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4065" r:id="rId4"/>
  </p:sldMasterIdLst>
  <p:notesMasterIdLst>
    <p:notesMasterId r:id="rId28"/>
  </p:notesMasterIdLst>
  <p:handoutMasterIdLst>
    <p:handoutMasterId r:id="rId29"/>
  </p:handoutMasterIdLst>
  <p:sldIdLst>
    <p:sldId id="896" r:id="rId5"/>
    <p:sldId id="897" r:id="rId6"/>
    <p:sldId id="1202" r:id="rId7"/>
    <p:sldId id="1166" r:id="rId8"/>
    <p:sldId id="1590" r:id="rId9"/>
    <p:sldId id="1204" r:id="rId10"/>
    <p:sldId id="1198" r:id="rId11"/>
    <p:sldId id="904" r:id="rId12"/>
    <p:sldId id="1201" r:id="rId13"/>
    <p:sldId id="1591" r:id="rId14"/>
    <p:sldId id="1604" r:id="rId15"/>
    <p:sldId id="1572" r:id="rId16"/>
    <p:sldId id="1368" r:id="rId17"/>
    <p:sldId id="1592" r:id="rId18"/>
    <p:sldId id="1593" r:id="rId19"/>
    <p:sldId id="1502" r:id="rId20"/>
    <p:sldId id="1594" r:id="rId21"/>
    <p:sldId id="1597" r:id="rId22"/>
    <p:sldId id="1600" r:id="rId23"/>
    <p:sldId id="1601" r:id="rId24"/>
    <p:sldId id="1603" r:id="rId25"/>
    <p:sldId id="1605" r:id="rId26"/>
    <p:sldId id="1552" r:id="rId27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58A"/>
    <a:srgbClr val="97E60A"/>
    <a:srgbClr val="1FD15A"/>
    <a:srgbClr val="CCFF33"/>
    <a:srgbClr val="EAA0A0"/>
    <a:srgbClr val="99FF66"/>
    <a:srgbClr val="53D2FF"/>
    <a:srgbClr val="FB998F"/>
    <a:srgbClr val="7EEA9F"/>
    <a:srgbClr val="DCB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183" autoAdjust="0"/>
  </p:normalViewPr>
  <p:slideViewPr>
    <p:cSldViewPr>
      <p:cViewPr varScale="1">
        <p:scale>
          <a:sx n="122" d="100"/>
          <a:sy n="122" d="100"/>
        </p:scale>
        <p:origin x="13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964822598172399"/>
          <c:y val="0.10666397887360608"/>
          <c:w val="0.83809133758249121"/>
          <c:h val="0.73531463511920003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4084600731447227E-2"/>
                  <c:y val="5.458684207811577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244 711,2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761628166689296"/>
                  <c:y val="-2.72934210390593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259 927,7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Sheet1!$B$2:$D$2</c:f>
              <c:numCache>
                <c:formatCode>#\ ##0.0</c:formatCode>
                <c:ptCount val="3"/>
                <c:pt idx="0">
                  <c:v>224711.2</c:v>
                </c:pt>
                <c:pt idx="1">
                  <c:v>259927.7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Доходы бюджета Миллеровского городского поселения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Sheet1!$B$1:$D$1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Sheet1!$B$3:$D$3</c:f>
              <c:numCache>
                <c:formatCode>#\ ##0.0</c:formatCode>
                <c:ptCount val="3"/>
                <c:pt idx="0">
                  <c:v>326366.40000000002</c:v>
                </c:pt>
                <c:pt idx="1">
                  <c:v>418596.5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4621408"/>
        <c:axId val="544621016"/>
        <c:axId val="0"/>
      </c:bar3DChart>
      <c:catAx>
        <c:axId val="5446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46210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46210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4621408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03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501749805577156E-3"/>
          <c:y val="0"/>
          <c:w val="0.99057616839669405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12"/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1"/>
            <c:bubble3D val="0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2"/>
            <c:bubble3D val="0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5"/>
            <c:bubble3D val="0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7"/>
            <c:bubble3D val="0"/>
          </c:dPt>
          <c:dLbls>
            <c:dLbl>
              <c:idx val="0"/>
              <c:layout>
                <c:manualLayout>
                  <c:x val="0.18174481109241825"/>
                  <c:y val="6.777085154789559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smtClean="0"/>
                      <a:t>4,0%</a:t>
                    </a:r>
                    <a:endParaRPr lang="en-US" dirty="0" smtClean="0"/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77413819099465E-2"/>
                  <c:y val="0.16214764382057387"/>
                </c:manualLayout>
              </c:layout>
              <c:tx>
                <c:rich>
                  <a:bodyPr/>
                  <a:lstStyle/>
                  <a:p>
                    <a:fld id="{69265FFD-FB35-491F-B9DB-CF0CD7572D7C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634854063834174E-2"/>
                      <c:h val="5.993999861529072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8486190026505003"/>
                  <c:y val="-1.6962889791633459E-2"/>
                </c:manualLayout>
              </c:layout>
              <c:tx>
                <c:rich>
                  <a:bodyPr/>
                  <a:lstStyle/>
                  <a:p>
                    <a:fld id="{0D085359-8BA3-4ED9-905A-CFFF00F850E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6.1833407399178447E-3"/>
                  <c:y val="-0.11974514908971458"/>
                </c:manualLayout>
              </c:layout>
              <c:tx>
                <c:rich>
                  <a:bodyPr/>
                  <a:lstStyle/>
                  <a:p>
                    <a:fld id="{14A32A5D-2322-4FA5-AE1A-8384ED24A54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2.7988457631691718E-2"/>
                  <c:y val="-0.15234841056307752"/>
                </c:manualLayout>
              </c:layout>
              <c:tx>
                <c:rich>
                  <a:bodyPr/>
                  <a:lstStyle/>
                  <a:p>
                    <a:fld id="{35D791A2-048E-41CC-B7F8-B9C07771352E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4.5792530988620309E-2"/>
                  <c:y val="-3.0710959651826127E-2"/>
                </c:manualLayout>
              </c:layout>
              <c:tx>
                <c:rich>
                  <a:bodyPr/>
                  <a:lstStyle/>
                  <a:p>
                    <a:fld id="{347D68E4-CEC7-438D-8953-5B4DC2832475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8.3177761994698996E-3"/>
                  <c:y val="-9.3860545285628483E-2"/>
                </c:manualLayout>
              </c:layout>
              <c:tx>
                <c:rich>
                  <a:bodyPr/>
                  <a:lstStyle/>
                  <a:p>
                    <a:fld id="{721A3B67-0C84-49C9-BB89-CB4FEA096673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4.9624054929569283E-2"/>
                  <c:y val="-0.162605470737169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 физических лиц</c:v>
                </c:pt>
                <c:pt idx="1">
                  <c:v>Акцизы по подакцизным товарам</c:v>
                </c:pt>
                <c:pt idx="2">
                  <c:v>Налог на имущество</c:v>
                </c:pt>
                <c:pt idx="3">
                  <c:v>Единый сельскохозяйственный налог</c:v>
                </c:pt>
                <c:pt idx="4">
                  <c:v>Доходы, получаемые в виде арендной платы</c:v>
                </c:pt>
                <c:pt idx="5">
                  <c:v>Штрафы</c:v>
                </c:pt>
                <c:pt idx="6">
                  <c:v>Туристический налог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51.864960910283898</c:v>
                </c:pt>
                <c:pt idx="1">
                  <c:v>4.9801925689335915</c:v>
                </c:pt>
                <c:pt idx="2">
                  <c:v>35.078369869775322</c:v>
                </c:pt>
                <c:pt idx="3">
                  <c:v>1.7827649765684839</c:v>
                </c:pt>
                <c:pt idx="4">
                  <c:v>5.8969090250865914</c:v>
                </c:pt>
                <c:pt idx="5">
                  <c:v>0.26214982089250199</c:v>
                </c:pt>
                <c:pt idx="6">
                  <c:v>0.13465282845960627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 w="25391">
          <a:noFill/>
        </a:ln>
      </c:spPr>
    </c:plotArea>
    <c:plotVisOnly val="1"/>
    <c:dispBlanksAs val="zero"/>
    <c:showDLblsOverMax val="0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invertIfNegative val="0"/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230 071,3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134</a:t>
                    </a:r>
                    <a:r>
                      <a:rPr lang="en-US" baseline="0" dirty="0" smtClean="0"/>
                      <a:t> 811,4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523269397033434E-2"/>
                  <c:y val="-6.05751029872042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142 481,3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569666119427634E-2"/>
                  <c:y val="-3.445540481450796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149 711,8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230071.3</c:v>
                </c:pt>
                <c:pt idx="1">
                  <c:v>134811.4</c:v>
                </c:pt>
                <c:pt idx="2">
                  <c:v>142481.29999999999</c:v>
                </c:pt>
                <c:pt idx="3">
                  <c:v>149711.79999999999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9437248"/>
        <c:axId val="549437640"/>
        <c:axId val="0"/>
      </c:bar3DChart>
      <c:catAx>
        <c:axId val="54943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49437640"/>
        <c:crosses val="autoZero"/>
        <c:auto val="1"/>
        <c:lblAlgn val="ctr"/>
        <c:lblOffset val="100"/>
        <c:noMultiLvlLbl val="0"/>
      </c:catAx>
      <c:valAx>
        <c:axId val="549437640"/>
        <c:scaling>
          <c:orientation val="minMax"/>
          <c:min val="25000"/>
        </c:scaling>
        <c:delete val="1"/>
        <c:axPos val="l"/>
        <c:numFmt formatCode="#\ ##0.0" sourceLinked="1"/>
        <c:majorTickMark val="out"/>
        <c:minorTickMark val="none"/>
        <c:tickLblPos val="none"/>
        <c:crossAx val="549437248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278762029746286E-2"/>
          <c:y val="4.0208995274637754E-3"/>
          <c:w val="0.95494344220188865"/>
          <c:h val="0.91899262298219764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Консолидированный бюджет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tint val="77000"/>
                </a:schemeClr>
              </a:solidFill>
              <a:ln>
                <a:solidFill>
                  <a:srgbClr val="92D050"/>
                </a:solidFill>
              </a:ln>
              <a:effectLst/>
              <a:sp3d>
                <a:contourClr>
                  <a:srgbClr val="92D05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tint val="77000"/>
                </a:schemeClr>
              </a:solidFill>
              <a:ln>
                <a:solidFill>
                  <a:srgbClr val="97E60A"/>
                </a:solidFill>
              </a:ln>
              <a:effectLst/>
              <a:sp3d>
                <a:contourClr>
                  <a:srgbClr val="97E60A"/>
                </a:contourClr>
              </a:sp3d>
            </c:spPr>
          </c:dPt>
          <c:dLbls>
            <c:dLbl>
              <c:idx val="0"/>
              <c:layout>
                <c:manualLayout>
                  <c:x val="-0.15693014681032325"/>
                  <c:y val="-0.239332271289988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373 612,7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0789891244102612"/>
                  <c:y val="-0.189239470322316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418 596,5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2024 год</c:v>
                </c:pt>
                <c:pt idx="1">
                  <c:v>Проект 2025 год</c:v>
                </c:pt>
              </c:strCache>
            </c:strRef>
          </c:cat>
          <c:val>
            <c:numRef>
              <c:f>Sheet1!$B$2:$C$2</c:f>
              <c:numCache>
                <c:formatCode>#\ ##0.0</c:formatCode>
                <c:ptCount val="2"/>
                <c:pt idx="0">
                  <c:v>408688.3</c:v>
                </c:pt>
                <c:pt idx="1">
                  <c:v>468688.3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8513656"/>
        <c:axId val="554732648"/>
        <c:axId val="0"/>
      </c:bar3DChart>
      <c:catAx>
        <c:axId val="54851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732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4732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8513656"/>
        <c:crosses val="autoZero"/>
        <c:crossBetween val="between"/>
        <c:majorUnit val="50000"/>
        <c:min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5"/>
      <c:rotY val="160"/>
      <c:depthPercent val="11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939123691698454E-2"/>
          <c:y val="0.13573200771759877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24"/>
          <c:dPt>
            <c:idx val="0"/>
            <c:bubble3D val="0"/>
            <c:explosion val="21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explosion val="21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bubble3D val="0"/>
            <c:explosion val="54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bubble3D val="0"/>
            <c:explosion val="45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bubble3D val="0"/>
            <c:explosion val="33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bubble3D val="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bubble3D val="0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bubble3D val="0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1.2172568491077323E-2"/>
                  <c:y val="-0.137973952362661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391495105109281E-2"/>
                  <c:y val="4.52435700271243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08015405818314"/>
                  <c:y val="-9.97941578192592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610784072819741E-2"/>
                      <c:h val="3.69622410103469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387318689615142E-2"/>
                  <c:y val="9.1420696630446552E-2"/>
                </c:manualLayout>
              </c:layout>
              <c:tx>
                <c:rich>
                  <a:bodyPr/>
                  <a:lstStyle/>
                  <a:p>
                    <a:pPr>
                      <a:defRPr sz="18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 smtClean="0"/>
                      <a:t>47,3%</a:t>
                    </a:r>
                    <a:endParaRPr lang="en-US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5215409023407871E-2"/>
                  <c:y val="-0.181478319093938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004939405918042E-2"/>
                  <c:y val="-3.90844323694244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9889166070163083E-2"/>
                  <c:y val="7.076103027867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6.4040601768354383E-2"/>
                  <c:y val="2.38792872047143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Sheet1!$B$1:$L$2</c:f>
              <c:multiLvlStrCache>
                <c:ptCount val="7"/>
                <c:lvl>
                  <c:pt idx="0">
                    <c:v>51 657,8</c:v>
                  </c:pt>
                  <c:pt idx="1">
                    <c:v>6 152,4</c:v>
                  </c:pt>
                  <c:pt idx="2">
                    <c:v>131 409,8</c:v>
                  </c:pt>
                  <c:pt idx="3">
                    <c:v>198 079,2</c:v>
                  </c:pt>
                  <c:pt idx="4">
                    <c:v>260,4</c:v>
                  </c:pt>
                  <c:pt idx="5">
                    <c:v>30 505,5</c:v>
                  </c:pt>
                  <c:pt idx="6">
                    <c:v>531,4</c:v>
                  </c:pt>
                </c:lvl>
                <c:lvl>
                  <c:pt idx="0">
                    <c:v>Общегосударственные вопросы - </c:v>
                  </c:pt>
                  <c:pt idx="1">
                    <c:v>Национальная безопасность и правоохранительная деятельность - </c:v>
                  </c:pt>
                  <c:pt idx="2">
                    <c:v>Национальная экономика - </c:v>
                  </c:pt>
                  <c:pt idx="3">
                    <c:v>Жилищно-коммунальное хозяйство - </c:v>
                  </c:pt>
                  <c:pt idx="4">
                    <c:v>Образование - </c:v>
                  </c:pt>
                  <c:pt idx="5">
                    <c:v>Культура, кинематография - </c:v>
                  </c:pt>
                  <c:pt idx="6">
                    <c:v>Социальная политика - </c:v>
                  </c:pt>
                </c:lvl>
              </c:multiLvlStrCache>
            </c:multiLvlStrRef>
          </c:cat>
          <c:val>
            <c:numRef>
              <c:f>Sheet1!$B$2:$L$2</c:f>
              <c:numCache>
                <c:formatCode>#\ ##0.0</c:formatCode>
                <c:ptCount val="11"/>
                <c:pt idx="0">
                  <c:v>51657.8</c:v>
                </c:pt>
                <c:pt idx="1">
                  <c:v>6152.4</c:v>
                </c:pt>
                <c:pt idx="2">
                  <c:v>131409.79999999999</c:v>
                </c:pt>
                <c:pt idx="3">
                  <c:v>198079.2</c:v>
                </c:pt>
                <c:pt idx="4">
                  <c:v>260.39999999999998</c:v>
                </c:pt>
                <c:pt idx="5">
                  <c:v>30505.5</c:v>
                </c:pt>
                <c:pt idx="6">
                  <c:v>531.4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bubble3D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Sheet1!$B$1:$L$2</c:f>
              <c:multiLvlStrCache>
                <c:ptCount val="7"/>
                <c:lvl>
                  <c:pt idx="0">
                    <c:v>51 657,8</c:v>
                  </c:pt>
                  <c:pt idx="1">
                    <c:v>6 152,4</c:v>
                  </c:pt>
                  <c:pt idx="2">
                    <c:v>131 409,8</c:v>
                  </c:pt>
                  <c:pt idx="3">
                    <c:v>198 079,2</c:v>
                  </c:pt>
                  <c:pt idx="4">
                    <c:v>260,4</c:v>
                  </c:pt>
                  <c:pt idx="5">
                    <c:v>30 505,5</c:v>
                  </c:pt>
                  <c:pt idx="6">
                    <c:v>531,4</c:v>
                  </c:pt>
                </c:lvl>
                <c:lvl>
                  <c:pt idx="0">
                    <c:v>Общегосударственные вопросы - </c:v>
                  </c:pt>
                  <c:pt idx="1">
                    <c:v>Национальная безопасность и правоохранительная деятельность - </c:v>
                  </c:pt>
                  <c:pt idx="2">
                    <c:v>Национальная экономика - </c:v>
                  </c:pt>
                  <c:pt idx="3">
                    <c:v>Жилищно-коммунальное хозяйство - </c:v>
                  </c:pt>
                  <c:pt idx="4">
                    <c:v>Образование - </c:v>
                  </c:pt>
                  <c:pt idx="5">
                    <c:v>Культура, кинематография - </c:v>
                  </c:pt>
                  <c:pt idx="6">
                    <c:v>Социальная политика - </c:v>
                  </c:pt>
                </c:lvl>
              </c:multiLvlStrCache>
            </c:multiLvl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229">
          <a:noFill/>
        </a:ln>
      </c:spPr>
    </c:plotArea>
    <c:legend>
      <c:legendPos val="r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55772808249911865"/>
          <c:y val="2.3542828669010814E-3"/>
          <c:w val="0.44058712869876743"/>
          <c:h val="0.97410288846409065"/>
        </c:manualLayout>
      </c:layout>
      <c:overlay val="0"/>
      <c:spPr>
        <a:noFill/>
        <a:ln w="3154">
          <a:noFill/>
          <a:prstDash val="solid"/>
        </a:ln>
      </c:spPr>
      <c:txPr>
        <a:bodyPr/>
        <a:lstStyle/>
        <a:p>
          <a:pPr rtl="0">
            <a:defRPr sz="12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>
      <a:bevelT/>
    </a:sp3d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9431321084866E-2"/>
          <c:y val="9.7155560265603985E-2"/>
          <c:w val="0.51583136482939629"/>
          <c:h val="0.77421939297651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8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1.388888888888838E-3"/>
                  <c:y val="-8.3739967863976569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18755468066492E-2"/>
                      <c:h val="7.088706701365978E-2"/>
                    </c:manualLayout>
                  </c15:layout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5476268591426328E-3"/>
                  <c:y val="5.7900281779485637E-4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895778652668409E-2"/>
                      <c:h val="0.14273206736534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6.2944772528433959E-2"/>
                  <c:y val="-4.58237613700611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Расходы на обеспечение деятельности муниципальных учреждений культуры - 8394,7</c:v>
                </c:pt>
                <c:pt idx="1">
                  <c:v>Мероприятия по организации и проведению конкурсов, торжественных и иных мероприятий - 955,7</c:v>
                </c:pt>
                <c:pt idx="2">
                  <c:v>Расходы на заработную плату с начислениями работникам муниципальных учреждений культуры - 20720</c:v>
                </c:pt>
                <c:pt idx="3">
                  <c:v>Расходы на комплектование книжных фондов библиотек - 0</c:v>
                </c:pt>
                <c:pt idx="4">
                  <c:v>Другие вопросы в области культуры, кинематографии - 435,1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8394.7000000000007</c:v>
                </c:pt>
                <c:pt idx="1">
                  <c:v>955.7</c:v>
                </c:pt>
                <c:pt idx="2" formatCode="#,##0.00">
                  <c:v>20720</c:v>
                </c:pt>
                <c:pt idx="3">
                  <c:v>0</c:v>
                </c:pt>
                <c:pt idx="4">
                  <c:v>435.1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487222222222222"/>
          <c:y val="0.17721559326904743"/>
          <c:w val="0.33461111111111114"/>
          <c:h val="0.66472729165279898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6178118573827155E-2"/>
          <c:y val="9.7407638007293532E-2"/>
          <c:w val="0.83118874472884652"/>
          <c:h val="0.674027489009157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freezing" dir="t">
                <a:rot lat="0" lon="0" rev="9600000"/>
              </a:lightRig>
            </a:scene3d>
            <a:sp3d>
              <a:bevelT w="184150"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3.6490198407073536E-2"/>
                  <c:y val="-4.2756192072934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2F-447A-AF8E-2142D3C5D15E}"/>
                </c:ext>
                <c:ext xmlns:c15="http://schemas.microsoft.com/office/drawing/2012/chart" uri="{CE6537A1-D6FC-4f65-9D91-7224C49458BB}">
                  <c15:layout>
                    <c:manualLayout>
                      <c:w val="0.29242344720318431"/>
                      <c:h val="0.2346246040002289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0025495850757141E-2"/>
                  <c:y val="-0.119165855291337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7 162,0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2F-447A-AF8E-2142D3C5D15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449348539817451E-2"/>
                  <c:y val="-3.7411668063817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2F-447A-AF8E-2142D3C5D15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1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1">
                  <c:v>1172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52F-447A-AF8E-2142D3C5D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shape val="cylinder"/>
        <c:axId val="559730824"/>
        <c:axId val="559731216"/>
        <c:axId val="0"/>
      </c:bar3DChart>
      <c:catAx>
        <c:axId val="559730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559731216"/>
        <c:crosses val="autoZero"/>
        <c:auto val="1"/>
        <c:lblAlgn val="ctr"/>
        <c:lblOffset val="100"/>
        <c:noMultiLvlLbl val="0"/>
      </c:catAx>
      <c:valAx>
        <c:axId val="5597312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5597308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FF00"/>
              </a:solidFill>
              <a:latin typeface="+mn-lt"/>
            </a:rPr>
            <a:t>Повышение налоговых и неналоговых поступлений в бюджет города</a:t>
          </a:r>
          <a:endParaRPr lang="ru-RU" sz="2000" b="1" dirty="0">
            <a:solidFill>
              <a:srgbClr val="FFFF00"/>
            </a:solidFill>
            <a:latin typeface="+mn-lt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latin typeface="+mn-lt"/>
            </a:rPr>
            <a:t>Формирование расходов с учетом их оптимизации и повышения эффективнос</a:t>
          </a:r>
          <a:r>
            <a:rPr lang="ru-RU" sz="2000" dirty="0" smtClean="0">
              <a:solidFill>
                <a:srgbClr val="FF0000"/>
              </a:solidFill>
              <a:latin typeface="+mn-lt"/>
            </a:rPr>
            <a:t>ти</a:t>
          </a:r>
          <a:endParaRPr lang="ru-RU" sz="2000" dirty="0">
            <a:solidFill>
              <a:srgbClr val="FF0000"/>
            </a:solidFill>
            <a:latin typeface="+mn-lt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2400" dirty="0" smtClean="0">
              <a:solidFill>
                <a:srgbClr val="CCFF33"/>
              </a:solidFill>
              <a:latin typeface="+mn-lt"/>
            </a:rPr>
            <a:t>Проведение взвешенной долговой политики</a:t>
          </a:r>
          <a:endParaRPr lang="ru-RU" sz="2400" dirty="0">
            <a:solidFill>
              <a:srgbClr val="CCFF33"/>
            </a:solidFill>
            <a:latin typeface="+mn-lt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055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E99B69-BED3-44DC-9B4C-98E72C896783}" type="presOf" srcId="{F0351681-504B-468A-A43A-35239C443A97}" destId="{01B5A3FF-8112-48C6-9524-2594DAB99429}" srcOrd="0" destOrd="0" presId="urn:microsoft.com/office/officeart/2005/8/layout/hList7#1"/>
    <dgm:cxn modelId="{52A36C5F-442A-405D-AAC4-1CDB38AFABE0}" type="presOf" srcId="{914D76AC-028B-4257-BED1-2C2263772DDA}" destId="{E32018F6-38F3-4F68-9FD0-50FD7BED2859}" srcOrd="0" destOrd="0" presId="urn:microsoft.com/office/officeart/2005/8/layout/hList7#1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C5C975CD-4B7D-4AA6-9F9B-E83B130B3C4B}" type="presOf" srcId="{BE907F90-9D92-45A1-94F8-1DCBD5B9715F}" destId="{14E9E240-14D8-48CE-A8EF-4C26DD964D0B}" srcOrd="0" destOrd="0" presId="urn:microsoft.com/office/officeart/2005/8/layout/hList7#1"/>
    <dgm:cxn modelId="{3EDBF4FD-7DD4-4EF3-BE9D-862C0BA1F08D}" type="presOf" srcId="{BFE45829-723F-4E4D-9831-F195998B70F6}" destId="{A490A214-21F9-4C52-8E3B-F3A359B01D89}" srcOrd="1" destOrd="0" presId="urn:microsoft.com/office/officeart/2005/8/layout/hList7#1"/>
    <dgm:cxn modelId="{7E5FE03F-B5AC-4410-AFBD-1247EC1958A2}" type="presOf" srcId="{F0351681-504B-468A-A43A-35239C443A97}" destId="{BD834AB3-FAFF-4D74-B8D8-881F0EC6B9AD}" srcOrd="1" destOrd="0" presId="urn:microsoft.com/office/officeart/2005/8/layout/hList7#1"/>
    <dgm:cxn modelId="{79CB92D9-CC56-4E39-84EA-E5692F448B8A}" type="presOf" srcId="{E1C31608-5158-4EC9-9C62-26BAAF099A48}" destId="{D893FC16-622A-4AA0-9276-3766E5F1AA15}" srcOrd="0" destOrd="0" presId="urn:microsoft.com/office/officeart/2005/8/layout/hList7#1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F2061F9D-9788-41A1-B4E5-626B01ECEC34}" type="presOf" srcId="{BE907F90-9D92-45A1-94F8-1DCBD5B9715F}" destId="{272D07C4-E4A0-4649-AFF9-320ECA914488}" srcOrd="1" destOrd="0" presId="urn:microsoft.com/office/officeart/2005/8/layout/hList7#1"/>
    <dgm:cxn modelId="{A85BD9F3-217E-416B-A45E-45A851EA2404}" type="presOf" srcId="{BFE45829-723F-4E4D-9831-F195998B70F6}" destId="{D73F7537-DE83-45D9-AFD1-908328D4D97E}" srcOrd="0" destOrd="0" presId="urn:microsoft.com/office/officeart/2005/8/layout/hList7#1"/>
    <dgm:cxn modelId="{C18F94C0-A146-4255-BD34-1D02D94F8D2A}" type="presOf" srcId="{7D9F30EA-5AAD-4B4D-9B37-1898C8B1B1C4}" destId="{D7F1AC36-BB02-40D3-9EAC-6004F15E8D99}" srcOrd="0" destOrd="0" presId="urn:microsoft.com/office/officeart/2005/8/layout/hList7#1"/>
    <dgm:cxn modelId="{B3B3CAD2-643F-483A-AC48-5C9D27C0AE1F}" type="presParOf" srcId="{D7F1AC36-BB02-40D3-9EAC-6004F15E8D99}" destId="{9132C0C5-E5AF-4E5E-918C-A1BB430E7228}" srcOrd="0" destOrd="0" presId="urn:microsoft.com/office/officeart/2005/8/layout/hList7#1"/>
    <dgm:cxn modelId="{8241F920-F8AB-4049-B239-876810A22784}" type="presParOf" srcId="{D7F1AC36-BB02-40D3-9EAC-6004F15E8D99}" destId="{AC9FC888-4E7D-41D5-BF8D-099DDFB49032}" srcOrd="1" destOrd="0" presId="urn:microsoft.com/office/officeart/2005/8/layout/hList7#1"/>
    <dgm:cxn modelId="{022A535C-B324-48CC-98D0-979B9F422206}" type="presParOf" srcId="{AC9FC888-4E7D-41D5-BF8D-099DDFB49032}" destId="{3B03A404-6FA8-44DF-BD0D-938BEE92A850}" srcOrd="0" destOrd="0" presId="urn:microsoft.com/office/officeart/2005/8/layout/hList7#1"/>
    <dgm:cxn modelId="{C19ACD92-19E6-456C-89E1-902B8172A2F1}" type="presParOf" srcId="{3B03A404-6FA8-44DF-BD0D-938BEE92A850}" destId="{D73F7537-DE83-45D9-AFD1-908328D4D97E}" srcOrd="0" destOrd="0" presId="urn:microsoft.com/office/officeart/2005/8/layout/hList7#1"/>
    <dgm:cxn modelId="{AB824435-CA85-4FDD-A7CF-5C8429ADCD96}" type="presParOf" srcId="{3B03A404-6FA8-44DF-BD0D-938BEE92A850}" destId="{A490A214-21F9-4C52-8E3B-F3A359B01D89}" srcOrd="1" destOrd="0" presId="urn:microsoft.com/office/officeart/2005/8/layout/hList7#1"/>
    <dgm:cxn modelId="{99B49B4E-DFAE-4F47-96B0-0BA37E5290F1}" type="presParOf" srcId="{3B03A404-6FA8-44DF-BD0D-938BEE92A850}" destId="{8FADFE9E-A8A8-41F1-B358-A7A11B6B47E1}" srcOrd="2" destOrd="0" presId="urn:microsoft.com/office/officeart/2005/8/layout/hList7#1"/>
    <dgm:cxn modelId="{E34B854F-9FC6-4C99-B999-26B001ADEA3A}" type="presParOf" srcId="{3B03A404-6FA8-44DF-BD0D-938BEE92A850}" destId="{79E796B1-3ABE-4958-A470-95B84B3BA8FB}" srcOrd="3" destOrd="0" presId="urn:microsoft.com/office/officeart/2005/8/layout/hList7#1"/>
    <dgm:cxn modelId="{5A1C8ED6-688D-4FAD-AAB3-463EA0CC091B}" type="presParOf" srcId="{AC9FC888-4E7D-41D5-BF8D-099DDFB49032}" destId="{E32018F6-38F3-4F68-9FD0-50FD7BED2859}" srcOrd="1" destOrd="0" presId="urn:microsoft.com/office/officeart/2005/8/layout/hList7#1"/>
    <dgm:cxn modelId="{2633C9F5-75B9-4072-96C4-AB5D73183030}" type="presParOf" srcId="{AC9FC888-4E7D-41D5-BF8D-099DDFB49032}" destId="{A7D5A4F7-F72A-48AE-87CD-6C7027652D6C}" srcOrd="2" destOrd="0" presId="urn:microsoft.com/office/officeart/2005/8/layout/hList7#1"/>
    <dgm:cxn modelId="{789BD1FA-9E9D-4721-A57C-1AD887530F32}" type="presParOf" srcId="{A7D5A4F7-F72A-48AE-87CD-6C7027652D6C}" destId="{01B5A3FF-8112-48C6-9524-2594DAB99429}" srcOrd="0" destOrd="0" presId="urn:microsoft.com/office/officeart/2005/8/layout/hList7#1"/>
    <dgm:cxn modelId="{F35CE952-9ECB-42A2-9A71-91B5E98FFEA8}" type="presParOf" srcId="{A7D5A4F7-F72A-48AE-87CD-6C7027652D6C}" destId="{BD834AB3-FAFF-4D74-B8D8-881F0EC6B9AD}" srcOrd="1" destOrd="0" presId="urn:microsoft.com/office/officeart/2005/8/layout/hList7#1"/>
    <dgm:cxn modelId="{1ED8CC33-02B3-400B-9894-72EC9DAB72FD}" type="presParOf" srcId="{A7D5A4F7-F72A-48AE-87CD-6C7027652D6C}" destId="{C8F3C681-2C9B-4653-BE31-D8B25A2AB7FA}" srcOrd="2" destOrd="0" presId="urn:microsoft.com/office/officeart/2005/8/layout/hList7#1"/>
    <dgm:cxn modelId="{2749D2DA-392B-4459-ACA7-973A32902EB3}" type="presParOf" srcId="{A7D5A4F7-F72A-48AE-87CD-6C7027652D6C}" destId="{E6379D24-0F7F-4C89-AA74-40B94EA75227}" srcOrd="3" destOrd="0" presId="urn:microsoft.com/office/officeart/2005/8/layout/hList7#1"/>
    <dgm:cxn modelId="{895596CE-F6C3-43AD-8CBC-E688517A0F86}" type="presParOf" srcId="{AC9FC888-4E7D-41D5-BF8D-099DDFB49032}" destId="{D893FC16-622A-4AA0-9276-3766E5F1AA15}" srcOrd="3" destOrd="0" presId="urn:microsoft.com/office/officeart/2005/8/layout/hList7#1"/>
    <dgm:cxn modelId="{511D7AED-1EBD-4B19-A751-919B19AA8988}" type="presParOf" srcId="{AC9FC888-4E7D-41D5-BF8D-099DDFB49032}" destId="{A10443EA-0A22-4998-85A4-5FC07C4410A8}" srcOrd="4" destOrd="0" presId="urn:microsoft.com/office/officeart/2005/8/layout/hList7#1"/>
    <dgm:cxn modelId="{D277CEF3-89D0-40F1-B9CA-7734F70F7AFD}" type="presParOf" srcId="{A10443EA-0A22-4998-85A4-5FC07C4410A8}" destId="{14E9E240-14D8-48CE-A8EF-4C26DD964D0B}" srcOrd="0" destOrd="0" presId="urn:microsoft.com/office/officeart/2005/8/layout/hList7#1"/>
    <dgm:cxn modelId="{58A173BA-EAC0-4D28-92CF-9CB04CA29FAB}" type="presParOf" srcId="{A10443EA-0A22-4998-85A4-5FC07C4410A8}" destId="{272D07C4-E4A0-4649-AFF9-320ECA914488}" srcOrd="1" destOrd="0" presId="urn:microsoft.com/office/officeart/2005/8/layout/hList7#1"/>
    <dgm:cxn modelId="{0D835E6F-77FF-4415-9DB3-7A71EA7893E3}" type="presParOf" srcId="{A10443EA-0A22-4998-85A4-5FC07C4410A8}" destId="{C7AF8028-0A1F-4B6B-BA86-08AA83130861}" srcOrd="2" destOrd="0" presId="urn:microsoft.com/office/officeart/2005/8/layout/hList7#1"/>
    <dgm:cxn modelId="{85E79C21-B323-4AA3-A798-FD201BB1CE18}" type="presParOf" srcId="{A10443EA-0A22-4998-85A4-5FC07C4410A8}" destId="{801EDB75-7215-4290-9F39-D09130BB991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E02F3EE9-ABD1-4D06-9A71-B78C1E3542D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AA1A75ED-3EC9-4A28-8738-27E036ED2506}" type="parTrans" cxnId="{5717FF89-59BF-4E71-A2FF-59C4C67B826C}">
      <dgm:prSet/>
      <dgm:spPr/>
      <dgm:t>
        <a:bodyPr/>
        <a:lstStyle/>
        <a:p>
          <a:endParaRPr lang="ru-RU"/>
        </a:p>
      </dgm:t>
    </dgm:pt>
    <dgm:pt modelId="{7429E3D7-E57E-4AC5-82B5-C677C06E342E}" type="sibTrans" cxnId="{5717FF89-59BF-4E71-A2FF-59C4C67B826C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План мероприятий по росту доходного потенциала бюджета Миллеровского городского поселения, оптимизации расходов бюджета и сокращению муниципального долга Миллеровского городского поселения до 2025 года,  утвержденный распоряжением Администрации Миллеровского городского поселения от </a:t>
          </a:r>
          <a:r>
            <a:rPr lang="ru-RU" sz="1600" dirty="0" smtClean="0">
              <a:solidFill>
                <a:srgbClr val="FFFF00"/>
              </a:solidFill>
            </a:rPr>
            <a:t>06.06.2019 № 61 </a:t>
          </a:r>
          <a:endParaRPr lang="ru-RU" sz="1600" b="1" dirty="0">
            <a:solidFill>
              <a:srgbClr val="FFFF00"/>
            </a:solidFill>
          </a:endParaRPr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C3A7DD02-4A49-4703-AC15-9E0113FDB979}">
      <dgm:prSet custT="1"/>
      <dgm:spPr>
        <a:solidFill>
          <a:srgbClr val="FF9933">
            <a:alpha val="89804"/>
          </a:srgbClr>
        </a:solidFill>
      </dgm:spPr>
      <dgm:t>
        <a:bodyPr/>
        <a:lstStyle/>
        <a:p>
          <a:r>
            <a:rPr lang="ru-RU" sz="1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Контроль за качеством и своевременным принятием бюджета Миллеровского городского поселения</a:t>
          </a:r>
          <a:endParaRPr lang="ru-RU" sz="1800" dirty="0">
            <a:solidFill>
              <a:srgbClr val="0070C0"/>
            </a:solidFill>
          </a:endParaRPr>
        </a:p>
      </dgm:t>
    </dgm:pt>
    <dgm:pt modelId="{A16EE01F-A2B0-4440-88C8-2DE7F58B8A60}" type="parTrans" cxnId="{1C0697D9-85D0-492D-B3E6-B5B755F74DED}">
      <dgm:prSet/>
      <dgm:spPr/>
      <dgm:t>
        <a:bodyPr/>
        <a:lstStyle/>
        <a:p>
          <a:endParaRPr lang="ru-RU"/>
        </a:p>
      </dgm:t>
    </dgm:pt>
    <dgm:pt modelId="{D1B66777-09F6-4D87-83E6-6C4051FC771C}" type="sibTrans" cxnId="{1C0697D9-85D0-492D-B3E6-B5B755F74DED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r>
            <a:rPr lang="ru-RU" sz="1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Реализация основных направлений долговой политики на 2025 год и плановый период 2026 и 2027 годов</a:t>
          </a:r>
          <a:endParaRPr lang="ru-RU" sz="1800" dirty="0">
            <a:solidFill>
              <a:srgbClr val="7030A0"/>
            </a:solidFill>
          </a:endParaRPr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  <dgm:t>
        <a:bodyPr/>
        <a:lstStyle/>
        <a:p>
          <a:endParaRPr lang="ru-RU"/>
        </a:p>
      </dgm:t>
    </dgm:pt>
    <dgm:pt modelId="{09D480C1-C8E8-4CE7-8873-41C175F67275}" type="pres">
      <dgm:prSet presAssocID="{ACF5097F-CC5B-4366-ABE7-38687129F656}" presName="parentText" presStyleLbl="alignNode1" presStyleIdx="0" presStyleCnt="3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3" custScaleX="98356" custScaleY="136394" custLinFactNeighborX="454" custLinFactNeighborY="-11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  <dgm:t>
        <a:bodyPr/>
        <a:lstStyle/>
        <a:p>
          <a:endParaRPr lang="ru-RU"/>
        </a:p>
      </dgm:t>
    </dgm:pt>
    <dgm:pt modelId="{24828325-9710-4C43-A4EA-D8E2D475B012}" type="pres">
      <dgm:prSet presAssocID="{68AA1952-3345-4003-BFDC-A0E4F30C465C}" presName="composite" presStyleCnt="0"/>
      <dgm:spPr/>
      <dgm:t>
        <a:bodyPr/>
        <a:lstStyle/>
        <a:p>
          <a:endParaRPr lang="ru-RU"/>
        </a:p>
      </dgm:t>
    </dgm:pt>
    <dgm:pt modelId="{B59BF440-36E6-48B3-BC75-E6445956244C}" type="pres">
      <dgm:prSet presAssocID="{68AA1952-3345-4003-BFDC-A0E4F30C465C}" presName="parentText" presStyleLbl="alignNode1" presStyleIdx="1" presStyleCnt="3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1" presStyleCnt="3" custScaleX="98528" custScaleY="178730" custLinFactNeighborX="874" custLinFactNeighborY="8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25B9E-4443-4AF7-919B-3E90C6E8FC0E}" type="pres">
      <dgm:prSet presAssocID="{84C1FEF0-48B0-42FF-8385-CA2FDF866512}" presName="sp" presStyleCnt="0"/>
      <dgm:spPr/>
      <dgm:t>
        <a:bodyPr/>
        <a:lstStyle/>
        <a:p>
          <a:endParaRPr lang="ru-RU"/>
        </a:p>
      </dgm:t>
    </dgm:pt>
    <dgm:pt modelId="{4122055B-10BA-4763-BCF9-826BF8448BD8}" type="pres">
      <dgm:prSet presAssocID="{E02F3EE9-ABD1-4D06-9A71-B78C1E3542D6}" presName="composite" presStyleCnt="0"/>
      <dgm:spPr/>
      <dgm:t>
        <a:bodyPr/>
        <a:lstStyle/>
        <a:p>
          <a:endParaRPr lang="ru-RU"/>
        </a:p>
      </dgm:t>
    </dgm:pt>
    <dgm:pt modelId="{A6E13E1B-7D1B-442A-959A-A9F6D8AE7DD8}" type="pres">
      <dgm:prSet presAssocID="{E02F3EE9-ABD1-4D06-9A71-B78C1E3542D6}" presName="parentText" presStyleLbl="alignNode1" presStyleIdx="2" presStyleCnt="3" custLinFactNeighborX="7881" custLinFactNeighborY="-3149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F6DF088B-B792-439B-9EEE-AF2670D0671E}" type="pres">
      <dgm:prSet presAssocID="{E02F3EE9-ABD1-4D06-9A71-B78C1E3542D6}" presName="descendantText" presStyleLbl="alignAcc1" presStyleIdx="2" presStyleCnt="3" custScaleX="98463" custScaleY="157785" custLinFactNeighborX="507" custLinFactNeighborY="24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3BEBB157-6F04-4726-92E8-65661F4D5571}" srcId="{B90239BA-D30D-42D9-95F7-1477AF7261C5}" destId="{68AA1952-3345-4003-BFDC-A0E4F30C465C}" srcOrd="1" destOrd="0" parTransId="{CD8EE939-5E82-4C1E-A503-C5646DF47732}" sibTransId="{84C1FEF0-48B0-42FF-8385-CA2FDF866512}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D80A01E1-25EA-46A8-B377-57ECDD16D786}" type="presOf" srcId="{C3A7DD02-4A49-4703-AC15-9E0113FDB979}" destId="{F6DF088B-B792-439B-9EEE-AF2670D0671E}" srcOrd="0" destOrd="0" presId="urn:microsoft.com/office/officeart/2005/8/layout/chevron2"/>
    <dgm:cxn modelId="{1C0697D9-85D0-492D-B3E6-B5B755F74DED}" srcId="{E02F3EE9-ABD1-4D06-9A71-B78C1E3542D6}" destId="{C3A7DD02-4A49-4703-AC15-9E0113FDB979}" srcOrd="0" destOrd="0" parTransId="{A16EE01F-A2B0-4440-88C8-2DE7F58B8A60}" sibTransId="{D1B66777-09F6-4D87-83E6-6C4051FC771C}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5717FF89-59BF-4E71-A2FF-59C4C67B826C}" srcId="{B90239BA-D30D-42D9-95F7-1477AF7261C5}" destId="{E02F3EE9-ABD1-4D06-9A71-B78C1E3542D6}" srcOrd="2" destOrd="0" parTransId="{AA1A75ED-3EC9-4A28-8738-27E036ED2506}" sibTransId="{7429E3D7-E57E-4AC5-82B5-C677C06E342E}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26E9AFAC-ECB1-49E7-A723-4CFA6F748456}" type="presOf" srcId="{E02F3EE9-ABD1-4D06-9A71-B78C1E3542D6}" destId="{A6E13E1B-7D1B-442A-959A-A9F6D8AE7DD8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2AA98627-531B-4DD3-BBDE-CCD7EEEF7692}" type="presParOf" srcId="{6CDFB346-5AE3-475E-BC66-186028DEC05D}" destId="{24828325-9710-4C43-A4EA-D8E2D475B012}" srcOrd="2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  <dgm:cxn modelId="{5C127BB2-0CCA-4D2A-A17C-E507A7449156}" type="presParOf" srcId="{6CDFB346-5AE3-475E-BC66-186028DEC05D}" destId="{A5625B9E-4443-4AF7-919B-3E90C6E8FC0E}" srcOrd="3" destOrd="0" presId="urn:microsoft.com/office/officeart/2005/8/layout/chevron2"/>
    <dgm:cxn modelId="{FED41B59-3A5B-441D-82D8-9168BC7C481C}" type="presParOf" srcId="{6CDFB346-5AE3-475E-BC66-186028DEC05D}" destId="{4122055B-10BA-4763-BCF9-826BF8448BD8}" srcOrd="4" destOrd="0" presId="urn:microsoft.com/office/officeart/2005/8/layout/chevron2"/>
    <dgm:cxn modelId="{999792EC-C6EC-47ED-97A7-BEF0523F5DC9}" type="presParOf" srcId="{4122055B-10BA-4763-BCF9-826BF8448BD8}" destId="{A6E13E1B-7D1B-442A-959A-A9F6D8AE7DD8}" srcOrd="0" destOrd="0" presId="urn:microsoft.com/office/officeart/2005/8/layout/chevron2"/>
    <dgm:cxn modelId="{D9228A1F-BEED-4A2D-A449-1A7A0B97DC72}" type="presParOf" srcId="{4122055B-10BA-4763-BCF9-826BF8448BD8}" destId="{F6DF088B-B792-439B-9EEE-AF2670D0671E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  134 811,4</a:t>
          </a:r>
          <a:endParaRPr lang="ru-RU" sz="16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Акцизы    12 944,9</a:t>
          </a:r>
          <a:endParaRPr lang="ru-RU" sz="16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algn="ctr"/>
          <a:r>
            <a:rPr lang="ru-RU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158 668,8</a:t>
          </a:r>
          <a:endParaRPr lang="ru-RU" sz="16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BA090E94-8B27-4531-ACFD-055B1B3DB79D}">
      <dgm:prSet phldrT="[Текст]" custT="1"/>
      <dgm:spPr/>
      <dgm:t>
        <a:bodyPr anchor="ctr"/>
        <a:lstStyle/>
        <a:p>
          <a:pPr algn="ctr"/>
          <a:r>
            <a:rPr lang="ru-RU" sz="1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Единый сельскохозяйственный налог  4 633,9</a:t>
          </a:r>
          <a:endParaRPr lang="ru-RU" sz="1400" b="1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91CA2F1-D445-458F-9CD2-C8AFD2E6E334}" type="parTrans" cxnId="{88B3C375-A51F-4C96-9C49-6C7EE1333A2E}">
      <dgm:prSet/>
      <dgm:spPr/>
      <dgm:t>
        <a:bodyPr/>
        <a:lstStyle/>
        <a:p>
          <a:endParaRPr lang="ru-RU"/>
        </a:p>
      </dgm:t>
    </dgm:pt>
    <dgm:pt modelId="{29385BA7-84CD-47DD-AD14-392FE9FE061F}" type="sibTrans" cxnId="{88B3C375-A51F-4C96-9C49-6C7EE1333A2E}">
      <dgm:prSet/>
      <dgm:spPr/>
      <dgm:t>
        <a:bodyPr/>
        <a:lstStyle/>
        <a:p>
          <a:endParaRPr lang="ru-RU"/>
        </a:p>
      </dgm:t>
    </dgm:pt>
    <dgm:pt modelId="{9589BF18-EB43-46B1-B7B8-63ADBDFDC163}">
      <dgm:prSet phldrT="[Текст]" custT="1"/>
      <dgm:spPr/>
      <dgm:t>
        <a:bodyPr anchor="ctr"/>
        <a:lstStyle/>
        <a:p>
          <a:pPr algn="ctr"/>
          <a:r>
            <a:rPr lang="ru-RU" sz="1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</a:p>
        <a:p>
          <a:pPr algn="ctr"/>
          <a:r>
            <a:rPr lang="ru-RU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91 178,4</a:t>
          </a:r>
        </a:p>
      </dgm:t>
    </dgm:pt>
    <dgm:pt modelId="{0C08EA7C-BFFB-47BE-8AE9-56286B5A196F}" type="parTrans" cxnId="{BC9EECA3-31A3-40D6-B395-5CD9FE4B63D3}">
      <dgm:prSet/>
      <dgm:spPr/>
      <dgm:t>
        <a:bodyPr/>
        <a:lstStyle/>
        <a:p>
          <a:endParaRPr lang="ru-RU"/>
        </a:p>
      </dgm:t>
    </dgm:pt>
    <dgm:pt modelId="{95ADC15E-E719-415A-A3F1-FDF2C80A9E52}" type="sibTrans" cxnId="{BC9EECA3-31A3-40D6-B395-5CD9FE4B63D3}">
      <dgm:prSet/>
      <dgm:spPr/>
      <dgm:t>
        <a:bodyPr/>
        <a:lstStyle/>
        <a:p>
          <a:endParaRPr lang="ru-RU"/>
        </a:p>
      </dgm:t>
    </dgm:pt>
    <dgm:pt modelId="{EC8293B5-A888-4944-B633-989DDB50054B}">
      <dgm:prSet custT="1"/>
      <dgm:spPr/>
      <dgm:t>
        <a:bodyPr/>
        <a:lstStyle/>
        <a:p>
          <a:r>
            <a:rPr lang="ru-RU" sz="1400" dirty="0">
              <a:solidFill>
                <a:srgbClr val="FFFF00"/>
              </a:solidFill>
            </a:rPr>
            <a:t>Доходы, получаемые в виде арендной платы </a:t>
          </a:r>
          <a:r>
            <a:rPr lang="ru-RU" sz="1400" dirty="0" smtClean="0">
              <a:solidFill>
                <a:srgbClr val="FFFF00"/>
              </a:solidFill>
            </a:rPr>
            <a:t> 15 327,7</a:t>
          </a:r>
          <a:endParaRPr lang="ru-RU" sz="1400" dirty="0">
            <a:solidFill>
              <a:srgbClr val="FFFF00"/>
            </a:solidFill>
          </a:endParaRPr>
        </a:p>
      </dgm:t>
    </dgm:pt>
    <dgm:pt modelId="{2181603A-E7CA-4C4F-9BE2-EB5807BA92A2}" type="parTrans" cxnId="{5632D40F-55C7-4640-82D5-A18B6F61B736}">
      <dgm:prSet/>
      <dgm:spPr/>
      <dgm:t>
        <a:bodyPr/>
        <a:lstStyle/>
        <a:p>
          <a:endParaRPr lang="ru-RU"/>
        </a:p>
      </dgm:t>
    </dgm:pt>
    <dgm:pt modelId="{F89D536D-E61F-44E0-AA24-EEB4C5F715AA}" type="sibTrans" cxnId="{5632D40F-55C7-4640-82D5-A18B6F61B736}">
      <dgm:prSet/>
      <dgm:spPr/>
      <dgm:t>
        <a:bodyPr/>
        <a:lstStyle/>
        <a:p>
          <a:endParaRPr lang="ru-RU"/>
        </a:p>
      </dgm:t>
    </dgm:pt>
    <dgm:pt modelId="{B0C1EE35-292E-4F2A-A58B-0CDD4C445C0E}">
      <dgm:prSet custT="1"/>
      <dgm:spPr/>
      <dgm:t>
        <a:bodyPr/>
        <a:lstStyle/>
        <a:p>
          <a:r>
            <a:rPr lang="ru-RU" sz="1200" b="1" dirty="0" smtClean="0">
              <a:solidFill>
                <a:srgbClr val="FFFF00"/>
              </a:solidFill>
            </a:rPr>
            <a:t>Штрафы, возмещение ущерба</a:t>
          </a:r>
        </a:p>
        <a:p>
          <a:r>
            <a:rPr lang="ru-RU" sz="1200" b="1" dirty="0" smtClean="0">
              <a:solidFill>
                <a:srgbClr val="FFFF00"/>
              </a:solidFill>
            </a:rPr>
            <a:t>                                  681,4</a:t>
          </a:r>
          <a:endParaRPr lang="ru-RU" sz="1200" b="1" dirty="0">
            <a:solidFill>
              <a:srgbClr val="FFFF00"/>
            </a:solidFill>
          </a:endParaRPr>
        </a:p>
      </dgm:t>
    </dgm:pt>
    <dgm:pt modelId="{B56EFC3D-3775-4EB6-977E-62CB1A760D51}" type="parTrans" cxnId="{CFCEF425-3F24-4B00-AA51-B06EA453D41C}">
      <dgm:prSet/>
      <dgm:spPr/>
      <dgm:t>
        <a:bodyPr/>
        <a:lstStyle/>
        <a:p>
          <a:endParaRPr lang="ru-RU"/>
        </a:p>
      </dgm:t>
    </dgm:pt>
    <dgm:pt modelId="{BE73CE19-3142-4F51-9A2B-43C0365FB312}" type="sibTrans" cxnId="{CFCEF425-3F24-4B00-AA51-B06EA453D41C}">
      <dgm:prSet/>
      <dgm:spPr/>
      <dgm:t>
        <a:bodyPr/>
        <a:lstStyle/>
        <a:p>
          <a:endParaRPr lang="ru-RU"/>
        </a:p>
      </dgm:t>
    </dgm:pt>
    <dgm:pt modelId="{C9A2742B-2246-4B52-9DDE-9988C300357C}">
      <dgm:prSet custT="1"/>
      <dgm:spPr/>
      <dgm:t>
        <a:bodyPr/>
        <a:lstStyle/>
        <a:p>
          <a:r>
            <a:rPr lang="ru-RU" sz="1400" dirty="0" smtClean="0">
              <a:solidFill>
                <a:srgbClr val="FFFF00"/>
              </a:solidFill>
            </a:rPr>
            <a:t>Туристический налог 350,0</a:t>
          </a:r>
          <a:endParaRPr lang="ru-RU" sz="1400" dirty="0">
            <a:solidFill>
              <a:srgbClr val="FFFF00"/>
            </a:solidFill>
          </a:endParaRPr>
        </a:p>
      </dgm:t>
    </dgm:pt>
    <dgm:pt modelId="{EC4FFF98-E26C-45E1-ADE3-38D3505A7C32}" type="parTrans" cxnId="{FBC7FEC5-06F0-4C23-8438-0001244635FE}">
      <dgm:prSet/>
      <dgm:spPr/>
      <dgm:t>
        <a:bodyPr/>
        <a:lstStyle/>
        <a:p>
          <a:endParaRPr lang="ru-RU"/>
        </a:p>
      </dgm:t>
    </dgm:pt>
    <dgm:pt modelId="{27C1C901-9D4A-4974-BEAE-4C9061E3069B}" type="sibTrans" cxnId="{FBC7FEC5-06F0-4C23-8438-0001244635FE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8" custScaleY="120642" custLinFactNeighborY="7016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8" custScaleX="92777" custScaleY="126532" custLinFactNeighborX="-223" custLinFactNeighborY="144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1" presStyleCnt="8" custScaleY="114414" custLinFactNeighborY="1591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1" presStyleCnt="8" custScaleX="92748" custScaleY="119704" custLinFactNeighborX="-237" custLinFactNeighborY="98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2" presStyleCnt="8" custAng="0" custScaleY="135716" custLinFactY="100000" custLinFactNeighborY="198512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8" custScaleX="87822" custScaleY="90040" custLinFactY="192851" custLinFactNeighborX="-6402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712BDC1E-CA2D-4B05-B9F9-47FDD7A8558E}" type="pres">
      <dgm:prSet presAssocID="{9589BF18-EB43-46B1-B7B8-63ADBDFDC163}" presName="comp" presStyleCnt="0"/>
      <dgm:spPr/>
      <dgm:t>
        <a:bodyPr/>
        <a:lstStyle/>
        <a:p>
          <a:endParaRPr lang="ru-RU"/>
        </a:p>
      </dgm:t>
    </dgm:pt>
    <dgm:pt modelId="{F3E8F88B-0370-448B-8D0E-D54292C8691C}" type="pres">
      <dgm:prSet presAssocID="{9589BF18-EB43-46B1-B7B8-63ADBDFDC163}" presName="box" presStyleLbl="node1" presStyleIdx="3" presStyleCnt="8" custScaleY="150763" custLinFactNeighborY="-3254"/>
      <dgm:spPr/>
      <dgm:t>
        <a:bodyPr/>
        <a:lstStyle/>
        <a:p>
          <a:endParaRPr lang="ru-RU"/>
        </a:p>
      </dgm:t>
    </dgm:pt>
    <dgm:pt modelId="{0EECD78B-C0A7-434E-9ADD-45852886C17A}" type="pres">
      <dgm:prSet presAssocID="{9589BF18-EB43-46B1-B7B8-63ADBDFDC163}" presName="img" presStyleLbl="fgImgPlace1" presStyleIdx="3" presStyleCnt="8" custScaleX="87599" custScaleY="99393" custLinFactNeighborX="-13471" custLinFactNeighborY="477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90A8A9-C296-4A7F-9B52-773A003D1EB8}" type="pres">
      <dgm:prSet presAssocID="{9589BF18-EB43-46B1-B7B8-63ADBDFDC163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32F77-098C-4AB4-88AE-9F2D2C8772AA}" type="pres">
      <dgm:prSet presAssocID="{95ADC15E-E719-415A-A3F1-FDF2C80A9E52}" presName="spacer" presStyleCnt="0"/>
      <dgm:spPr/>
      <dgm:t>
        <a:bodyPr/>
        <a:lstStyle/>
        <a:p>
          <a:endParaRPr lang="ru-RU"/>
        </a:p>
      </dgm:t>
    </dgm:pt>
    <dgm:pt modelId="{DFA610A1-31CA-4877-A569-7886975AEFA6}" type="pres">
      <dgm:prSet presAssocID="{BA090E94-8B27-4531-ACFD-055B1B3DB79D}" presName="comp" presStyleCnt="0"/>
      <dgm:spPr/>
      <dgm:t>
        <a:bodyPr/>
        <a:lstStyle/>
        <a:p>
          <a:endParaRPr lang="ru-RU"/>
        </a:p>
      </dgm:t>
    </dgm:pt>
    <dgm:pt modelId="{2FF4AF0E-1500-4BD3-8C3A-3E143A3E4058}" type="pres">
      <dgm:prSet presAssocID="{BA090E94-8B27-4531-ACFD-055B1B3DB79D}" presName="box" presStyleLbl="node1" presStyleIdx="4" presStyleCnt="8" custScaleY="130890" custLinFactY="-104462" custLinFactNeighborY="-200000"/>
      <dgm:spPr/>
      <dgm:t>
        <a:bodyPr/>
        <a:lstStyle/>
        <a:p>
          <a:endParaRPr lang="ru-RU"/>
        </a:p>
      </dgm:t>
    </dgm:pt>
    <dgm:pt modelId="{844F59AA-F0BE-4A71-B9FB-41A33D108C7D}" type="pres">
      <dgm:prSet presAssocID="{BA090E94-8B27-4531-ACFD-055B1B3DB79D}" presName="img" presStyleLbl="fgImgPlace1" presStyleIdx="4" presStyleCnt="8" custScaleX="87599" custScaleY="138548" custLinFactY="-173604" custLinFactNeighborX="-2812" custLinFactNeighborY="-20000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D0F5A39-751E-4D35-A16D-B71CC8C5B2E8}" type="pres">
      <dgm:prSet presAssocID="{BA090E94-8B27-4531-ACFD-055B1B3DB79D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DA34F-7B98-416C-A908-6A29F0CE12EB}" type="pres">
      <dgm:prSet presAssocID="{29385BA7-84CD-47DD-AD14-392FE9FE061F}" presName="spacer" presStyleCnt="0"/>
      <dgm:spPr/>
      <dgm:t>
        <a:bodyPr/>
        <a:lstStyle/>
        <a:p>
          <a:endParaRPr lang="ru-RU"/>
        </a:p>
      </dgm:t>
    </dgm:pt>
    <dgm:pt modelId="{1BFE04C0-AAC9-47E9-BF65-6E830342A73B}" type="pres">
      <dgm:prSet presAssocID="{EC8293B5-A888-4944-B633-989DDB50054B}" presName="comp" presStyleCnt="0"/>
      <dgm:spPr/>
    </dgm:pt>
    <dgm:pt modelId="{5FC0FF14-F61D-4A4B-8E4F-6451EC778B48}" type="pres">
      <dgm:prSet presAssocID="{EC8293B5-A888-4944-B633-989DDB50054B}" presName="box" presStyleLbl="node1" presStyleIdx="5" presStyleCnt="8" custScaleY="141297"/>
      <dgm:spPr/>
      <dgm:t>
        <a:bodyPr/>
        <a:lstStyle/>
        <a:p>
          <a:endParaRPr lang="ru-RU"/>
        </a:p>
      </dgm:t>
    </dgm:pt>
    <dgm:pt modelId="{7464480C-2D8C-4B06-83F2-33CA02ACE3F7}" type="pres">
      <dgm:prSet presAssocID="{EC8293B5-A888-4944-B633-989DDB50054B}" presName="img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6E6538-CA7A-44DD-BBD0-B50128F57014}" type="pres">
      <dgm:prSet presAssocID="{EC8293B5-A888-4944-B633-989DDB50054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83902-D761-4AA1-ACDB-B92B60B85FEB}" type="pres">
      <dgm:prSet presAssocID="{F89D536D-E61F-44E0-AA24-EEB4C5F715AA}" presName="spacer" presStyleCnt="0"/>
      <dgm:spPr/>
    </dgm:pt>
    <dgm:pt modelId="{914BB73B-F105-4538-ACDE-4D85664E2C51}" type="pres">
      <dgm:prSet presAssocID="{C9A2742B-2246-4B52-9DDE-9988C300357C}" presName="comp" presStyleCnt="0"/>
      <dgm:spPr/>
    </dgm:pt>
    <dgm:pt modelId="{6325581D-2E26-465D-9C1E-959FB1DA59C2}" type="pres">
      <dgm:prSet presAssocID="{C9A2742B-2246-4B52-9DDE-9988C300357C}" presName="box" presStyleLbl="node1" presStyleIdx="6" presStyleCnt="8"/>
      <dgm:spPr/>
      <dgm:t>
        <a:bodyPr/>
        <a:lstStyle/>
        <a:p>
          <a:endParaRPr lang="ru-RU"/>
        </a:p>
      </dgm:t>
    </dgm:pt>
    <dgm:pt modelId="{0DB2E5D3-93E1-4A70-A199-C1C2F9DA0FA0}" type="pres">
      <dgm:prSet presAssocID="{C9A2742B-2246-4B52-9DDE-9988C300357C}" presName="img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F36B52D-08F0-48C4-8152-16E3D3682018}" type="pres">
      <dgm:prSet presAssocID="{C9A2742B-2246-4B52-9DDE-9988C300357C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E5373-D834-4B61-9642-9A838B0265B8}" type="pres">
      <dgm:prSet presAssocID="{27C1C901-9D4A-4974-BEAE-4C9061E3069B}" presName="spacer" presStyleCnt="0"/>
      <dgm:spPr/>
    </dgm:pt>
    <dgm:pt modelId="{4991EFB4-7500-492C-AA99-C65A82436866}" type="pres">
      <dgm:prSet presAssocID="{B0C1EE35-292E-4F2A-A58B-0CDD4C445C0E}" presName="comp" presStyleCnt="0"/>
      <dgm:spPr/>
    </dgm:pt>
    <dgm:pt modelId="{01AB6745-A984-4157-A8FE-F881E4EEEBDC}" type="pres">
      <dgm:prSet presAssocID="{B0C1EE35-292E-4F2A-A58B-0CDD4C445C0E}" presName="box" presStyleLbl="node1" presStyleIdx="7" presStyleCnt="8" custLinFactNeighborX="-1887" custLinFactNeighborY="4844"/>
      <dgm:spPr/>
      <dgm:t>
        <a:bodyPr/>
        <a:lstStyle/>
        <a:p>
          <a:endParaRPr lang="ru-RU"/>
        </a:p>
      </dgm:t>
    </dgm:pt>
    <dgm:pt modelId="{FB0B3A1C-BBC1-442F-9A60-F285163E3503}" type="pres">
      <dgm:prSet presAssocID="{B0C1EE35-292E-4F2A-A58B-0CDD4C445C0E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7E2FEF-5CAA-4940-BB5C-5DFB2ACC3BF8}" type="pres">
      <dgm:prSet presAssocID="{B0C1EE35-292E-4F2A-A58B-0CDD4C445C0E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097F0-00DB-423A-B7CF-F96A4444D174}" type="presOf" srcId="{EC8293B5-A888-4944-B633-989DDB50054B}" destId="{5FC0FF14-F61D-4A4B-8E4F-6451EC778B48}" srcOrd="0" destOrd="0" presId="urn:microsoft.com/office/officeart/2005/8/layout/vList4#1"/>
    <dgm:cxn modelId="{977231F2-CA44-49BD-A0E1-5360B2B00BB0}" type="presOf" srcId="{BA090E94-8B27-4531-ACFD-055B1B3DB79D}" destId="{2FF4AF0E-1500-4BD3-8C3A-3E143A3E4058}" srcOrd="0" destOrd="0" presId="urn:microsoft.com/office/officeart/2005/8/layout/vList4#1"/>
    <dgm:cxn modelId="{6DFDF56D-88E5-43CC-AE28-40FB8CFBFFA9}" type="presOf" srcId="{B0C1EE35-292E-4F2A-A58B-0CDD4C445C0E}" destId="{7B7E2FEF-5CAA-4940-BB5C-5DFB2ACC3BF8}" srcOrd="1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AABD967A-2829-4D90-8A42-B41E4973856F}" type="presOf" srcId="{BA090E94-8B27-4531-ACFD-055B1B3DB79D}" destId="{7D0F5A39-751E-4D35-A16D-B71CC8C5B2E8}" srcOrd="1" destOrd="0" presId="urn:microsoft.com/office/officeart/2005/8/layout/vList4#1"/>
    <dgm:cxn modelId="{88B3C375-A51F-4C96-9C49-6C7EE1333A2E}" srcId="{227A101D-8088-4F21-A936-43AB877355D2}" destId="{BA090E94-8B27-4531-ACFD-055B1B3DB79D}" srcOrd="4" destOrd="0" parTransId="{E91CA2F1-D445-458F-9CD2-C8AFD2E6E334}" sibTransId="{29385BA7-84CD-47DD-AD14-392FE9FE061F}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22474FE2-BEF5-4D59-BAB7-B0B5E55E7EC9}" type="presOf" srcId="{C9A2742B-2246-4B52-9DDE-9988C300357C}" destId="{6325581D-2E26-465D-9C1E-959FB1DA59C2}" srcOrd="0" destOrd="0" presId="urn:microsoft.com/office/officeart/2005/8/layout/vList4#1"/>
    <dgm:cxn modelId="{32043912-73CB-448B-B92A-3CAD94610B94}" type="presOf" srcId="{9589BF18-EB43-46B1-B7B8-63ADBDFDC163}" destId="{F3E8F88B-0370-448B-8D0E-D54292C8691C}" srcOrd="0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5632D40F-55C7-4640-82D5-A18B6F61B736}" srcId="{227A101D-8088-4F21-A936-43AB877355D2}" destId="{EC8293B5-A888-4944-B633-989DDB50054B}" srcOrd="5" destOrd="0" parTransId="{2181603A-E7CA-4C4F-9BE2-EB5807BA92A2}" sibTransId="{F89D536D-E61F-44E0-AA24-EEB4C5F715AA}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68B25E46-0069-416F-8FC5-A317F2D785D8}" type="presOf" srcId="{9589BF18-EB43-46B1-B7B8-63ADBDFDC163}" destId="{0090A8A9-C296-4A7F-9B52-773A003D1EB8}" srcOrd="1" destOrd="0" presId="urn:microsoft.com/office/officeart/2005/8/layout/vList4#1"/>
    <dgm:cxn modelId="{FBC7FEC5-06F0-4C23-8438-0001244635FE}" srcId="{227A101D-8088-4F21-A936-43AB877355D2}" destId="{C9A2742B-2246-4B52-9DDE-9988C300357C}" srcOrd="6" destOrd="0" parTransId="{EC4FFF98-E26C-45E1-ADE3-38D3505A7C32}" sibTransId="{27C1C901-9D4A-4974-BEAE-4C9061E3069B}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BC9EECA3-31A3-40D6-B395-5CD9FE4B63D3}" srcId="{227A101D-8088-4F21-A936-43AB877355D2}" destId="{9589BF18-EB43-46B1-B7B8-63ADBDFDC163}" srcOrd="3" destOrd="0" parTransId="{0C08EA7C-BFFB-47BE-8AE9-56286B5A196F}" sibTransId="{95ADC15E-E719-415A-A3F1-FDF2C80A9E52}"/>
    <dgm:cxn modelId="{40583728-C95D-49C6-8DA7-3F7154ECF9DE}" type="presOf" srcId="{B0C1EE35-292E-4F2A-A58B-0CDD4C445C0E}" destId="{01AB6745-A984-4157-A8FE-F881E4EEEBDC}" srcOrd="0" destOrd="0" presId="urn:microsoft.com/office/officeart/2005/8/layout/vList4#1"/>
    <dgm:cxn modelId="{FF009F2E-7AFE-45F9-A55D-08CECF0A57A7}" type="presOf" srcId="{0CB101B1-31FC-4497-B774-302BD4E2A2CB}" destId="{ED0EA491-65AE-4061-9E58-F527A96B4B18}" srcOrd="1" destOrd="0" presId="urn:microsoft.com/office/officeart/2005/8/layout/vList4#1"/>
    <dgm:cxn modelId="{9469BABD-7B52-472A-919C-FD09352CDD3D}" srcId="{227A101D-8088-4F21-A936-43AB877355D2}" destId="{0CB101B1-31FC-4497-B774-302BD4E2A2CB}" srcOrd="1" destOrd="0" parTransId="{72B65FE5-70A3-4544-A451-2D11560A5446}" sibTransId="{A20E049E-2BD9-47CC-87E7-27BD5E13D5CD}"/>
    <dgm:cxn modelId="{CFCEF425-3F24-4B00-AA51-B06EA453D41C}" srcId="{227A101D-8088-4F21-A936-43AB877355D2}" destId="{B0C1EE35-292E-4F2A-A58B-0CDD4C445C0E}" srcOrd="7" destOrd="0" parTransId="{B56EFC3D-3775-4EB6-977E-62CB1A760D51}" sibTransId="{BE73CE19-3142-4F51-9A2B-43C0365FB312}"/>
    <dgm:cxn modelId="{01FCB6D7-E8EC-465B-A2B4-26E22F2182EB}" type="presOf" srcId="{0CB101B1-31FC-4497-B774-302BD4E2A2CB}" destId="{67233FA9-89F9-43A8-9F80-99BA1DBCD9E3}" srcOrd="0" destOrd="0" presId="urn:microsoft.com/office/officeart/2005/8/layout/vList4#1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B85FCC68-A925-4BE9-90A6-4C47F7D7B470}" type="presOf" srcId="{C9A2742B-2246-4B52-9DDE-9988C300357C}" destId="{5F36B52D-08F0-48C4-8152-16E3D3682018}" srcOrd="1" destOrd="0" presId="urn:microsoft.com/office/officeart/2005/8/layout/vList4#1"/>
    <dgm:cxn modelId="{BCAF0345-0FCD-4388-B6C1-937DC1D1F726}" type="presOf" srcId="{EC8293B5-A888-4944-B633-989DDB50054B}" destId="{0E6E6538-CA7A-44DD-BBD0-B50128F57014}" srcOrd="1" destOrd="0" presId="urn:microsoft.com/office/officeart/2005/8/layout/vList4#1"/>
    <dgm:cxn modelId="{0F2D3CDF-BB8C-4D2C-82D0-A4CE2C52482E}" type="presParOf" srcId="{B17E2703-ED7C-40C1-AA5F-205C0BB9EA84}" destId="{94272FED-D994-4743-844C-5070BB732343}" srcOrd="0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1" destOrd="0" presId="urn:microsoft.com/office/officeart/2005/8/layout/vList4#1"/>
    <dgm:cxn modelId="{5C489E28-BD43-4104-A813-D01F0010391F}" type="presParOf" srcId="{B17E2703-ED7C-40C1-AA5F-205C0BB9EA84}" destId="{931DB2C6-6A18-4320-B852-C2613EDB2FA8}" srcOrd="2" destOrd="0" presId="urn:microsoft.com/office/officeart/2005/8/layout/vList4#1"/>
    <dgm:cxn modelId="{E074F8CF-2F52-4F73-9E06-A4E7CEE3B82F}" type="presParOf" srcId="{931DB2C6-6A18-4320-B852-C2613EDB2FA8}" destId="{67233FA9-89F9-43A8-9F80-99BA1DBCD9E3}" srcOrd="0" destOrd="0" presId="urn:microsoft.com/office/officeart/2005/8/layout/vList4#1"/>
    <dgm:cxn modelId="{7BC0CDFA-2E03-4ADE-9026-CFA61B9067D0}" type="presParOf" srcId="{931DB2C6-6A18-4320-B852-C2613EDB2FA8}" destId="{B43CAF5A-DF0E-47F1-8B84-50B2394B9328}" srcOrd="1" destOrd="0" presId="urn:microsoft.com/office/officeart/2005/8/layout/vList4#1"/>
    <dgm:cxn modelId="{3A60F536-6AD7-418F-9BAC-7E3964F10AA9}" type="presParOf" srcId="{931DB2C6-6A18-4320-B852-C2613EDB2FA8}" destId="{ED0EA491-65AE-4061-9E58-F527A96B4B18}" srcOrd="2" destOrd="0" presId="urn:microsoft.com/office/officeart/2005/8/layout/vList4#1"/>
    <dgm:cxn modelId="{51AB5828-EF0E-47DD-B6FA-0827B0712358}" type="presParOf" srcId="{B17E2703-ED7C-40C1-AA5F-205C0BB9EA84}" destId="{5D375768-0ECA-4AFD-96FD-19990CEB488B}" srcOrd="3" destOrd="0" presId="urn:microsoft.com/office/officeart/2005/8/layout/vList4#1"/>
    <dgm:cxn modelId="{6C590537-C3EF-41FA-A5F0-586A139CEC69}" type="presParOf" srcId="{B17E2703-ED7C-40C1-AA5F-205C0BB9EA84}" destId="{7D4D5190-7A99-4EE3-BF13-894BFF6BFA1A}" srcOrd="4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5" destOrd="0" presId="urn:microsoft.com/office/officeart/2005/8/layout/vList4#1"/>
    <dgm:cxn modelId="{7071AAB6-9404-437E-99EF-CD96EE1838E9}" type="presParOf" srcId="{B17E2703-ED7C-40C1-AA5F-205C0BB9EA84}" destId="{712BDC1E-CA2D-4B05-B9F9-47FDD7A8558E}" srcOrd="6" destOrd="0" presId="urn:microsoft.com/office/officeart/2005/8/layout/vList4#1"/>
    <dgm:cxn modelId="{D4DC3C3C-2F21-442E-8B58-4387A9995B6A}" type="presParOf" srcId="{712BDC1E-CA2D-4B05-B9F9-47FDD7A8558E}" destId="{F3E8F88B-0370-448B-8D0E-D54292C8691C}" srcOrd="0" destOrd="0" presId="urn:microsoft.com/office/officeart/2005/8/layout/vList4#1"/>
    <dgm:cxn modelId="{28D454F9-4D05-4234-B8AD-E2F390D9838D}" type="presParOf" srcId="{712BDC1E-CA2D-4B05-B9F9-47FDD7A8558E}" destId="{0EECD78B-C0A7-434E-9ADD-45852886C17A}" srcOrd="1" destOrd="0" presId="urn:microsoft.com/office/officeart/2005/8/layout/vList4#1"/>
    <dgm:cxn modelId="{44B2358B-51B3-4F87-907C-9B93B7B2EA9F}" type="presParOf" srcId="{712BDC1E-CA2D-4B05-B9F9-47FDD7A8558E}" destId="{0090A8A9-C296-4A7F-9B52-773A003D1EB8}" srcOrd="2" destOrd="0" presId="urn:microsoft.com/office/officeart/2005/8/layout/vList4#1"/>
    <dgm:cxn modelId="{FB39B7B0-ADEF-40B4-BA2A-8FF506FE6DE0}" type="presParOf" srcId="{B17E2703-ED7C-40C1-AA5F-205C0BB9EA84}" destId="{55032F77-098C-4AB4-88AE-9F2D2C8772AA}" srcOrd="7" destOrd="0" presId="urn:microsoft.com/office/officeart/2005/8/layout/vList4#1"/>
    <dgm:cxn modelId="{916AB43C-4310-4681-AC35-87771092DFCB}" type="presParOf" srcId="{B17E2703-ED7C-40C1-AA5F-205C0BB9EA84}" destId="{DFA610A1-31CA-4877-A569-7886975AEFA6}" srcOrd="8" destOrd="0" presId="urn:microsoft.com/office/officeart/2005/8/layout/vList4#1"/>
    <dgm:cxn modelId="{9C714576-7BAD-4EE9-BF61-345D8A71A963}" type="presParOf" srcId="{DFA610A1-31CA-4877-A569-7886975AEFA6}" destId="{2FF4AF0E-1500-4BD3-8C3A-3E143A3E4058}" srcOrd="0" destOrd="0" presId="urn:microsoft.com/office/officeart/2005/8/layout/vList4#1"/>
    <dgm:cxn modelId="{ECAB65EC-11FA-4F73-A919-F844B8368AF1}" type="presParOf" srcId="{DFA610A1-31CA-4877-A569-7886975AEFA6}" destId="{844F59AA-F0BE-4A71-B9FB-41A33D108C7D}" srcOrd="1" destOrd="0" presId="urn:microsoft.com/office/officeart/2005/8/layout/vList4#1"/>
    <dgm:cxn modelId="{B5600663-AC7A-4AA5-B587-B0BCCF6AD05C}" type="presParOf" srcId="{DFA610A1-31CA-4877-A569-7886975AEFA6}" destId="{7D0F5A39-751E-4D35-A16D-B71CC8C5B2E8}" srcOrd="2" destOrd="0" presId="urn:microsoft.com/office/officeart/2005/8/layout/vList4#1"/>
    <dgm:cxn modelId="{27E155F4-9BBA-4EC3-AA78-236A1015ED9B}" type="presParOf" srcId="{B17E2703-ED7C-40C1-AA5F-205C0BB9EA84}" destId="{FC4DA34F-7B98-416C-A908-6A29F0CE12EB}" srcOrd="9" destOrd="0" presId="urn:microsoft.com/office/officeart/2005/8/layout/vList4#1"/>
    <dgm:cxn modelId="{E611BD22-B257-4BF1-8A3A-7D2B1C84C3C6}" type="presParOf" srcId="{B17E2703-ED7C-40C1-AA5F-205C0BB9EA84}" destId="{1BFE04C0-AAC9-47E9-BF65-6E830342A73B}" srcOrd="10" destOrd="0" presId="urn:microsoft.com/office/officeart/2005/8/layout/vList4#1"/>
    <dgm:cxn modelId="{2547B93A-6733-47C2-81EE-5E2C3B09D4F0}" type="presParOf" srcId="{1BFE04C0-AAC9-47E9-BF65-6E830342A73B}" destId="{5FC0FF14-F61D-4A4B-8E4F-6451EC778B48}" srcOrd="0" destOrd="0" presId="urn:microsoft.com/office/officeart/2005/8/layout/vList4#1"/>
    <dgm:cxn modelId="{DD5F5841-09AD-4DC9-8F90-26ABF3368386}" type="presParOf" srcId="{1BFE04C0-AAC9-47E9-BF65-6E830342A73B}" destId="{7464480C-2D8C-4B06-83F2-33CA02ACE3F7}" srcOrd="1" destOrd="0" presId="urn:microsoft.com/office/officeart/2005/8/layout/vList4#1"/>
    <dgm:cxn modelId="{05DFAAB7-FE7B-4453-82B1-EEECD84B8D8C}" type="presParOf" srcId="{1BFE04C0-AAC9-47E9-BF65-6E830342A73B}" destId="{0E6E6538-CA7A-44DD-BBD0-B50128F57014}" srcOrd="2" destOrd="0" presId="urn:microsoft.com/office/officeart/2005/8/layout/vList4#1"/>
    <dgm:cxn modelId="{35F3F750-9E31-4F46-9F8B-F7FEEEFA7D49}" type="presParOf" srcId="{B17E2703-ED7C-40C1-AA5F-205C0BB9EA84}" destId="{D9F83902-D761-4AA1-ACDB-B92B60B85FEB}" srcOrd="11" destOrd="0" presId="urn:microsoft.com/office/officeart/2005/8/layout/vList4#1"/>
    <dgm:cxn modelId="{800F0B4A-0189-4521-B0F1-3A532C948A15}" type="presParOf" srcId="{B17E2703-ED7C-40C1-AA5F-205C0BB9EA84}" destId="{914BB73B-F105-4538-ACDE-4D85664E2C51}" srcOrd="12" destOrd="0" presId="urn:microsoft.com/office/officeart/2005/8/layout/vList4#1"/>
    <dgm:cxn modelId="{EFF8263B-3961-4C49-A89F-8248988530B4}" type="presParOf" srcId="{914BB73B-F105-4538-ACDE-4D85664E2C51}" destId="{6325581D-2E26-465D-9C1E-959FB1DA59C2}" srcOrd="0" destOrd="0" presId="urn:microsoft.com/office/officeart/2005/8/layout/vList4#1"/>
    <dgm:cxn modelId="{4278C14F-9D96-452F-A063-F17378B6476F}" type="presParOf" srcId="{914BB73B-F105-4538-ACDE-4D85664E2C51}" destId="{0DB2E5D3-93E1-4A70-A199-C1C2F9DA0FA0}" srcOrd="1" destOrd="0" presId="urn:microsoft.com/office/officeart/2005/8/layout/vList4#1"/>
    <dgm:cxn modelId="{461278B1-D8D2-42A3-AE15-FDA44DDC2B2F}" type="presParOf" srcId="{914BB73B-F105-4538-ACDE-4D85664E2C51}" destId="{5F36B52D-08F0-48C4-8152-16E3D3682018}" srcOrd="2" destOrd="0" presId="urn:microsoft.com/office/officeart/2005/8/layout/vList4#1"/>
    <dgm:cxn modelId="{21D315A2-2C80-45E6-A304-93019EAFAB92}" type="presParOf" srcId="{B17E2703-ED7C-40C1-AA5F-205C0BB9EA84}" destId="{639E5373-D834-4B61-9642-9A838B0265B8}" srcOrd="13" destOrd="0" presId="urn:microsoft.com/office/officeart/2005/8/layout/vList4#1"/>
    <dgm:cxn modelId="{B8F4769F-D2CC-4DE1-8E06-6A721B6C9C44}" type="presParOf" srcId="{B17E2703-ED7C-40C1-AA5F-205C0BB9EA84}" destId="{4991EFB4-7500-492C-AA99-C65A82436866}" srcOrd="14" destOrd="0" presId="urn:microsoft.com/office/officeart/2005/8/layout/vList4#1"/>
    <dgm:cxn modelId="{36484AD0-A0C8-4358-9B0C-0BDEFDDCA2B8}" type="presParOf" srcId="{4991EFB4-7500-492C-AA99-C65A82436866}" destId="{01AB6745-A984-4157-A8FE-F881E4EEEBDC}" srcOrd="0" destOrd="0" presId="urn:microsoft.com/office/officeart/2005/8/layout/vList4#1"/>
    <dgm:cxn modelId="{559615FA-8232-4891-8542-17EBC71A0F55}" type="presParOf" srcId="{4991EFB4-7500-492C-AA99-C65A82436866}" destId="{FB0B3A1C-BBC1-442F-9A60-F285163E3503}" srcOrd="1" destOrd="0" presId="urn:microsoft.com/office/officeart/2005/8/layout/vList4#1"/>
    <dgm:cxn modelId="{9BA129F6-B90E-492F-ABC3-DF68BA875F0D}" type="presParOf" srcId="{4991EFB4-7500-492C-AA99-C65A82436866}" destId="{7B7E2FEF-5CAA-4940-BB5C-5DFB2ACC3BF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531,4</a:t>
          </a:r>
          <a:endParaRPr lang="ru-RU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198 079,2</a:t>
          </a:r>
          <a:endParaRPr lang="ru-RU" sz="1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экономика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131 409,8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Культура и кинематография 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30 505,5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AC7F4D8F-90E7-4113-8AA7-E045A737679F}">
      <dgm:prSet phldrT="[Текст]" custT="1"/>
      <dgm:spPr/>
      <dgm:t>
        <a:bodyPr/>
        <a:lstStyle/>
        <a:p>
          <a:pPr algn="l"/>
          <a:endParaRPr lang="ru-RU" sz="6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51 657,8</a:t>
          </a:r>
        </a:p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</dgm:t>
    </dgm:pt>
    <dgm:pt modelId="{F08EFA79-F0CB-495A-9642-ED5B19949CB0}" type="parTrans" cxnId="{84B2508D-E45B-42BD-B935-F7CAE7583505}">
      <dgm:prSet/>
      <dgm:spPr/>
      <dgm:t>
        <a:bodyPr/>
        <a:lstStyle/>
        <a:p>
          <a:endParaRPr lang="ru-RU"/>
        </a:p>
      </dgm:t>
    </dgm:pt>
    <dgm:pt modelId="{93A4DCCF-AA92-4AFF-8A3F-454A8EFC19E1}" type="sibTrans" cxnId="{84B2508D-E45B-42BD-B935-F7CAE7583505}">
      <dgm:prSet/>
      <dgm:spPr/>
      <dgm:t>
        <a:bodyPr/>
        <a:lstStyle/>
        <a:p>
          <a:endParaRPr lang="ru-RU"/>
        </a:p>
      </dgm:t>
    </dgm:pt>
    <dgm:pt modelId="{141BF6D1-B747-4420-B90A-B01610E5A286}">
      <dgm:prSet phldrT="[Текст]" custT="1"/>
      <dgm:spPr/>
      <dgm:t>
        <a:bodyPr/>
        <a:lstStyle/>
        <a:p>
          <a:pPr algn="l"/>
          <a:endParaRPr lang="ru-RU" sz="6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1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Национальная безопасность и правоохранительная деятельность</a:t>
          </a:r>
        </a:p>
        <a:p>
          <a:pPr algn="ctr"/>
          <a:r>
            <a:rPr lang="ru-RU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6 152,4</a:t>
          </a:r>
        </a:p>
        <a:p>
          <a:pPr algn="l"/>
          <a:endParaRPr lang="ru-RU" sz="600" dirty="0">
            <a:latin typeface="Arial" pitchFamily="34" charset="0"/>
            <a:cs typeface="Arial" pitchFamily="34" charset="0"/>
          </a:endParaRPr>
        </a:p>
      </dgm:t>
    </dgm:pt>
    <dgm:pt modelId="{79619245-C54B-4B27-92EC-CDD741F88906}" type="parTrans" cxnId="{1976B630-F973-461E-BDB1-0B71663BF0B1}">
      <dgm:prSet/>
      <dgm:spPr/>
      <dgm:t>
        <a:bodyPr/>
        <a:lstStyle/>
        <a:p>
          <a:endParaRPr lang="ru-RU"/>
        </a:p>
      </dgm:t>
    </dgm:pt>
    <dgm:pt modelId="{2498E522-CC6C-48DC-90B4-08EDAC32EE65}" type="sibTrans" cxnId="{1976B630-F973-461E-BDB1-0B71663BF0B1}">
      <dgm:prSet/>
      <dgm:spPr/>
      <dgm:t>
        <a:bodyPr/>
        <a:lstStyle/>
        <a:p>
          <a:endParaRPr lang="ru-RU"/>
        </a:p>
      </dgm:t>
    </dgm:pt>
    <dgm:pt modelId="{B108F20A-239D-4106-9698-2EFA9EE89891}">
      <dgm:prSet phldrT="[Текст]" custT="1"/>
      <dgm:spPr/>
      <dgm:t>
        <a:bodyPr/>
        <a:lstStyle/>
        <a:p>
          <a:pPr algn="l"/>
          <a:endParaRPr lang="ru-RU" sz="5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Образование</a:t>
          </a:r>
        </a:p>
        <a:p>
          <a:pPr algn="ctr"/>
          <a:r>
            <a:rPr lang="ru-RU" sz="1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260,4</a:t>
          </a:r>
          <a:endParaRPr lang="ru-RU" sz="1400" b="1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9E499928-9293-4983-B1F9-ABEECD4577EC}" type="parTrans" cxnId="{1932B740-0C68-4BA1-AEAA-DD08A83A9ECC}">
      <dgm:prSet/>
      <dgm:spPr/>
      <dgm:t>
        <a:bodyPr/>
        <a:lstStyle/>
        <a:p>
          <a:endParaRPr lang="ru-RU"/>
        </a:p>
      </dgm:t>
    </dgm:pt>
    <dgm:pt modelId="{46567C1B-C5BA-44D3-97B4-B9D62D4D80DF}" type="sibTrans" cxnId="{1932B740-0C68-4BA1-AEAA-DD08A83A9ECC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7" custLinFactNeighborX="6849" custLinFactNeighborY="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1" presStyleCnt="7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2" presStyleCnt="7" custLinFactNeighborX="1205" custLinFactNeighborY="-379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3" presStyleCnt="7" custScaleY="87019" custLinFactNeighborX="1141" custLinFactNeighborY="-6643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3" presStyleCnt="7" custScaleY="97926" custLinFactNeighborX="654" custLinFactNeighborY="-1372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457FF-7929-4F23-8944-59CC37CB2C59}" type="pres">
      <dgm:prSet presAssocID="{6560EDE6-CC5A-4C9D-8A2C-2654E990D14A}" presName="spacer" presStyleCnt="0"/>
      <dgm:spPr/>
    </dgm:pt>
    <dgm:pt modelId="{2350E0CA-57BF-4684-AC36-EDD559365B77}" type="pres">
      <dgm:prSet presAssocID="{AC7F4D8F-90E7-4113-8AA7-E045A737679F}" presName="comp" presStyleCnt="0"/>
      <dgm:spPr/>
    </dgm:pt>
    <dgm:pt modelId="{97CE86EA-7C7C-4024-815D-E3E95FDCC209}" type="pres">
      <dgm:prSet presAssocID="{AC7F4D8F-90E7-4113-8AA7-E045A737679F}" presName="box" presStyleLbl="node1" presStyleIdx="4" presStyleCnt="7" custScaleY="87019" custLinFactNeighborX="974" custLinFactNeighborY="-7225"/>
      <dgm:spPr/>
      <dgm:t>
        <a:bodyPr/>
        <a:lstStyle/>
        <a:p>
          <a:endParaRPr lang="ru-RU"/>
        </a:p>
      </dgm:t>
    </dgm:pt>
    <dgm:pt modelId="{41A6BF44-B293-4BA2-8863-2523825655CA}" type="pres">
      <dgm:prSet presAssocID="{AC7F4D8F-90E7-4113-8AA7-E045A737679F}" presName="img" presStyleLbl="fgImgPlace1" presStyleIdx="4" presStyleCnt="7" custScaleY="97926" custLinFactNeighborX="654" custLinFactNeighborY="-144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259407-01D8-4452-BE62-306D911EF64E}" type="pres">
      <dgm:prSet presAssocID="{AC7F4D8F-90E7-4113-8AA7-E045A737679F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62F8-55C1-4AA6-ACF6-305ACA7F0FF2}" type="pres">
      <dgm:prSet presAssocID="{93A4DCCF-AA92-4AFF-8A3F-454A8EFC19E1}" presName="spacer" presStyleCnt="0"/>
      <dgm:spPr/>
    </dgm:pt>
    <dgm:pt modelId="{93412BED-D256-4B5C-85BD-072070082E6B}" type="pres">
      <dgm:prSet presAssocID="{141BF6D1-B747-4420-B90A-B01610E5A286}" presName="comp" presStyleCnt="0"/>
      <dgm:spPr/>
    </dgm:pt>
    <dgm:pt modelId="{DEBA809D-4656-4DD0-9969-B0E981E358F5}" type="pres">
      <dgm:prSet presAssocID="{141BF6D1-B747-4420-B90A-B01610E5A286}" presName="box" presStyleLbl="node1" presStyleIdx="5" presStyleCnt="7" custScaleY="87019" custLinFactNeighborX="928" custLinFactNeighborY="-7807"/>
      <dgm:spPr/>
      <dgm:t>
        <a:bodyPr/>
        <a:lstStyle/>
        <a:p>
          <a:endParaRPr lang="ru-RU"/>
        </a:p>
      </dgm:t>
    </dgm:pt>
    <dgm:pt modelId="{49B16435-6F80-4C40-803F-8DBCEBE6B20D}" type="pres">
      <dgm:prSet presAssocID="{141BF6D1-B747-4420-B90A-B01610E5A286}" presName="img" presStyleLbl="fgImgPlace1" presStyleIdx="5" presStyleCnt="7" custScaleY="97926" custLinFactNeighborX="654" custLinFactNeighborY="-15182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0B3464C-EA00-4F3B-BC5A-8653599F0510}" type="pres">
      <dgm:prSet presAssocID="{141BF6D1-B747-4420-B90A-B01610E5A286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62DA4-759F-453D-820F-7D761FBBE5F3}" type="pres">
      <dgm:prSet presAssocID="{2498E522-CC6C-48DC-90B4-08EDAC32EE65}" presName="spacer" presStyleCnt="0"/>
      <dgm:spPr/>
    </dgm:pt>
    <dgm:pt modelId="{937E53AC-8958-476F-876C-6E6C383D0172}" type="pres">
      <dgm:prSet presAssocID="{B108F20A-239D-4106-9698-2EFA9EE89891}" presName="comp" presStyleCnt="0"/>
      <dgm:spPr/>
    </dgm:pt>
    <dgm:pt modelId="{E6066EEA-7DC4-437C-A2D9-DD5D52A0E9A2}" type="pres">
      <dgm:prSet presAssocID="{B108F20A-239D-4106-9698-2EFA9EE89891}" presName="box" presStyleLbl="node1" presStyleIdx="6" presStyleCnt="7" custScaleY="87019" custLinFactNeighborY="-8389"/>
      <dgm:spPr/>
      <dgm:t>
        <a:bodyPr/>
        <a:lstStyle/>
        <a:p>
          <a:endParaRPr lang="ru-RU"/>
        </a:p>
      </dgm:t>
    </dgm:pt>
    <dgm:pt modelId="{4E606E8D-3DC9-4B03-85E2-15B5B774F507}" type="pres">
      <dgm:prSet presAssocID="{B108F20A-239D-4106-9698-2EFA9EE89891}" presName="img" presStyleLbl="fgImgPlace1" presStyleIdx="6" presStyleCnt="7" custScaleY="97926" custLinFactNeighborX="655" custLinFactNeighborY="-1591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C2E044-817B-41A5-8279-4B0463C72C23}" type="pres">
      <dgm:prSet presAssocID="{B108F20A-239D-4106-9698-2EFA9EE89891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5E950-0752-47AB-8C05-3E6D221A23AF}" type="presOf" srcId="{141BF6D1-B747-4420-B90A-B01610E5A286}" destId="{20B3464C-EA00-4F3B-BC5A-8653599F0510}" srcOrd="1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B49FE7FD-8A61-4FD2-9389-47277BB8059E}" type="presOf" srcId="{B108F20A-239D-4106-9698-2EFA9EE89891}" destId="{E6066EEA-7DC4-437C-A2D9-DD5D52A0E9A2}" srcOrd="0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1932B740-0C68-4BA1-AEAA-DD08A83A9ECC}" srcId="{227A101D-8088-4F21-A936-43AB877355D2}" destId="{B108F20A-239D-4106-9698-2EFA9EE89891}" srcOrd="6" destOrd="0" parTransId="{9E499928-9293-4983-B1F9-ABEECD4577EC}" sibTransId="{46567C1B-C5BA-44D3-97B4-B9D62D4D80DF}"/>
    <dgm:cxn modelId="{1976B630-F973-461E-BDB1-0B71663BF0B1}" srcId="{227A101D-8088-4F21-A936-43AB877355D2}" destId="{141BF6D1-B747-4420-B90A-B01610E5A286}" srcOrd="5" destOrd="0" parTransId="{79619245-C54B-4B27-92EC-CDD741F88906}" sibTransId="{2498E522-CC6C-48DC-90B4-08EDAC32EE65}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9C6853F0-A8E9-4B10-A9BA-C824F1D8AC2D}" type="presOf" srcId="{141BF6D1-B747-4420-B90A-B01610E5A286}" destId="{DEBA809D-4656-4DD0-9969-B0E981E358F5}" srcOrd="0" destOrd="0" presId="urn:microsoft.com/office/officeart/2005/8/layout/vList4#2"/>
    <dgm:cxn modelId="{D3751498-F5E8-4D99-934C-B91CDB1FC94E}" type="presOf" srcId="{B108F20A-239D-4106-9698-2EFA9EE89891}" destId="{54C2E044-817B-41A5-8279-4B0463C72C23}" srcOrd="1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2FFF13D2-4E77-4CFF-9A31-0A14F3F2418D}" srcId="{227A101D-8088-4F21-A936-43AB877355D2}" destId="{61D99D17-2746-4EA0-AD49-B2201E3298AB}" srcOrd="3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1" destOrd="0" parTransId="{72B65FE5-70A3-4544-A451-2D11560A5446}" sibTransId="{A20E049E-2BD9-47CC-87E7-27BD5E13D5CD}"/>
    <dgm:cxn modelId="{14773E7B-0C9C-4223-9DF5-C47E8BC8189B}" type="presOf" srcId="{AC7F4D8F-90E7-4113-8AA7-E045A737679F}" destId="{D2259407-01D8-4452-BE62-306D911EF64E}" srcOrd="1" destOrd="0" presId="urn:microsoft.com/office/officeart/2005/8/layout/vList4#2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1748BEC6-7FB7-49F1-83F5-E53ABFC3F9DB}" type="presOf" srcId="{AC7F4D8F-90E7-4113-8AA7-E045A737679F}" destId="{97CE86EA-7C7C-4024-815D-E3E95FDCC209}" srcOrd="0" destOrd="0" presId="urn:microsoft.com/office/officeart/2005/8/layout/vList4#2"/>
    <dgm:cxn modelId="{84B2508D-E45B-42BD-B935-F7CAE7583505}" srcId="{227A101D-8088-4F21-A936-43AB877355D2}" destId="{AC7F4D8F-90E7-4113-8AA7-E045A737679F}" srcOrd="4" destOrd="0" parTransId="{F08EFA79-F0CB-495A-9642-ED5B19949CB0}" sibTransId="{93A4DCCF-AA92-4AFF-8A3F-454A8EFC19E1}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8198283-C277-4BD1-A1DF-57447762AE22}" type="presParOf" srcId="{B17E2703-ED7C-40C1-AA5F-205C0BB9EA84}" destId="{931DB2C6-6A18-4320-B852-C2613EDB2FA8}" srcOrd="2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3" destOrd="0" presId="urn:microsoft.com/office/officeart/2005/8/layout/vList4#2"/>
    <dgm:cxn modelId="{4F9D7AC6-67F5-4386-B71D-72A976BA63F7}" type="presParOf" srcId="{B17E2703-ED7C-40C1-AA5F-205C0BB9EA84}" destId="{7D4D5190-7A99-4EE3-BF13-894BFF6BFA1A}" srcOrd="4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5" destOrd="0" presId="urn:microsoft.com/office/officeart/2005/8/layout/vList4#2"/>
    <dgm:cxn modelId="{14433620-87E3-4827-9195-D24F6FBFD010}" type="presParOf" srcId="{B17E2703-ED7C-40C1-AA5F-205C0BB9EA84}" destId="{E9C9C0DB-7628-4918-95C6-35F53D811906}" srcOrd="6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328B8F69-D26D-46AA-97C2-6E7D64941490}" type="presParOf" srcId="{B17E2703-ED7C-40C1-AA5F-205C0BB9EA84}" destId="{DA9457FF-7929-4F23-8944-59CC37CB2C59}" srcOrd="7" destOrd="0" presId="urn:microsoft.com/office/officeart/2005/8/layout/vList4#2"/>
    <dgm:cxn modelId="{42EB6D76-EFC6-463F-ADF2-EE7963B7290C}" type="presParOf" srcId="{B17E2703-ED7C-40C1-AA5F-205C0BB9EA84}" destId="{2350E0CA-57BF-4684-AC36-EDD559365B77}" srcOrd="8" destOrd="0" presId="urn:microsoft.com/office/officeart/2005/8/layout/vList4#2"/>
    <dgm:cxn modelId="{F6244EA1-F27C-4B37-8D94-0568ECFA94A4}" type="presParOf" srcId="{2350E0CA-57BF-4684-AC36-EDD559365B77}" destId="{97CE86EA-7C7C-4024-815D-E3E95FDCC209}" srcOrd="0" destOrd="0" presId="urn:microsoft.com/office/officeart/2005/8/layout/vList4#2"/>
    <dgm:cxn modelId="{04CEF719-45D7-4202-A216-7E9CAD7D9EFD}" type="presParOf" srcId="{2350E0CA-57BF-4684-AC36-EDD559365B77}" destId="{41A6BF44-B293-4BA2-8863-2523825655CA}" srcOrd="1" destOrd="0" presId="urn:microsoft.com/office/officeart/2005/8/layout/vList4#2"/>
    <dgm:cxn modelId="{69819D4B-77BD-4D84-8D28-A9FB69A950D4}" type="presParOf" srcId="{2350E0CA-57BF-4684-AC36-EDD559365B77}" destId="{D2259407-01D8-4452-BE62-306D911EF64E}" srcOrd="2" destOrd="0" presId="urn:microsoft.com/office/officeart/2005/8/layout/vList4#2"/>
    <dgm:cxn modelId="{8C0FC38A-DE57-477E-91B9-9E793C9EF4EC}" type="presParOf" srcId="{B17E2703-ED7C-40C1-AA5F-205C0BB9EA84}" destId="{C20962F8-55C1-4AA6-ACF6-305ACA7F0FF2}" srcOrd="9" destOrd="0" presId="urn:microsoft.com/office/officeart/2005/8/layout/vList4#2"/>
    <dgm:cxn modelId="{1B95B638-D6D0-4979-B7DB-ECF87C24B7C4}" type="presParOf" srcId="{B17E2703-ED7C-40C1-AA5F-205C0BB9EA84}" destId="{93412BED-D256-4B5C-85BD-072070082E6B}" srcOrd="10" destOrd="0" presId="urn:microsoft.com/office/officeart/2005/8/layout/vList4#2"/>
    <dgm:cxn modelId="{D780AB64-603F-41CA-8FF7-A5DDBA4773A9}" type="presParOf" srcId="{93412BED-D256-4B5C-85BD-072070082E6B}" destId="{DEBA809D-4656-4DD0-9969-B0E981E358F5}" srcOrd="0" destOrd="0" presId="urn:microsoft.com/office/officeart/2005/8/layout/vList4#2"/>
    <dgm:cxn modelId="{F540F39D-34E7-462A-A501-5DDABE136B74}" type="presParOf" srcId="{93412BED-D256-4B5C-85BD-072070082E6B}" destId="{49B16435-6F80-4C40-803F-8DBCEBE6B20D}" srcOrd="1" destOrd="0" presId="urn:microsoft.com/office/officeart/2005/8/layout/vList4#2"/>
    <dgm:cxn modelId="{1270E1A6-4E35-458F-87AA-9107FAAF5D26}" type="presParOf" srcId="{93412BED-D256-4B5C-85BD-072070082E6B}" destId="{20B3464C-EA00-4F3B-BC5A-8653599F0510}" srcOrd="2" destOrd="0" presId="urn:microsoft.com/office/officeart/2005/8/layout/vList4#2"/>
    <dgm:cxn modelId="{42167D56-5BCD-4D91-9F2B-94960D2F8135}" type="presParOf" srcId="{B17E2703-ED7C-40C1-AA5F-205C0BB9EA84}" destId="{BD662DA4-759F-453D-820F-7D761FBBE5F3}" srcOrd="11" destOrd="0" presId="urn:microsoft.com/office/officeart/2005/8/layout/vList4#2"/>
    <dgm:cxn modelId="{EFAD6336-D916-42A5-B54B-625F23694980}" type="presParOf" srcId="{B17E2703-ED7C-40C1-AA5F-205C0BB9EA84}" destId="{937E53AC-8958-476F-876C-6E6C383D0172}" srcOrd="12" destOrd="0" presId="urn:microsoft.com/office/officeart/2005/8/layout/vList4#2"/>
    <dgm:cxn modelId="{0DF6926B-F165-4F86-93C2-AB0F80E69C4F}" type="presParOf" srcId="{937E53AC-8958-476F-876C-6E6C383D0172}" destId="{E6066EEA-7DC4-437C-A2D9-DD5D52A0E9A2}" srcOrd="0" destOrd="0" presId="urn:microsoft.com/office/officeart/2005/8/layout/vList4#2"/>
    <dgm:cxn modelId="{6786AB78-F4B8-4B7F-AEC1-DD1B2926FBEE}" type="presParOf" srcId="{937E53AC-8958-476F-876C-6E6C383D0172}" destId="{4E606E8D-3DC9-4B03-85E2-15B5B774F507}" srcOrd="1" destOrd="0" presId="urn:microsoft.com/office/officeart/2005/8/layout/vList4#2"/>
    <dgm:cxn modelId="{CA94EFAB-6A09-4A00-B1A6-92EBBC3C6047}" type="presParOf" srcId="{937E53AC-8958-476F-876C-6E6C383D0172}" destId="{54C2E044-817B-41A5-8279-4B0463C72C2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F301D6-983B-48F2-A2EB-44E8E196C68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CDF61D-338B-4885-9FA4-6F515B1946E0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itchFamily="34" charset="0"/>
              <a:cs typeface="Arial" pitchFamily="34" charset="0"/>
            </a:rPr>
            <a:t>Миллеровский филиал АО «Астон»</a:t>
          </a:r>
        </a:p>
      </dgm:t>
    </dgm:pt>
    <dgm:pt modelId="{A32986AA-C9DB-46A1-8C6E-6774DF90FCA0}" type="parTrans" cxnId="{55334577-138D-4DC4-BAB5-F25A0504FC67}">
      <dgm:prSet/>
      <dgm:spPr/>
      <dgm:t>
        <a:bodyPr/>
        <a:lstStyle/>
        <a:p>
          <a:endParaRPr lang="ru-RU"/>
        </a:p>
      </dgm:t>
    </dgm:pt>
    <dgm:pt modelId="{252EDC46-C578-44AF-A3CF-208A5C183C7C}" type="sibTrans" cxnId="{55334577-138D-4DC4-BAB5-F25A0504FC67}">
      <dgm:prSet/>
      <dgm:spPr/>
      <dgm:t>
        <a:bodyPr/>
        <a:lstStyle/>
        <a:p>
          <a:endParaRPr lang="ru-RU"/>
        </a:p>
      </dgm:t>
    </dgm:pt>
    <dgm:pt modelId="{A74D4110-2E51-4537-A2FE-5F5F710DC434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rPr>
            <a:t>ООО «Дон Агро»</a:t>
          </a:r>
          <a:endParaRPr lang="ru-RU" sz="2000" b="1" dirty="0">
            <a:solidFill>
              <a:schemeClr val="accent2"/>
            </a:solidFill>
            <a:latin typeface="Arial" pitchFamily="34" charset="0"/>
            <a:cs typeface="Arial" pitchFamily="34" charset="0"/>
          </a:endParaRPr>
        </a:p>
      </dgm:t>
    </dgm:pt>
    <dgm:pt modelId="{2906108C-E69B-4CAF-92F3-6DED6D4D06E1}" type="parTrans" cxnId="{72B46117-FD7F-4C0F-8A9A-054247F17295}">
      <dgm:prSet/>
      <dgm:spPr/>
      <dgm:t>
        <a:bodyPr/>
        <a:lstStyle/>
        <a:p>
          <a:endParaRPr lang="ru-RU"/>
        </a:p>
      </dgm:t>
    </dgm:pt>
    <dgm:pt modelId="{8EB56C4A-8C7D-496E-9DE0-F2A132EEEB7C}" type="sibTrans" cxnId="{72B46117-FD7F-4C0F-8A9A-054247F17295}">
      <dgm:prSet/>
      <dgm:spPr/>
      <dgm:t>
        <a:bodyPr/>
        <a:lstStyle/>
        <a:p>
          <a:endParaRPr lang="ru-RU"/>
        </a:p>
      </dgm:t>
    </dgm:pt>
    <dgm:pt modelId="{EA63D518-2DD2-4032-9DD8-7DBB859DBC3C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dirty="0" smtClean="0">
              <a:solidFill>
                <a:srgbClr val="99FF66"/>
              </a:solidFill>
              <a:latin typeface="Arial" pitchFamily="34" charset="0"/>
              <a:cs typeface="Arial" pitchFamily="34" charset="0"/>
            </a:rPr>
            <a:t>ООО «Амилко»</a:t>
          </a:r>
          <a:endParaRPr lang="ru-RU" sz="2000" b="1" dirty="0">
            <a:solidFill>
              <a:srgbClr val="99FF66"/>
            </a:solidFill>
            <a:latin typeface="Arial" pitchFamily="34" charset="0"/>
            <a:cs typeface="Arial" pitchFamily="34" charset="0"/>
          </a:endParaRPr>
        </a:p>
      </dgm:t>
    </dgm:pt>
    <dgm:pt modelId="{59B4FF2A-C0A7-4489-82E1-9AE5A22ADC2F}" type="parTrans" cxnId="{49F1265D-41A5-4F33-9CDC-7A93F8BB3D58}">
      <dgm:prSet/>
      <dgm:spPr/>
      <dgm:t>
        <a:bodyPr/>
        <a:lstStyle/>
        <a:p>
          <a:endParaRPr lang="ru-RU"/>
        </a:p>
      </dgm:t>
    </dgm:pt>
    <dgm:pt modelId="{5227106C-EABD-4666-9FF0-23B7C3E5693B}" type="sibTrans" cxnId="{49F1265D-41A5-4F33-9CDC-7A93F8BB3D58}">
      <dgm:prSet/>
      <dgm:spPr/>
      <dgm:t>
        <a:bodyPr/>
        <a:lstStyle/>
        <a:p>
          <a:endParaRPr lang="ru-RU"/>
        </a:p>
      </dgm:t>
    </dgm:pt>
    <dgm:pt modelId="{6271018C-9F48-4259-92D3-037C52D6F592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dirty="0" smtClean="0">
              <a:solidFill>
                <a:srgbClr val="92D050"/>
              </a:solidFill>
              <a:latin typeface="Arial" pitchFamily="34" charset="0"/>
              <a:cs typeface="Arial" pitchFamily="34" charset="0"/>
            </a:rPr>
            <a:t>ООО «Нуф»</a:t>
          </a:r>
          <a:endParaRPr lang="ru-RU" sz="2000" b="1" dirty="0">
            <a:solidFill>
              <a:srgbClr val="92D050"/>
            </a:solidFill>
            <a:latin typeface="Arial" pitchFamily="34" charset="0"/>
            <a:cs typeface="Arial" pitchFamily="34" charset="0"/>
          </a:endParaRPr>
        </a:p>
      </dgm:t>
    </dgm:pt>
    <dgm:pt modelId="{F6B6E9D5-4EB3-4686-BE87-D72A717783EB}" type="parTrans" cxnId="{6C104A5E-4C7B-4539-93F7-24D32E668D69}">
      <dgm:prSet/>
      <dgm:spPr/>
      <dgm:t>
        <a:bodyPr/>
        <a:lstStyle/>
        <a:p>
          <a:endParaRPr lang="ru-RU"/>
        </a:p>
      </dgm:t>
    </dgm:pt>
    <dgm:pt modelId="{2ED1ED86-E6A5-46BE-A055-0D5A62FB6446}" type="sibTrans" cxnId="{6C104A5E-4C7B-4539-93F7-24D32E668D69}">
      <dgm:prSet/>
      <dgm:spPr/>
      <dgm:t>
        <a:bodyPr/>
        <a:lstStyle/>
        <a:p>
          <a:endParaRPr lang="ru-RU"/>
        </a:p>
      </dgm:t>
    </dgm:pt>
    <dgm:pt modelId="{9E2113CD-A9F9-49A1-8318-6B11DFC4BBE3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rPr>
            <a:t>ПАО «Миллеровосельмаш»</a:t>
          </a:r>
          <a:endParaRPr lang="ru-RU" sz="2000" b="1" dirty="0">
            <a:solidFill>
              <a:srgbClr val="00B0F0"/>
            </a:solidFill>
            <a:latin typeface="Arial" pitchFamily="34" charset="0"/>
            <a:cs typeface="Arial" pitchFamily="34" charset="0"/>
          </a:endParaRPr>
        </a:p>
      </dgm:t>
    </dgm:pt>
    <dgm:pt modelId="{8AF39C34-33D3-4CAD-BB1C-47C0BDA642BE}" type="parTrans" cxnId="{38BDA8F2-9D84-4317-9B48-B1B172736196}">
      <dgm:prSet/>
      <dgm:spPr/>
      <dgm:t>
        <a:bodyPr/>
        <a:lstStyle/>
        <a:p>
          <a:endParaRPr lang="ru-RU"/>
        </a:p>
      </dgm:t>
    </dgm:pt>
    <dgm:pt modelId="{5D7C1ACA-A468-433A-81EB-81636F8427C0}" type="sibTrans" cxnId="{38BDA8F2-9D84-4317-9B48-B1B172736196}">
      <dgm:prSet/>
      <dgm:spPr/>
      <dgm:t>
        <a:bodyPr/>
        <a:lstStyle/>
        <a:p>
          <a:endParaRPr lang="ru-RU"/>
        </a:p>
      </dgm:t>
    </dgm:pt>
    <dgm:pt modelId="{8DB94908-32D5-4F56-B0BA-6B05F8FA34BB}">
      <dgm:prSet phldrT="[Текст]" custT="1"/>
      <dgm:spPr>
        <a:solidFill>
          <a:schemeClr val="tx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/>
          </a:sp3d>
        </a:bodyPr>
        <a:lstStyle/>
        <a:p>
          <a:pPr algn="ctr"/>
          <a:r>
            <a:rPr lang="ru-RU" sz="20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rPr>
            <a:t>ООО «МАХС»</a:t>
          </a:r>
          <a:endParaRPr lang="ru-RU" sz="2000" b="1" dirty="0">
            <a:solidFill>
              <a:schemeClr val="accent2"/>
            </a:solidFill>
            <a:latin typeface="Arial" pitchFamily="34" charset="0"/>
            <a:cs typeface="Arial" pitchFamily="34" charset="0"/>
          </a:endParaRPr>
        </a:p>
      </dgm:t>
    </dgm:pt>
    <dgm:pt modelId="{77D7FBFE-E7FE-42F0-A5F9-B0CFCB6F9C9C}" type="parTrans" cxnId="{D288B3FE-E8A8-431A-A291-B93845B13672}">
      <dgm:prSet/>
      <dgm:spPr/>
      <dgm:t>
        <a:bodyPr/>
        <a:lstStyle/>
        <a:p>
          <a:endParaRPr lang="ru-RU"/>
        </a:p>
      </dgm:t>
    </dgm:pt>
    <dgm:pt modelId="{3EA9744F-170A-4D96-902F-2C98121F7643}" type="sibTrans" cxnId="{D288B3FE-E8A8-431A-A291-B93845B13672}">
      <dgm:prSet/>
      <dgm:spPr/>
      <dgm:t>
        <a:bodyPr/>
        <a:lstStyle/>
        <a:p>
          <a:endParaRPr lang="ru-RU"/>
        </a:p>
      </dgm:t>
    </dgm:pt>
    <dgm:pt modelId="{A52609DF-71B6-44D9-A163-F87EB9C91D90}" type="pres">
      <dgm:prSet presAssocID="{78F301D6-983B-48F2-A2EB-44E8E196C6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36C06-7BC3-49BD-8401-59F9524F22D6}" type="pres">
      <dgm:prSet presAssocID="{AECDF61D-338B-4885-9FA4-6F515B1946E0}" presName="parentLin" presStyleCnt="0"/>
      <dgm:spPr/>
    </dgm:pt>
    <dgm:pt modelId="{594ED7FC-9EA4-45ED-BA99-CAC1576ADD69}" type="pres">
      <dgm:prSet presAssocID="{AECDF61D-338B-4885-9FA4-6F515B1946E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289BBCF-44E4-47C4-BCFB-353B6DF4DDFB}" type="pres">
      <dgm:prSet presAssocID="{AECDF61D-338B-4885-9FA4-6F515B1946E0}" presName="parentText" presStyleLbl="node1" presStyleIdx="0" presStyleCnt="6" custScaleX="142327" custScaleY="151584" custLinFactNeighborX="7724" custLinFactNeighborY="6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3EAD5-7F8A-40B6-BC40-9922E327FBF3}" type="pres">
      <dgm:prSet presAssocID="{AECDF61D-338B-4885-9FA4-6F515B1946E0}" presName="negativeSpace" presStyleCnt="0"/>
      <dgm:spPr/>
    </dgm:pt>
    <dgm:pt modelId="{8B063AAC-0637-47C6-8C8E-5D6D163CEC38}" type="pres">
      <dgm:prSet presAssocID="{AECDF61D-338B-4885-9FA4-6F515B1946E0}" presName="childText" presStyleLbl="conFgAcc1" presStyleIdx="0" presStyleCnt="6" custLinFactY="-38772" custLinFactNeighborX="447" custLinFactNeighborY="-10000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  <dgm:pt modelId="{4BD1F1B0-D060-4C2E-AFD7-6B2B65F25B1F}" type="pres">
      <dgm:prSet presAssocID="{252EDC46-C578-44AF-A3CF-208A5C183C7C}" presName="spaceBetweenRectangles" presStyleCnt="0"/>
      <dgm:spPr/>
    </dgm:pt>
    <dgm:pt modelId="{D6790682-4197-47A8-A7C3-D5ACB3ADBD94}" type="pres">
      <dgm:prSet presAssocID="{A74D4110-2E51-4537-A2FE-5F5F710DC434}" presName="parentLin" presStyleCnt="0"/>
      <dgm:spPr/>
    </dgm:pt>
    <dgm:pt modelId="{A5698B06-B55A-4F0E-99D7-22AC9C8C6FAD}" type="pres">
      <dgm:prSet presAssocID="{A74D4110-2E51-4537-A2FE-5F5F710DC434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104F009F-C5A9-41DF-A53C-9C07279112E8}" type="pres">
      <dgm:prSet presAssocID="{A74D4110-2E51-4537-A2FE-5F5F710DC434}" presName="parentText" presStyleLbl="node1" presStyleIdx="1" presStyleCnt="6" custScaleX="142857" custScaleY="140548" custLinFactNeighborX="46359" custLinFactNeighborY="7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944E5-8168-4F2A-B363-D6B889B3C774}" type="pres">
      <dgm:prSet presAssocID="{A74D4110-2E51-4537-A2FE-5F5F710DC434}" presName="negativeSpace" presStyleCnt="0"/>
      <dgm:spPr/>
    </dgm:pt>
    <dgm:pt modelId="{D706DFA6-2118-4A1F-A048-22CC1E2A247D}" type="pres">
      <dgm:prSet presAssocID="{A74D4110-2E51-4537-A2FE-5F5F710DC434}" presName="childText" presStyleLbl="conFgAcc1" presStyleIdx="1" presStyleCnt="6" custLinFactY="-33286" custLinFactNeighborX="-343" custLinFactNeighborY="-10000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  <dgm:pt modelId="{718D7F6C-145E-414B-848A-141BBE7AFAA6}" type="pres">
      <dgm:prSet presAssocID="{8EB56C4A-8C7D-496E-9DE0-F2A132EEEB7C}" presName="spaceBetweenRectangles" presStyleCnt="0"/>
      <dgm:spPr/>
    </dgm:pt>
    <dgm:pt modelId="{A3649D68-EC1A-4F95-B7F0-CDF6444F2864}" type="pres">
      <dgm:prSet presAssocID="{6271018C-9F48-4259-92D3-037C52D6F592}" presName="parentLin" presStyleCnt="0"/>
      <dgm:spPr/>
    </dgm:pt>
    <dgm:pt modelId="{AC7E4BF6-0E06-47BC-8F76-70ADBFD4F8BF}" type="pres">
      <dgm:prSet presAssocID="{6271018C-9F48-4259-92D3-037C52D6F592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B7DFC40-808B-47F6-950B-6A19AD524DC8}" type="pres">
      <dgm:prSet presAssocID="{6271018C-9F48-4259-92D3-037C52D6F592}" presName="parentText" presStyleLbl="node1" presStyleIdx="2" presStyleCnt="6" custScaleX="142857" custScaleY="134222" custLinFactNeighborX="-16449" custLinFactNeighborY="-47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0B85A-CF84-46CB-B74E-5B3C50E9DEDF}" type="pres">
      <dgm:prSet presAssocID="{6271018C-9F48-4259-92D3-037C52D6F592}" presName="negativeSpace" presStyleCnt="0"/>
      <dgm:spPr/>
    </dgm:pt>
    <dgm:pt modelId="{BC1B4591-CD31-4DBD-BCE5-79EE6A5424F1}" type="pres">
      <dgm:prSet presAssocID="{6271018C-9F48-4259-92D3-037C52D6F592}" presName="childText" presStyleLbl="conFgAcc1" presStyleIdx="2" presStyleCnt="6" custLinFactY="-38989" custLinFactNeighborX="218" custLinFactNeighborY="-100000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A9900BAE-867C-41CF-BC69-168FA80B9276}" type="pres">
      <dgm:prSet presAssocID="{2ED1ED86-E6A5-46BE-A055-0D5A62FB6446}" presName="spaceBetweenRectangles" presStyleCnt="0"/>
      <dgm:spPr/>
    </dgm:pt>
    <dgm:pt modelId="{CB2CC318-C5B4-4853-B4B8-314CF15E38A2}" type="pres">
      <dgm:prSet presAssocID="{9E2113CD-A9F9-49A1-8318-6B11DFC4BBE3}" presName="parentLin" presStyleCnt="0"/>
      <dgm:spPr/>
    </dgm:pt>
    <dgm:pt modelId="{9ED20287-EB5D-4207-AC66-BA620CEFB45F}" type="pres">
      <dgm:prSet presAssocID="{9E2113CD-A9F9-49A1-8318-6B11DFC4BBE3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9FA20FF9-10A3-4586-9176-04F9C7F9C672}" type="pres">
      <dgm:prSet presAssocID="{9E2113CD-A9F9-49A1-8318-6B11DFC4BBE3}" presName="parentText" presStyleLbl="node1" presStyleIdx="3" presStyleCnt="6" custScaleX="142857" custScaleY="144850" custLinFactNeighborX="-23293" custLinFactNeighborY="-71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5C3C6-C614-4CF2-98AA-A55424A2748C}" type="pres">
      <dgm:prSet presAssocID="{9E2113CD-A9F9-49A1-8318-6B11DFC4BBE3}" presName="negativeSpace" presStyleCnt="0"/>
      <dgm:spPr/>
    </dgm:pt>
    <dgm:pt modelId="{43A6EDBF-ECE9-4AAC-B38A-8077CFD22A34}" type="pres">
      <dgm:prSet presAssocID="{9E2113CD-A9F9-49A1-8318-6B11DFC4BBE3}" presName="childText" presStyleLbl="conFgAcc1" presStyleIdx="3" presStyleCnt="6" custLinFactY="-47169" custLinFactNeighborX="218" custLinFactNeighborY="-100000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DC2FC9A-D36D-4D03-852E-FABAA6D3FADC}" type="pres">
      <dgm:prSet presAssocID="{5D7C1ACA-A468-433A-81EB-81636F8427C0}" presName="spaceBetweenRectangles" presStyleCnt="0"/>
      <dgm:spPr/>
    </dgm:pt>
    <dgm:pt modelId="{3B05A360-1F99-4EB7-A39D-782FFDC8E557}" type="pres">
      <dgm:prSet presAssocID="{8DB94908-32D5-4F56-B0BA-6B05F8FA34BB}" presName="parentLin" presStyleCnt="0"/>
      <dgm:spPr/>
    </dgm:pt>
    <dgm:pt modelId="{CAED19FD-A9C5-403F-8EBC-9B4AFD0AB2FD}" type="pres">
      <dgm:prSet presAssocID="{8DB94908-32D5-4F56-B0BA-6B05F8FA34BB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E65B655C-3D7C-43F0-9521-1AC331FBE960}" type="pres">
      <dgm:prSet presAssocID="{8DB94908-32D5-4F56-B0BA-6B05F8FA34BB}" presName="parentText" presStyleLbl="node1" presStyleIdx="4" presStyleCnt="6" custScaleX="142857" custScaleY="1448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07D16-AC9F-428C-964A-0835010269E3}" type="pres">
      <dgm:prSet presAssocID="{8DB94908-32D5-4F56-B0BA-6B05F8FA34BB}" presName="negativeSpace" presStyleCnt="0"/>
      <dgm:spPr/>
    </dgm:pt>
    <dgm:pt modelId="{3B258401-4738-474F-9060-BBD363090A58}" type="pres">
      <dgm:prSet presAssocID="{8DB94908-32D5-4F56-B0BA-6B05F8FA34BB}" presName="childText" presStyleLbl="conFgAcc1" presStyleIdx="4" presStyleCnt="6" custLinFactY="-42471" custLinFactNeighborX="489" custLinFactNeighborY="-100000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0258CC4-AF1D-4E09-94D6-ABE36FE67670}" type="pres">
      <dgm:prSet presAssocID="{3EA9744F-170A-4D96-902F-2C98121F7643}" presName="spaceBetweenRectangles" presStyleCnt="0"/>
      <dgm:spPr/>
    </dgm:pt>
    <dgm:pt modelId="{1859DBEE-3CA2-408C-96C4-12AED35D22D0}" type="pres">
      <dgm:prSet presAssocID="{EA63D518-2DD2-4032-9DD8-7DBB859DBC3C}" presName="parentLin" presStyleCnt="0"/>
      <dgm:spPr/>
    </dgm:pt>
    <dgm:pt modelId="{2F45C2BD-EB7C-47D5-A960-D0781C0866B9}" type="pres">
      <dgm:prSet presAssocID="{EA63D518-2DD2-4032-9DD8-7DBB859DBC3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C541F10-6783-4EB1-BB02-ECC05D28D8F1}" type="pres">
      <dgm:prSet presAssocID="{EA63D518-2DD2-4032-9DD8-7DBB859DBC3C}" presName="parentText" presStyleLbl="node1" presStyleIdx="5" presStyleCnt="6" custScaleX="142857" custScaleY="133049" custLinFactNeighborX="-19871" custLinFactNeighborY="-14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EA66B-CFA8-4D4D-BA3F-55963A6E305D}" type="pres">
      <dgm:prSet presAssocID="{EA63D518-2DD2-4032-9DD8-7DBB859DBC3C}" presName="negativeSpace" presStyleCnt="0"/>
      <dgm:spPr/>
    </dgm:pt>
    <dgm:pt modelId="{DFA92D93-D68D-4325-ADA7-A491C239014A}" type="pres">
      <dgm:prSet presAssocID="{EA63D518-2DD2-4032-9DD8-7DBB859DBC3C}" presName="childText" presStyleLbl="conFgAcc1" presStyleIdx="5" presStyleCnt="6" custLinFactY="-27009" custLinFactNeighborX="395" custLinFactNeighborY="-100000">
        <dgm:presLayoutVars>
          <dgm:bulletEnabled val="1"/>
        </dgm:presLayoutVars>
      </dgm:prSet>
      <dgm:spPr>
        <a:ln w="0">
          <a:solidFill>
            <a:schemeClr val="bg1"/>
          </a:solidFill>
        </a:ln>
      </dgm:spPr>
    </dgm:pt>
  </dgm:ptLst>
  <dgm:cxnLst>
    <dgm:cxn modelId="{EF3FCAC6-4CD1-411D-BDE7-A555A78D3F3F}" type="presOf" srcId="{9E2113CD-A9F9-49A1-8318-6B11DFC4BBE3}" destId="{9FA20FF9-10A3-4586-9176-04F9C7F9C672}" srcOrd="1" destOrd="0" presId="urn:microsoft.com/office/officeart/2005/8/layout/list1"/>
    <dgm:cxn modelId="{6C104A5E-4C7B-4539-93F7-24D32E668D69}" srcId="{78F301D6-983B-48F2-A2EB-44E8E196C687}" destId="{6271018C-9F48-4259-92D3-037C52D6F592}" srcOrd="2" destOrd="0" parTransId="{F6B6E9D5-4EB3-4686-BE87-D72A717783EB}" sibTransId="{2ED1ED86-E6A5-46BE-A055-0D5A62FB6446}"/>
    <dgm:cxn modelId="{A556C516-CB8C-4F31-B718-A914EADD4BA2}" type="presOf" srcId="{9E2113CD-A9F9-49A1-8318-6B11DFC4BBE3}" destId="{9ED20287-EB5D-4207-AC66-BA620CEFB45F}" srcOrd="0" destOrd="0" presId="urn:microsoft.com/office/officeart/2005/8/layout/list1"/>
    <dgm:cxn modelId="{55334577-138D-4DC4-BAB5-F25A0504FC67}" srcId="{78F301D6-983B-48F2-A2EB-44E8E196C687}" destId="{AECDF61D-338B-4885-9FA4-6F515B1946E0}" srcOrd="0" destOrd="0" parTransId="{A32986AA-C9DB-46A1-8C6E-6774DF90FCA0}" sibTransId="{252EDC46-C578-44AF-A3CF-208A5C183C7C}"/>
    <dgm:cxn modelId="{6A8741F3-E6CF-42F5-92C3-939B087911C3}" type="presOf" srcId="{EA63D518-2DD2-4032-9DD8-7DBB859DBC3C}" destId="{BC541F10-6783-4EB1-BB02-ECC05D28D8F1}" srcOrd="1" destOrd="0" presId="urn:microsoft.com/office/officeart/2005/8/layout/list1"/>
    <dgm:cxn modelId="{49F1265D-41A5-4F33-9CDC-7A93F8BB3D58}" srcId="{78F301D6-983B-48F2-A2EB-44E8E196C687}" destId="{EA63D518-2DD2-4032-9DD8-7DBB859DBC3C}" srcOrd="5" destOrd="0" parTransId="{59B4FF2A-C0A7-4489-82E1-9AE5A22ADC2F}" sibTransId="{5227106C-EABD-4666-9FF0-23B7C3E5693B}"/>
    <dgm:cxn modelId="{9E8A6050-CC5A-4EC5-BDE3-67BB59777D82}" type="presOf" srcId="{78F301D6-983B-48F2-A2EB-44E8E196C687}" destId="{A52609DF-71B6-44D9-A163-F87EB9C91D90}" srcOrd="0" destOrd="0" presId="urn:microsoft.com/office/officeart/2005/8/layout/list1"/>
    <dgm:cxn modelId="{72CD1195-180C-4C79-842D-CE3FAE619FD9}" type="presOf" srcId="{6271018C-9F48-4259-92D3-037C52D6F592}" destId="{7B7DFC40-808B-47F6-950B-6A19AD524DC8}" srcOrd="1" destOrd="0" presId="urn:microsoft.com/office/officeart/2005/8/layout/list1"/>
    <dgm:cxn modelId="{D288B3FE-E8A8-431A-A291-B93845B13672}" srcId="{78F301D6-983B-48F2-A2EB-44E8E196C687}" destId="{8DB94908-32D5-4F56-B0BA-6B05F8FA34BB}" srcOrd="4" destOrd="0" parTransId="{77D7FBFE-E7FE-42F0-A5F9-B0CFCB6F9C9C}" sibTransId="{3EA9744F-170A-4D96-902F-2C98121F7643}"/>
    <dgm:cxn modelId="{40760B1B-6FCC-4A14-B7AD-0A23938E77D0}" type="presOf" srcId="{AECDF61D-338B-4885-9FA4-6F515B1946E0}" destId="{594ED7FC-9EA4-45ED-BA99-CAC1576ADD69}" srcOrd="0" destOrd="0" presId="urn:microsoft.com/office/officeart/2005/8/layout/list1"/>
    <dgm:cxn modelId="{1B5680DD-799F-49FA-AA43-BB8F095F5A1A}" type="presOf" srcId="{8DB94908-32D5-4F56-B0BA-6B05F8FA34BB}" destId="{E65B655C-3D7C-43F0-9521-1AC331FBE960}" srcOrd="1" destOrd="0" presId="urn:microsoft.com/office/officeart/2005/8/layout/list1"/>
    <dgm:cxn modelId="{0E94D26D-C5DB-4A6A-856A-6E4A516436CA}" type="presOf" srcId="{A74D4110-2E51-4537-A2FE-5F5F710DC434}" destId="{A5698B06-B55A-4F0E-99D7-22AC9C8C6FAD}" srcOrd="0" destOrd="0" presId="urn:microsoft.com/office/officeart/2005/8/layout/list1"/>
    <dgm:cxn modelId="{3A1D4D57-7F08-4C43-A379-68D32BC887BE}" type="presOf" srcId="{6271018C-9F48-4259-92D3-037C52D6F592}" destId="{AC7E4BF6-0E06-47BC-8F76-70ADBFD4F8BF}" srcOrd="0" destOrd="0" presId="urn:microsoft.com/office/officeart/2005/8/layout/list1"/>
    <dgm:cxn modelId="{70D2C7C1-6A6B-408D-8E1F-0884B28D5686}" type="presOf" srcId="{EA63D518-2DD2-4032-9DD8-7DBB859DBC3C}" destId="{2F45C2BD-EB7C-47D5-A960-D0781C0866B9}" srcOrd="0" destOrd="0" presId="urn:microsoft.com/office/officeart/2005/8/layout/list1"/>
    <dgm:cxn modelId="{F889078F-0BF7-4D47-933F-675358D8FAF9}" type="presOf" srcId="{8DB94908-32D5-4F56-B0BA-6B05F8FA34BB}" destId="{CAED19FD-A9C5-403F-8EBC-9B4AFD0AB2FD}" srcOrd="0" destOrd="0" presId="urn:microsoft.com/office/officeart/2005/8/layout/list1"/>
    <dgm:cxn modelId="{72B46117-FD7F-4C0F-8A9A-054247F17295}" srcId="{78F301D6-983B-48F2-A2EB-44E8E196C687}" destId="{A74D4110-2E51-4537-A2FE-5F5F710DC434}" srcOrd="1" destOrd="0" parTransId="{2906108C-E69B-4CAF-92F3-6DED6D4D06E1}" sibTransId="{8EB56C4A-8C7D-496E-9DE0-F2A132EEEB7C}"/>
    <dgm:cxn modelId="{D1AF4EF9-CB37-46EA-BDD1-1DB407313834}" type="presOf" srcId="{AECDF61D-338B-4885-9FA4-6F515B1946E0}" destId="{4289BBCF-44E4-47C4-BCFB-353B6DF4DDFB}" srcOrd="1" destOrd="0" presId="urn:microsoft.com/office/officeart/2005/8/layout/list1"/>
    <dgm:cxn modelId="{38BDA8F2-9D84-4317-9B48-B1B172736196}" srcId="{78F301D6-983B-48F2-A2EB-44E8E196C687}" destId="{9E2113CD-A9F9-49A1-8318-6B11DFC4BBE3}" srcOrd="3" destOrd="0" parTransId="{8AF39C34-33D3-4CAD-BB1C-47C0BDA642BE}" sibTransId="{5D7C1ACA-A468-433A-81EB-81636F8427C0}"/>
    <dgm:cxn modelId="{1C11BEA0-2F31-44B9-AD72-B96C6B6F8630}" type="presOf" srcId="{A74D4110-2E51-4537-A2FE-5F5F710DC434}" destId="{104F009F-C5A9-41DF-A53C-9C07279112E8}" srcOrd="1" destOrd="0" presId="urn:microsoft.com/office/officeart/2005/8/layout/list1"/>
    <dgm:cxn modelId="{29BBE0E8-1CFA-463A-8927-EB62EE5A5036}" type="presParOf" srcId="{A52609DF-71B6-44D9-A163-F87EB9C91D90}" destId="{30A36C06-7BC3-49BD-8401-59F9524F22D6}" srcOrd="0" destOrd="0" presId="urn:microsoft.com/office/officeart/2005/8/layout/list1"/>
    <dgm:cxn modelId="{5E2400E7-5C31-4B05-84F5-0E4928270864}" type="presParOf" srcId="{30A36C06-7BC3-49BD-8401-59F9524F22D6}" destId="{594ED7FC-9EA4-45ED-BA99-CAC1576ADD69}" srcOrd="0" destOrd="0" presId="urn:microsoft.com/office/officeart/2005/8/layout/list1"/>
    <dgm:cxn modelId="{3A4285AD-58EF-4D44-87E4-59AE589A88FF}" type="presParOf" srcId="{30A36C06-7BC3-49BD-8401-59F9524F22D6}" destId="{4289BBCF-44E4-47C4-BCFB-353B6DF4DDFB}" srcOrd="1" destOrd="0" presId="urn:microsoft.com/office/officeart/2005/8/layout/list1"/>
    <dgm:cxn modelId="{6BD4E93E-2BA8-4B78-866E-D14501E17752}" type="presParOf" srcId="{A52609DF-71B6-44D9-A163-F87EB9C91D90}" destId="{3963EAD5-7F8A-40B6-BC40-9922E327FBF3}" srcOrd="1" destOrd="0" presId="urn:microsoft.com/office/officeart/2005/8/layout/list1"/>
    <dgm:cxn modelId="{49E4C0F3-AAC5-4828-A9F3-EA1581E3A424}" type="presParOf" srcId="{A52609DF-71B6-44D9-A163-F87EB9C91D90}" destId="{8B063AAC-0637-47C6-8C8E-5D6D163CEC38}" srcOrd="2" destOrd="0" presId="urn:microsoft.com/office/officeart/2005/8/layout/list1"/>
    <dgm:cxn modelId="{920F24CE-E5E0-461B-B5A2-6A829E80AA90}" type="presParOf" srcId="{A52609DF-71B6-44D9-A163-F87EB9C91D90}" destId="{4BD1F1B0-D060-4C2E-AFD7-6B2B65F25B1F}" srcOrd="3" destOrd="0" presId="urn:microsoft.com/office/officeart/2005/8/layout/list1"/>
    <dgm:cxn modelId="{38781069-FD85-4F5F-ADEE-1C8056C3659E}" type="presParOf" srcId="{A52609DF-71B6-44D9-A163-F87EB9C91D90}" destId="{D6790682-4197-47A8-A7C3-D5ACB3ADBD94}" srcOrd="4" destOrd="0" presId="urn:microsoft.com/office/officeart/2005/8/layout/list1"/>
    <dgm:cxn modelId="{EFBC0267-E763-4EA4-B718-46DADC5600A9}" type="presParOf" srcId="{D6790682-4197-47A8-A7C3-D5ACB3ADBD94}" destId="{A5698B06-B55A-4F0E-99D7-22AC9C8C6FAD}" srcOrd="0" destOrd="0" presId="urn:microsoft.com/office/officeart/2005/8/layout/list1"/>
    <dgm:cxn modelId="{E3DC46EA-39BB-44D1-BE0F-22BF163A956E}" type="presParOf" srcId="{D6790682-4197-47A8-A7C3-D5ACB3ADBD94}" destId="{104F009F-C5A9-41DF-A53C-9C07279112E8}" srcOrd="1" destOrd="0" presId="urn:microsoft.com/office/officeart/2005/8/layout/list1"/>
    <dgm:cxn modelId="{87ACCD37-6F43-4FCA-BE27-8FDBEB5189A0}" type="presParOf" srcId="{A52609DF-71B6-44D9-A163-F87EB9C91D90}" destId="{144944E5-8168-4F2A-B363-D6B889B3C774}" srcOrd="5" destOrd="0" presId="urn:microsoft.com/office/officeart/2005/8/layout/list1"/>
    <dgm:cxn modelId="{AF1CFA8A-DF45-4056-91D4-480198E39063}" type="presParOf" srcId="{A52609DF-71B6-44D9-A163-F87EB9C91D90}" destId="{D706DFA6-2118-4A1F-A048-22CC1E2A247D}" srcOrd="6" destOrd="0" presId="urn:microsoft.com/office/officeart/2005/8/layout/list1"/>
    <dgm:cxn modelId="{824AD4B7-3958-4A98-BA10-EA341D7E6279}" type="presParOf" srcId="{A52609DF-71B6-44D9-A163-F87EB9C91D90}" destId="{718D7F6C-145E-414B-848A-141BBE7AFAA6}" srcOrd="7" destOrd="0" presId="urn:microsoft.com/office/officeart/2005/8/layout/list1"/>
    <dgm:cxn modelId="{4E8A143D-7768-4A87-BDA3-CD51B37AB5D9}" type="presParOf" srcId="{A52609DF-71B6-44D9-A163-F87EB9C91D90}" destId="{A3649D68-EC1A-4F95-B7F0-CDF6444F2864}" srcOrd="8" destOrd="0" presId="urn:microsoft.com/office/officeart/2005/8/layout/list1"/>
    <dgm:cxn modelId="{D61BAA94-A44D-4639-BA01-EAD4628A4FD8}" type="presParOf" srcId="{A3649D68-EC1A-4F95-B7F0-CDF6444F2864}" destId="{AC7E4BF6-0E06-47BC-8F76-70ADBFD4F8BF}" srcOrd="0" destOrd="0" presId="urn:microsoft.com/office/officeart/2005/8/layout/list1"/>
    <dgm:cxn modelId="{29D1D2E2-0E36-4E80-B495-877D3A4E204E}" type="presParOf" srcId="{A3649D68-EC1A-4F95-B7F0-CDF6444F2864}" destId="{7B7DFC40-808B-47F6-950B-6A19AD524DC8}" srcOrd="1" destOrd="0" presId="urn:microsoft.com/office/officeart/2005/8/layout/list1"/>
    <dgm:cxn modelId="{C5C764A3-E9DA-4210-9657-610F6046F035}" type="presParOf" srcId="{A52609DF-71B6-44D9-A163-F87EB9C91D90}" destId="{FD30B85A-CF84-46CB-B74E-5B3C50E9DEDF}" srcOrd="9" destOrd="0" presId="urn:microsoft.com/office/officeart/2005/8/layout/list1"/>
    <dgm:cxn modelId="{74D4C79D-C981-4511-B340-169F0AB6CD48}" type="presParOf" srcId="{A52609DF-71B6-44D9-A163-F87EB9C91D90}" destId="{BC1B4591-CD31-4DBD-BCE5-79EE6A5424F1}" srcOrd="10" destOrd="0" presId="urn:microsoft.com/office/officeart/2005/8/layout/list1"/>
    <dgm:cxn modelId="{1759C889-4D05-45BE-A9B1-57E4539146F5}" type="presParOf" srcId="{A52609DF-71B6-44D9-A163-F87EB9C91D90}" destId="{A9900BAE-867C-41CF-BC69-168FA80B9276}" srcOrd="11" destOrd="0" presId="urn:microsoft.com/office/officeart/2005/8/layout/list1"/>
    <dgm:cxn modelId="{0928F28F-7043-4F7D-86DC-B3C96C963CC8}" type="presParOf" srcId="{A52609DF-71B6-44D9-A163-F87EB9C91D90}" destId="{CB2CC318-C5B4-4853-B4B8-314CF15E38A2}" srcOrd="12" destOrd="0" presId="urn:microsoft.com/office/officeart/2005/8/layout/list1"/>
    <dgm:cxn modelId="{76BD8FDC-D004-44C6-A679-6B959E6FF6C5}" type="presParOf" srcId="{CB2CC318-C5B4-4853-B4B8-314CF15E38A2}" destId="{9ED20287-EB5D-4207-AC66-BA620CEFB45F}" srcOrd="0" destOrd="0" presId="urn:microsoft.com/office/officeart/2005/8/layout/list1"/>
    <dgm:cxn modelId="{29E7778F-62A6-4D44-BF63-382E6436D068}" type="presParOf" srcId="{CB2CC318-C5B4-4853-B4B8-314CF15E38A2}" destId="{9FA20FF9-10A3-4586-9176-04F9C7F9C672}" srcOrd="1" destOrd="0" presId="urn:microsoft.com/office/officeart/2005/8/layout/list1"/>
    <dgm:cxn modelId="{A122C832-F5CC-43E8-85D6-8E50199CB357}" type="presParOf" srcId="{A52609DF-71B6-44D9-A163-F87EB9C91D90}" destId="{C0E5C3C6-C614-4CF2-98AA-A55424A2748C}" srcOrd="13" destOrd="0" presId="urn:microsoft.com/office/officeart/2005/8/layout/list1"/>
    <dgm:cxn modelId="{E307FECC-27EC-44B2-ACD1-02005571437E}" type="presParOf" srcId="{A52609DF-71B6-44D9-A163-F87EB9C91D90}" destId="{43A6EDBF-ECE9-4AAC-B38A-8077CFD22A34}" srcOrd="14" destOrd="0" presId="urn:microsoft.com/office/officeart/2005/8/layout/list1"/>
    <dgm:cxn modelId="{E6B2D9B5-935B-4E30-8C04-C85809052D0F}" type="presParOf" srcId="{A52609DF-71B6-44D9-A163-F87EB9C91D90}" destId="{2DC2FC9A-D36D-4D03-852E-FABAA6D3FADC}" srcOrd="15" destOrd="0" presId="urn:microsoft.com/office/officeart/2005/8/layout/list1"/>
    <dgm:cxn modelId="{BE728DF3-ADED-4585-A32A-03E35DA1C4C1}" type="presParOf" srcId="{A52609DF-71B6-44D9-A163-F87EB9C91D90}" destId="{3B05A360-1F99-4EB7-A39D-782FFDC8E557}" srcOrd="16" destOrd="0" presId="urn:microsoft.com/office/officeart/2005/8/layout/list1"/>
    <dgm:cxn modelId="{E0445696-09E0-4B14-A8BF-D86D9981C71D}" type="presParOf" srcId="{3B05A360-1F99-4EB7-A39D-782FFDC8E557}" destId="{CAED19FD-A9C5-403F-8EBC-9B4AFD0AB2FD}" srcOrd="0" destOrd="0" presId="urn:microsoft.com/office/officeart/2005/8/layout/list1"/>
    <dgm:cxn modelId="{D22DC9A3-1CAD-4FF3-AAB0-20547C6BB9A6}" type="presParOf" srcId="{3B05A360-1F99-4EB7-A39D-782FFDC8E557}" destId="{E65B655C-3D7C-43F0-9521-1AC331FBE960}" srcOrd="1" destOrd="0" presId="urn:microsoft.com/office/officeart/2005/8/layout/list1"/>
    <dgm:cxn modelId="{CC553EC7-B98E-41E6-A8A8-DF653642A3C2}" type="presParOf" srcId="{A52609DF-71B6-44D9-A163-F87EB9C91D90}" destId="{56C07D16-AC9F-428C-964A-0835010269E3}" srcOrd="17" destOrd="0" presId="urn:microsoft.com/office/officeart/2005/8/layout/list1"/>
    <dgm:cxn modelId="{9D6E3763-194F-4954-8F5C-01A2CE9932E4}" type="presParOf" srcId="{A52609DF-71B6-44D9-A163-F87EB9C91D90}" destId="{3B258401-4738-474F-9060-BBD363090A58}" srcOrd="18" destOrd="0" presId="urn:microsoft.com/office/officeart/2005/8/layout/list1"/>
    <dgm:cxn modelId="{5E7B6302-D2F9-4D93-815C-AEF4AC676954}" type="presParOf" srcId="{A52609DF-71B6-44D9-A163-F87EB9C91D90}" destId="{40258CC4-AF1D-4E09-94D6-ABE36FE67670}" srcOrd="19" destOrd="0" presId="urn:microsoft.com/office/officeart/2005/8/layout/list1"/>
    <dgm:cxn modelId="{7550C4DE-C2CF-4FDE-A1C8-4F0F526512FD}" type="presParOf" srcId="{A52609DF-71B6-44D9-A163-F87EB9C91D90}" destId="{1859DBEE-3CA2-408C-96C4-12AED35D22D0}" srcOrd="20" destOrd="0" presId="urn:microsoft.com/office/officeart/2005/8/layout/list1"/>
    <dgm:cxn modelId="{FCE6590A-06A0-43BC-A2CB-113CEEA50FB7}" type="presParOf" srcId="{1859DBEE-3CA2-408C-96C4-12AED35D22D0}" destId="{2F45C2BD-EB7C-47D5-A960-D0781C0866B9}" srcOrd="0" destOrd="0" presId="urn:microsoft.com/office/officeart/2005/8/layout/list1"/>
    <dgm:cxn modelId="{F6DC52A0-34A7-4F63-A67B-F5A0301B5C6E}" type="presParOf" srcId="{1859DBEE-3CA2-408C-96C4-12AED35D22D0}" destId="{BC541F10-6783-4EB1-BB02-ECC05D28D8F1}" srcOrd="1" destOrd="0" presId="urn:microsoft.com/office/officeart/2005/8/layout/list1"/>
    <dgm:cxn modelId="{4497DC80-38C6-4DC9-B399-7A9DA6B7D16B}" type="presParOf" srcId="{A52609DF-71B6-44D9-A163-F87EB9C91D90}" destId="{A3FEA66B-CFA8-4D4D-BA3F-55963A6E305D}" srcOrd="21" destOrd="0" presId="urn:microsoft.com/office/officeart/2005/8/layout/list1"/>
    <dgm:cxn modelId="{DFC38DAD-5119-4B32-A3B7-9D5CDD473541}" type="presParOf" srcId="{A52609DF-71B6-44D9-A163-F87EB9C91D90}" destId="{DFA92D93-D68D-4325-ADA7-A491C239014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4" name="Line 3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0" y="-2204864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>
          <a:solidFill>
            <a:srgbClr val="333399"/>
          </a:solidFill>
          <a:prstDash val="lgDash"/>
          <a:round/>
          <a:headEnd/>
          <a:tailEnd type="stealth" w="med" len="med"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0.75244</cdr:x>
      <cdr:y>0.39489</cdr:y>
    </cdr:from>
    <cdr:to>
      <cdr:x>0.99325</cdr:x>
      <cdr:y>0.59861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6951582" y="2208451"/>
          <a:ext cx="2278396" cy="1136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0.35714</cdr:x>
      <cdr:y>0.88406</cdr:y>
    </cdr:from>
    <cdr:to>
      <cdr:x>0.375</cdr:x>
      <cdr:y>0.94203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2880320" y="4392488"/>
          <a:ext cx="144016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0.57528</cdr:x>
      <cdr:y>0.88222</cdr:y>
    </cdr:from>
    <cdr:to>
      <cdr:x>0.58329</cdr:x>
      <cdr:y>0.89436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169272" y="4759095"/>
          <a:ext cx="72008" cy="65441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0.1185</cdr:x>
      <cdr:y>0.02296</cdr:y>
    </cdr:from>
    <cdr:to>
      <cdr:x>0.42933</cdr:x>
      <cdr:y>0.09713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064805" y="123856"/>
          <a:ext cx="2793024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418 596,5 </a:t>
          </a:r>
          <a:r>
            <a:rPr lang="ru-RU" sz="1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тыс. рублей</a:t>
          </a:r>
          <a:endParaRPr lang="ru-RU" sz="1400" b="1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0.72449</cdr:x>
      <cdr:y>0.05431</cdr:y>
    </cdr:from>
    <cdr:to>
      <cdr:x>0.88986</cdr:x>
      <cdr:y>0.10306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24736" y="288032"/>
          <a:ext cx="1512144" cy="258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100" b="1" dirty="0" smtClean="0">
              <a:latin typeface="Arial" pitchFamily="34" charset="0"/>
              <a:cs typeface="Arial" pitchFamily="34" charset="0"/>
            </a:rPr>
            <a:t>тыс. рублей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0.14563</cdr:x>
      <cdr:y>0.43803</cdr:y>
    </cdr:from>
    <cdr:to>
      <cdr:x>0.35038</cdr:x>
      <cdr:y>0.60163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31640" y="2448272"/>
          <a:ext cx="1872208" cy="914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30 505,5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0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836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836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16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36" y="1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36" y="9371418"/>
            <a:ext cx="2919356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1" tIns="45445" rIns="90891" bIns="454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5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82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5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48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66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5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42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30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70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10.02.2025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10.02.2025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10.02.2025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10.02.2025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5.xml"/><Relationship Id="rId11" Type="http://schemas.openxmlformats.org/officeDocument/2006/relationships/image" Target="../media/image34.jpeg"/><Relationship Id="rId5" Type="http://schemas.openxmlformats.org/officeDocument/2006/relationships/image" Target="../media/image33.jpeg"/><Relationship Id="rId15" Type="http://schemas.openxmlformats.org/officeDocument/2006/relationships/image" Target="../media/image38.jpeg"/><Relationship Id="rId10" Type="http://schemas.microsoft.com/office/2007/relationships/diagramDrawing" Target="../diagrams/drawing5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9.jpeg"/><Relationship Id="rId7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3144" y="423212"/>
            <a:ext cx="8639336" cy="1493620"/>
          </a:xfrm>
        </p:spPr>
        <p:txBody>
          <a:bodyPr>
            <a:normAutofit fontScale="90000"/>
            <a:scene3d>
              <a:camera prst="perspectiveLef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Администрация Миллеровского городского поселения</a:t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9144000" cy="306896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>
            <a:normAutofit fontScale="92500" lnSpcReduction="2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/>
            <a:r>
              <a:rPr lang="ru-RU" sz="3300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Миллеровского городского поселения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2025 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2026 и 2027 годов</a:t>
            </a:r>
          </a:p>
          <a:p>
            <a:pPr algn="ctr" eaLnBrk="1" hangingPunct="1"/>
            <a:endParaRPr lang="ru-RU" sz="33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/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(материалы подготовлены с учетом приказа Минфина России от 22.09.2015 № 145н </a:t>
            </a:r>
          </a:p>
          <a:p>
            <a:pPr algn="ctr" eaLnBrk="1" hangingPunct="1"/>
            <a:r>
              <a:rPr lang="ru-RU" sz="1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«Об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068960"/>
            <a:ext cx="73055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23212"/>
            <a:ext cx="5184576" cy="293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тагмет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91" y="4297841"/>
            <a:ext cx="2664296" cy="11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Users\Lutoshechkina\Pictures\425870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868" y="3143341"/>
            <a:ext cx="2520280" cy="171869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" name="Рисунок 17" descr="станция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549672"/>
            <a:ext cx="2808312" cy="144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16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Бюджетообразующие предприятия Миллеровского городского поселения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A02EA-FBB6-4825-A6DA-D3AEE9BCDD9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3757779049"/>
              </p:ext>
            </p:extLst>
          </p:nvPr>
        </p:nvGraphicFramePr>
        <p:xfrm>
          <a:off x="2555776" y="1549672"/>
          <a:ext cx="4608512" cy="526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Рисунок 21" descr="ростсельмаш1.jpg"/>
          <p:cNvPicPr>
            <a:picLocks noChangeAspect="1"/>
          </p:cNvPicPr>
          <p:nvPr/>
        </p:nvPicPr>
        <p:blipFill>
          <a:blip r:embed="rId11" cstate="print"/>
          <a:srcRect r="16252"/>
          <a:stretch>
            <a:fillRect/>
          </a:stretch>
        </p:blipFill>
        <p:spPr>
          <a:xfrm>
            <a:off x="7112054" y="1631917"/>
            <a:ext cx="1979712" cy="115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газ пром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0313" y="2819322"/>
            <a:ext cx="1135390" cy="10801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 descr="ростсельмаш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6799" y="5432065"/>
            <a:ext cx="2520280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станция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84880" y="2788825"/>
            <a:ext cx="1979712" cy="111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ростсельмаш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112054" y="4034078"/>
            <a:ext cx="2031946" cy="115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ростсельмаш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12054" y="5190986"/>
            <a:ext cx="2031946" cy="1118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51F828D-5F14-4DDF-AB97-3BBD1240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7A463F-7324-4268-BF39-4078878C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246"/>
            <a:ext cx="9144000" cy="6394754"/>
          </a:xfrm>
          <a:prstGeom prst="rect">
            <a:avLst/>
          </a:prstGeom>
          <a:solidFill>
            <a:srgbClr val="CCFF33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4627748-2886-4B2A-89C0-8684F50116A2}"/>
              </a:ext>
            </a:extLst>
          </p:cNvPr>
          <p:cNvSpPr/>
          <p:nvPr/>
        </p:nvSpPr>
        <p:spPr>
          <a:xfrm>
            <a:off x="505607" y="913444"/>
            <a:ext cx="82089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0" h="0"/>
          </a:sp3d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Собственные доходы </a:t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1FD15A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бюджета Миллеровского ГОРОДСКОГО ПОСЕЛЕНИЯ</a:t>
            </a:r>
            <a:endParaRPr lang="ru-RU" dirty="0"/>
          </a:p>
        </p:txBody>
      </p:sp>
      <p:sp>
        <p:nvSpPr>
          <p:cNvPr id="9" name="Цилиндр 8">
            <a:extLst>
              <a:ext uri="{FF2B5EF4-FFF2-40B4-BE49-F238E27FC236}">
                <a16:creationId xmlns:a16="http://schemas.microsoft.com/office/drawing/2014/main" xmlns="" id="{C93A925A-B6B3-4F05-9B5D-CFF7AAD66F97}"/>
              </a:ext>
            </a:extLst>
          </p:cNvPr>
          <p:cNvSpPr/>
          <p:nvPr/>
        </p:nvSpPr>
        <p:spPr>
          <a:xfrm>
            <a:off x="3993260" y="3866681"/>
            <a:ext cx="1119255" cy="2259621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xmlns="" id="{6897219D-1A11-4ED4-A4FE-4D7E2109931D}"/>
              </a:ext>
            </a:extLst>
          </p:cNvPr>
          <p:cNvSpPr/>
          <p:nvPr/>
        </p:nvSpPr>
        <p:spPr>
          <a:xfrm rot="10800000" flipV="1">
            <a:off x="2510649" y="3849810"/>
            <a:ext cx="1161553" cy="2259579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Цилиндр 10">
            <a:extLst>
              <a:ext uri="{FF2B5EF4-FFF2-40B4-BE49-F238E27FC236}">
                <a16:creationId xmlns:a16="http://schemas.microsoft.com/office/drawing/2014/main" xmlns="" id="{C61D42BD-4D13-4D9A-8FA1-CCA937A72C7C}"/>
              </a:ext>
            </a:extLst>
          </p:cNvPr>
          <p:cNvSpPr/>
          <p:nvPr/>
        </p:nvSpPr>
        <p:spPr>
          <a:xfrm>
            <a:off x="949840" y="3539698"/>
            <a:ext cx="1173888" cy="2590033"/>
          </a:xfrm>
          <a:prstGeom prst="can">
            <a:avLst/>
          </a:prstGeom>
          <a:solidFill>
            <a:srgbClr val="92D05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0FA8EF8-D466-4179-A6E7-A651EA0D31FF}"/>
              </a:ext>
            </a:extLst>
          </p:cNvPr>
          <p:cNvSpPr/>
          <p:nvPr/>
        </p:nvSpPr>
        <p:spPr>
          <a:xfrm rot="10800000" flipV="1">
            <a:off x="251520" y="6083658"/>
            <a:ext cx="6294110" cy="68890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2025 год           2026 год          2027 год</a:t>
            </a:r>
            <a:endParaRPr lang="ru-RU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solidFill>
                <a:srgbClr val="FB998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C9869E4-AC2E-42CA-B1F4-D4DAB2B4E63B}"/>
              </a:ext>
            </a:extLst>
          </p:cNvPr>
          <p:cNvSpPr/>
          <p:nvPr/>
        </p:nvSpPr>
        <p:spPr>
          <a:xfrm>
            <a:off x="892368" y="3078252"/>
            <a:ext cx="130337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418596,5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9B5D2C3-3FFB-4C2A-B571-5D3B5486DED0}"/>
              </a:ext>
            </a:extLst>
          </p:cNvPr>
          <p:cNvSpPr/>
          <p:nvPr/>
        </p:nvSpPr>
        <p:spPr>
          <a:xfrm rot="10800000" flipV="1">
            <a:off x="2465524" y="3078251"/>
            <a:ext cx="125180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377469,3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D6BF94-1288-45C7-A008-02FF6D102B97}"/>
              </a:ext>
            </a:extLst>
          </p:cNvPr>
          <p:cNvSpPr/>
          <p:nvPr/>
        </p:nvSpPr>
        <p:spPr>
          <a:xfrm>
            <a:off x="3987114" y="3078252"/>
            <a:ext cx="12518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378377,5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F04E765-4D93-4E29-A266-D598DFE1F1B5}"/>
              </a:ext>
            </a:extLst>
          </p:cNvPr>
          <p:cNvSpPr/>
          <p:nvPr/>
        </p:nvSpPr>
        <p:spPr>
          <a:xfrm rot="10800000" flipV="1">
            <a:off x="273554" y="6438081"/>
            <a:ext cx="6533936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762000" algn="l"/>
              </a:tabLst>
            </a:pP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Миллеровского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004" cap="flat" cmpd="sng" algn="ctr">
                  <a:solidFill>
                    <a:srgbClr val="CE96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63500" dist="50800" dir="16200000" sx="0" sy="0">
                    <a:srgbClr val="000000">
                      <a:alpha val="50000"/>
                    </a:srgbClr>
                  </a:outerShdw>
                </a:effectLst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Цилиндр 25">
            <a:extLst>
              <a:ext uri="{FF2B5EF4-FFF2-40B4-BE49-F238E27FC236}">
                <a16:creationId xmlns:a16="http://schemas.microsoft.com/office/drawing/2014/main" xmlns="" id="{56BE6E23-D6A7-4988-81C1-410B1163EBFA}"/>
              </a:ext>
            </a:extLst>
          </p:cNvPr>
          <p:cNvSpPr/>
          <p:nvPr/>
        </p:nvSpPr>
        <p:spPr>
          <a:xfrm flipH="1">
            <a:off x="68154" y="6525344"/>
            <a:ext cx="205400" cy="2477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33461"/>
              </p:ext>
            </p:extLst>
          </p:nvPr>
        </p:nvGraphicFramePr>
        <p:xfrm>
          <a:off x="323528" y="620688"/>
          <a:ext cx="8064896" cy="479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99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b="1" dirty="0" smtClean="0">
                <a:latin typeface="Cambria Math" pitchFamily="18" charset="0"/>
                <a:ea typeface="Cambria Math" pitchFamily="18" charset="0"/>
                <a:cs typeface="Arial" charset="0"/>
              </a:rPr>
              <a:t>Всего </a:t>
            </a:r>
          </a:p>
          <a:p>
            <a:pPr algn="ctr"/>
            <a:r>
              <a:rPr lang="ru-RU" b="1" dirty="0" smtClean="0">
                <a:latin typeface="Cambria Math" pitchFamily="18" charset="0"/>
                <a:ea typeface="Cambria Math" pitchFamily="18" charset="0"/>
                <a:cs typeface="Arial" charset="0"/>
              </a:rPr>
              <a:t>259 927,7 тыс. рублей</a:t>
            </a:r>
            <a:endParaRPr lang="ru-RU" b="1" dirty="0">
              <a:latin typeface="Cambria Math" pitchFamily="18" charset="0"/>
              <a:ea typeface="Cambria Math" pitchFamily="18" charset="0"/>
              <a:cs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44017" y="385193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rebuchet MS"/>
                <a:cs typeface="Arial" charset="0"/>
              </a:rPr>
              <a:t>БЮДЖЕТА миллеровского городского поселения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rebuchet MS"/>
                <a:cs typeface="Arial" charset="0"/>
              </a:rPr>
              <a:t>на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rebuchet MS"/>
                <a:cs typeface="Arial" charset="0"/>
              </a:rPr>
              <a:t> 2025 ГОД</a:t>
            </a:r>
            <a:endParaRPr lang="ru-RU" sz="216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rebuchet MS"/>
              <a:cs typeface="Arial" charset="0"/>
            </a:endParaRP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459293" y="5408694"/>
            <a:ext cx="8136904" cy="1171872"/>
            <a:chOff x="677110" y="5013167"/>
            <a:chExt cx="7954460" cy="1236390"/>
          </a:xfrm>
        </p:grpSpPr>
        <p:sp>
          <p:nvSpPr>
            <p:cNvPr id="20515" name="TextBox 31"/>
            <p:cNvSpPr txBox="1">
              <a:spLocks noChangeArrowheads="1"/>
            </p:cNvSpPr>
            <p:nvPr/>
          </p:nvSpPr>
          <p:spPr bwMode="auto">
            <a:xfrm>
              <a:off x="683568" y="5013169"/>
              <a:ext cx="4146757" cy="32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Налог на доходы физических лиц 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134 811,4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683568" y="5241088"/>
              <a:ext cx="4076362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Акцизы по подакцизным товарам </a:t>
              </a:r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12 944,9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509" name="TextBox 35"/>
            <p:cNvSpPr txBox="1">
              <a:spLocks noChangeArrowheads="1"/>
            </p:cNvSpPr>
            <p:nvPr/>
          </p:nvSpPr>
          <p:spPr bwMode="auto">
            <a:xfrm>
              <a:off x="5406195" y="5013167"/>
              <a:ext cx="3225375" cy="552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Доходы получаемые в виде арендной платы – 15 327,7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0503" name="TextBox 37"/>
            <p:cNvSpPr txBox="1">
              <a:spLocks noChangeArrowheads="1"/>
            </p:cNvSpPr>
            <p:nvPr/>
          </p:nvSpPr>
          <p:spPr bwMode="auto">
            <a:xfrm>
              <a:off x="677110" y="5924835"/>
              <a:ext cx="3577342" cy="32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Налоги на имущество – 91 178,4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9" name="TextBox 37"/>
          <p:cNvSpPr txBox="1">
            <a:spLocks noChangeArrowheads="1"/>
          </p:cNvSpPr>
          <p:nvPr/>
        </p:nvSpPr>
        <p:spPr bwMode="auto">
          <a:xfrm>
            <a:off x="459293" y="6024143"/>
            <a:ext cx="4464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Единый сельскохозяйственный налог – 4 633,9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292080" y="5931915"/>
            <a:ext cx="3312368" cy="3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Штрафы – 681,4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TextBox 37"/>
          <p:cNvSpPr txBox="1">
            <a:spLocks noChangeArrowheads="1"/>
          </p:cNvSpPr>
          <p:nvPr/>
        </p:nvSpPr>
        <p:spPr bwMode="auto">
          <a:xfrm>
            <a:off x="5292080" y="6217567"/>
            <a:ext cx="36593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Туристический налог – 350,0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5505990"/>
            <a:ext cx="144016" cy="144016"/>
          </a:xfrm>
          <a:prstGeom prst="rect">
            <a:avLst/>
          </a:prstGeom>
          <a:solidFill>
            <a:srgbClr val="1FD15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71478" y="5724017"/>
            <a:ext cx="144016" cy="144016"/>
          </a:xfrm>
          <a:prstGeom prst="rect">
            <a:avLst/>
          </a:prstGeom>
          <a:solidFill>
            <a:srgbClr val="FB99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87449" y="6124548"/>
            <a:ext cx="144016" cy="144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117552" y="5598296"/>
            <a:ext cx="144016" cy="1440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117552" y="6013241"/>
            <a:ext cx="144016" cy="144016"/>
          </a:xfrm>
          <a:prstGeom prst="rect">
            <a:avLst/>
          </a:prstGeom>
          <a:solidFill>
            <a:srgbClr val="53D2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117697" y="6301129"/>
            <a:ext cx="144016" cy="14401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79512" y="6354669"/>
            <a:ext cx="144016" cy="144016"/>
          </a:xfrm>
          <a:prstGeom prst="rect">
            <a:avLst/>
          </a:prstGeom>
          <a:solidFill>
            <a:srgbClr val="DCB1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9525" y="1484784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Динамика поступлений </a:t>
            </a:r>
            <a:r>
              <a:rPr lang="ru-RU" sz="2000" b="1" cap="all" dirty="0" smtClean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  <a:t>налога на доходы</a:t>
            </a:r>
            <a:br>
              <a:rPr lang="ru-RU" sz="2000" b="1" cap="all" dirty="0" smtClean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</a:br>
            <a:r>
              <a:rPr lang="ru-RU" sz="2000" b="1" cap="all" dirty="0" smtClean="0">
                <a:ln w="0"/>
                <a:solidFill>
                  <a:srgbClr val="FF0000"/>
                </a:solidFill>
                <a:effectLst/>
                <a:ea typeface="+mn-ea"/>
                <a:cs typeface="+mn-cs"/>
              </a:rPr>
              <a:t>физических лиц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+mn-cs"/>
              </a:rPr>
              <a:t> в бюджет Миллеровского городского поселения</a:t>
            </a: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396485"/>
              </p:ext>
            </p:extLst>
          </p:nvPr>
        </p:nvGraphicFramePr>
        <p:xfrm>
          <a:off x="2555776" y="2276872"/>
          <a:ext cx="65882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рублей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545153"/>
            <a:ext cx="8188588" cy="867623"/>
          </a:xfrm>
          <a:solidFill>
            <a:srgbClr val="00B0F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marL="85725" algn="ctr">
              <a:defRPr/>
            </a:pPr>
            <a:r>
              <a:rPr lang="ru-RU" sz="2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919062"/>
              </p:ext>
            </p:extLst>
          </p:nvPr>
        </p:nvGraphicFramePr>
        <p:xfrm>
          <a:off x="467544" y="1808191"/>
          <a:ext cx="8208912" cy="2225040"/>
        </p:xfrm>
        <a:graphic>
          <a:graphicData uri="http://schemas.openxmlformats.org/drawingml/2006/table">
            <a:tbl>
              <a:tblPr firstRow="1" bandRow="1">
                <a:effectLst>
                  <a:reflection stA="45000" endPos="65000" dir="5400000" sy="-100000" algn="bl" rotWithShape="0"/>
                </a:effectLst>
                <a:tableStyleId>{5C22544A-7EE6-4342-B048-85BDC9FD1C3A}</a:tableStyleId>
              </a:tblPr>
              <a:tblGrid>
                <a:gridCol w="2231549"/>
                <a:gridCol w="1434567"/>
                <a:gridCol w="1434567"/>
                <a:gridCol w="1514266"/>
                <a:gridCol w="1593963"/>
              </a:tblGrid>
              <a:tr h="5099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8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945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99 137,2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158 688,8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106 775,5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91253,5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945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6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24268,5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6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20 080,7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14 665,8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9889">
                <a:tc>
                  <a:txBody>
                    <a:bodyPr/>
                    <a:lstStyle/>
                    <a:p>
                      <a:pPr marL="108000" algn="l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Целевые трансферты из областного бюджета и бюджетов поселений </a:t>
                      </a: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6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74 868,5*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600" b="0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138 587,9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92 109,5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1FD15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600" b="0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1FD15A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91 253,3</a:t>
                      </a:r>
                      <a:endParaRPr lang="ru-RU" sz="1600" b="0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1FD15A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252483" y="1538476"/>
            <a:ext cx="1403648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Arial" pitchFamily="34" charset="0"/>
              </a:rPr>
              <a:t>тыс.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3" y="4033231"/>
            <a:ext cx="4012123" cy="268075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9667" y="4210352"/>
            <a:ext cx="4176464" cy="252028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Миллеровского городского поселения на 2025-2027 годы</a:t>
            </a:r>
            <a:endParaRPr lang="ru-RU" sz="2000" b="1" dirty="0">
              <a:solidFill>
                <a:srgbClr val="0070C0"/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5" y="1484785"/>
            <a:ext cx="6984775" cy="110361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467544" y="2831219"/>
            <a:ext cx="7704856" cy="1152128"/>
          </a:xfrm>
          <a:prstGeom prst="rect">
            <a:avLst/>
          </a:prstGeom>
          <a:gradFill flip="none" rotWithShape="1">
            <a:gsLst>
              <a:gs pos="0">
                <a:srgbClr val="FF9900">
                  <a:gamma/>
                  <a:tint val="0"/>
                  <a:invGamma/>
                  <a:alpha val="0"/>
                </a:srgbClr>
              </a:gs>
              <a:gs pos="100000">
                <a:srgbClr val="FF9900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433804" y="2798915"/>
            <a:ext cx="1492623" cy="903221"/>
            <a:chOff x="2016" y="1920"/>
            <a:chExt cx="1680" cy="1680"/>
          </a:xfrm>
          <a:gradFill>
            <a:gsLst>
              <a:gs pos="100000">
                <a:srgbClr val="FFC000"/>
              </a:gs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8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1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395536" y="2625105"/>
            <a:ext cx="6984775" cy="1401716"/>
          </a:xfrm>
          <a:prstGeom prst="rect">
            <a:avLst/>
          </a:prstGeom>
          <a:gradFill>
            <a:gsLst>
              <a:gs pos="62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tIns="72000" bIns="3600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Размеры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должностных окладов лиц, замещающих муниципальные должности Миллеровского городского поселения, окладов денежного содержания по должностям муниципальной службы Миллеровского городского поселения индексируются с 1 октября 2025 года на 4,0 процента, с 1 октября 2026 года на 4,0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процента,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1 октября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2027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на 4,0 процента.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азмеры должностных окладов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технического персонала и ставок заработной платы обслуживающего персонала органов местного самоуправления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Миллеровского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поселения индексируются с 1 октября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2025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на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4,0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процента, с 1 октября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2024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на 4,0 процента, с 1 октября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2027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 на 4,0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процента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467544" y="4077072"/>
            <a:ext cx="8316416" cy="792088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433803" y="4059188"/>
            <a:ext cx="1530685" cy="870678"/>
            <a:chOff x="2016" y="1920"/>
            <a:chExt cx="1680" cy="1680"/>
          </a:xfr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3000">
                <a:schemeClr val="accent6">
                  <a:lumMod val="75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2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95536" y="4088879"/>
            <a:ext cx="6984775" cy="1005848"/>
          </a:xfrm>
          <a:prstGeom prst="rect">
            <a:avLst/>
          </a:prstGeom>
          <a:gradFill>
            <a:gsLst>
              <a:gs pos="100000">
                <a:srgbClr val="EAA0A0"/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1000">
                <a:schemeClr val="accent6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44000">
                  <a:schemeClr val="accent1">
                    <a:lumMod val="5000"/>
                    <a:lumOff val="9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36000" rtlCol="0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в связи с доведением минимального размера оплаты труда до величины прожиточного минимума трудоспособного населения в 2025 году до 22 440 рублей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484784"/>
            <a:ext cx="6984776" cy="10575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/>
          </a:sp3d>
          <a:extLst/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Исходные данные на 2025 и 2027 годы – установлены постановлением Администрации Миллеровского городского поселения от 19.07.2018 № 365 «О методике и порядке планирования бюджетных ассигнований бюджета Миллеровского городского поселения» 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452320" y="1527796"/>
            <a:ext cx="1512168" cy="847573"/>
            <a:chOff x="2016" y="1920"/>
            <a:chExt cx="1680" cy="1680"/>
          </a:xfrm>
          <a:gradFill>
            <a:gsLst>
              <a:gs pos="100000">
                <a:srgbClr val="CCBFCC">
                  <a:lumMod val="0"/>
                </a:srgbClr>
              </a:gs>
              <a:gs pos="100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1" name="Rectangle 17"/>
          <p:cNvSpPr>
            <a:spLocks noChangeArrowheads="1"/>
          </p:cNvSpPr>
          <p:nvPr/>
        </p:nvSpPr>
        <p:spPr bwMode="gray">
          <a:xfrm>
            <a:off x="395535" y="5101806"/>
            <a:ext cx="7488832" cy="1008112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95535" y="5171396"/>
            <a:ext cx="6984775" cy="1077218"/>
          </a:xfrm>
          <a:prstGeom prst="rect">
            <a:avLst/>
          </a:prstGeom>
          <a:gradFill>
            <a:gsLst>
              <a:gs pos="62000">
                <a:srgbClr val="97E60A"/>
              </a:gs>
              <a:gs pos="98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2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Принятие мер по недопущению снижения достигнутых ранее показателей уровня оплаты труда категорий работников социальной сферы, определенных в указах Президента Российской Федерации 2012 года, а также сохранению уровня, установленного в этих указах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7433803" y="5286918"/>
            <a:ext cx="1530685" cy="867585"/>
            <a:chOff x="2016" y="1920"/>
            <a:chExt cx="1680" cy="1680"/>
          </a:xfrm>
          <a:gradFill>
            <a:gsLst>
              <a:gs pos="98000">
                <a:srgbClr val="97E60A"/>
              </a:gs>
              <a:gs pos="99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620688"/>
            <a:ext cx="7416824" cy="1008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Динамика </a:t>
            </a:r>
            <a:r>
              <a:rPr lang="ru-R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расходов бюджета Миллеровского городского поселения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07445768"/>
              </p:ext>
            </p:extLst>
          </p:nvPr>
        </p:nvGraphicFramePr>
        <p:xfrm>
          <a:off x="0" y="1881188"/>
          <a:ext cx="9144000" cy="464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7776356" y="2304424"/>
            <a:ext cx="13681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тыс. </a:t>
            </a:r>
            <a:r>
              <a:rPr lang="ru-RU" sz="130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 flipV="1">
            <a:off x="3995935" y="3356992"/>
            <a:ext cx="1512167" cy="575344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 rot="20444596">
            <a:off x="4257188" y="3203104"/>
            <a:ext cx="9896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12,0%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10298"/>
            <a:ext cx="8136904" cy="827676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Миллеровского городского поселения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на 2025 год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45340976"/>
              </p:ext>
            </p:extLst>
          </p:nvPr>
        </p:nvGraphicFramePr>
        <p:xfrm>
          <a:off x="50800" y="1679972"/>
          <a:ext cx="8985696" cy="527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167481"/>
            <a:ext cx="41764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260648"/>
            <a:ext cx="30243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143797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3400"/>
            <a:ext cx="8712968" cy="1095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7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Структура расходов</a:t>
            </a:r>
            <a:br>
              <a:rPr lang="ru-RU" sz="27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</a:br>
            <a:r>
              <a:rPr lang="ru-RU" sz="27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по разделу </a:t>
            </a:r>
            <a:r>
              <a:rPr lang="ru-RU" sz="27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«Культура, кинематография</a:t>
            </a:r>
            <a:r>
              <a:rPr lang="ru-RU" sz="2700" b="1" u="sng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» на 2025 год</a:t>
            </a:r>
            <a:r>
              <a:rPr lang="ru-RU" sz="27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   </a:t>
            </a:r>
            <a:r>
              <a:rPr lang="ru-RU" sz="27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Times New Roman" pitchFamily="18" charset="0"/>
              </a:rPr>
              <a:t>        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963980034"/>
              </p:ext>
            </p:extLst>
          </p:nvPr>
        </p:nvGraphicFramePr>
        <p:xfrm>
          <a:off x="0" y="1554917"/>
          <a:ext cx="9144000" cy="530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Veremeychuk\Downloads\фото на кврти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7164288" cy="5112568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glow>
              <a:schemeClr val="accent1"/>
            </a:glow>
            <a:outerShdw blurRad="50800" dist="50800" sx="1000" sy="1000" algn="ctr" rotWithShape="0">
              <a:schemeClr val="bg2">
                <a:alpha val="0"/>
              </a:schemeClr>
            </a:outerShdw>
            <a:reflection blurRad="6350" stA="52000" endA="300" endPos="350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обеспечение </a:t>
            </a:r>
            <a:r>
              <a:rPr lang="ru-RU" sz="2200" b="1" dirty="0" smtClean="0">
                <a:solidFill>
                  <a:srgbClr val="92D05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жильем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жителей 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Миллеровского городского поселения </a:t>
            </a:r>
            <a:r>
              <a:rPr lang="ru-RU" sz="2200" b="1" dirty="0" smtClean="0">
                <a:solidFill>
                  <a:srgbClr val="92D05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в 2025 - 2027 годах</a:t>
            </a:r>
            <a:endParaRPr lang="ru-RU" sz="2400" b="1" dirty="0">
              <a:solidFill>
                <a:srgbClr val="92D050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8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5220072" y="2836241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gray">
          <a:xfrm>
            <a:off x="107503" y="4981386"/>
            <a:ext cx="6624736" cy="1252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>
            <a:glow rad="127000">
              <a:schemeClr val="tx2">
                <a:lumMod val="20000"/>
                <a:lumOff val="80000"/>
              </a:schemeClr>
            </a:glow>
            <a:outerShdw blurRad="50800" dist="50800" dir="5400000" algn="ctr" rotWithShape="0">
              <a:schemeClr val="tx2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sp3d extrusionH="57150">
              <a:bevelT w="38100" h="38100"/>
            </a:sp3d>
          </a:bodyPr>
          <a:lstStyle/>
          <a:p>
            <a:pPr algn="ctr"/>
            <a:r>
              <a:rPr lang="ru-RU" sz="16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Сумма софинансирования за счет средств бюджета поселения </a:t>
            </a:r>
          </a:p>
          <a:p>
            <a:pPr algn="ctr"/>
            <a:r>
              <a:rPr lang="ru-RU" sz="16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составила 370,2 тыс. рублей на 2025 -2027 г.</a:t>
            </a:r>
            <a:r>
              <a:rPr lang="ru-RU" sz="1600" b="1" dirty="0" smtClean="0">
                <a:ln>
                  <a:solidFill>
                    <a:srgbClr val="0070C0"/>
                  </a:solidFill>
                </a:ln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6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2025 год – 164,1 тыс. рублей</a:t>
            </a:r>
          </a:p>
          <a:p>
            <a:pPr algn="ctr"/>
            <a:r>
              <a:rPr lang="ru-RU" sz="16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обеспечение жильем молодых семей в рамках переданных </a:t>
            </a:r>
          </a:p>
          <a:p>
            <a:pPr algn="ctr"/>
            <a:r>
              <a:rPr lang="ru-RU" sz="16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полномочий Миллеровскому району</a:t>
            </a:r>
            <a:endParaRPr lang="en-US" sz="1600" b="1" dirty="0" smtClean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gray">
          <a:xfrm>
            <a:off x="4139952" y="3297906"/>
            <a:ext cx="1368152" cy="635150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1 семья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520280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Указ Президента Российской Федерации от 21.07.2020 г. № 474 «О национальных целях и стратегических задачах развития Российской Федерации на период  до 2030 года» 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84170" y="692696"/>
            <a:ext cx="2520278" cy="2749397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Основные </a:t>
            </a:r>
            <a:r>
              <a:rPr lang="ru-RU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направ-ления</a:t>
            </a:r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бюджетной и налоговой политики Миллеровского городского поселения</a:t>
            </a:r>
          </a:p>
          <a:p>
            <a:pPr lvl="0"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 2025-2027 годы </a:t>
            </a:r>
          </a:p>
          <a:p>
            <a:pPr lvl="0" algn="ctr"/>
            <a:endParaRPr lang="ru-RU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/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520280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социально-экономического развития Миллеровского городского поселения на 2025-2027 года</a:t>
            </a:r>
          </a:p>
          <a:p>
            <a:pPr algn="ctr"/>
            <a:r>
              <a:rPr lang="ru-RU" sz="1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Миллеровского городского поселения</a:t>
            </a:r>
            <a:endParaRPr lang="ru-RU" sz="14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56176" y="3717032"/>
            <a:ext cx="244827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2025 год и на плановый период 2026 и 2027 годов»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07504" y="2924944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Основа формирования бюджета МГП</a:t>
            </a:r>
            <a:br>
              <a:rPr lang="ru-RU" sz="2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</a:br>
            <a:r>
              <a:rPr lang="ru-RU" sz="2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на 2025 год и на плановый период 2026 и 2027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476672"/>
            <a:ext cx="2736304" cy="2736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9" y="3933056"/>
            <a:ext cx="2736304" cy="2520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Veremeychuk\Downloads\Rostovskaya-oblast_OSK_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305719"/>
            <a:ext cx="3816424" cy="25408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9" name="Picture 5" descr="D:\Users\Veremeychuk\Downloads\img-1-768x5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60561" y="1656593"/>
            <a:ext cx="5148064" cy="34455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3851920" y="1410329"/>
            <a:ext cx="3923928" cy="4925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ru-RU" sz="1400" i="1" dirty="0">
                <a:solidFill>
                  <a:schemeClr val="tx1"/>
                </a:solidFill>
              </a:rPr>
              <a:t>Ф</a:t>
            </a:r>
            <a:r>
              <a:rPr lang="ru-RU" sz="1400" i="1" dirty="0" smtClean="0">
                <a:solidFill>
                  <a:schemeClr val="tx1"/>
                </a:solidFill>
              </a:rPr>
              <a:t>инансовое </a:t>
            </a:r>
            <a:r>
              <a:rPr lang="ru-RU" sz="1400" i="1" dirty="0">
                <a:solidFill>
                  <a:schemeClr val="tx1"/>
                </a:solidFill>
              </a:rPr>
              <a:t>обеспечение </a:t>
            </a:r>
            <a:r>
              <a:rPr lang="ru-RU" sz="1400" i="1" dirty="0" smtClean="0">
                <a:solidFill>
                  <a:schemeClr val="tx1"/>
                </a:solidFill>
              </a:rPr>
              <a:t>муниципального казенного учреждения </a:t>
            </a:r>
            <a:r>
              <a:rPr lang="ru-RU" sz="1400" i="1" dirty="0">
                <a:solidFill>
                  <a:schemeClr val="tx1"/>
                </a:solidFill>
              </a:rPr>
              <a:t>«Благоустройство</a:t>
            </a:r>
            <a:r>
              <a:rPr lang="ru-RU" sz="1400" i="1" dirty="0" smtClean="0">
                <a:solidFill>
                  <a:schemeClr val="tx1"/>
                </a:solidFill>
              </a:rPr>
              <a:t>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530877"/>
            <a:ext cx="8568952" cy="737883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anchor="ctr">
            <a:no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по разделу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«жилищно-коммунальное хозяйство»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в 2025 году –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198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079,2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тыс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. рублей 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77256" y="1124744"/>
            <a:ext cx="150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 flipH="1">
            <a:off x="4501535" y="1976188"/>
            <a:ext cx="2223153" cy="372691"/>
          </a:xfrm>
          <a:prstGeom prst="wedgeRoundRectCallout">
            <a:avLst>
              <a:gd name="adj1" fmla="val -21936"/>
              <a:gd name="adj2" fmla="val -8120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63491,4 </a:t>
            </a:r>
            <a:r>
              <a:rPr lang="ru-RU" sz="1400" dirty="0">
                <a:solidFill>
                  <a:schemeClr val="tx1"/>
                </a:solidFill>
              </a:rPr>
              <a:t>тыс. </a:t>
            </a:r>
            <a:r>
              <a:rPr lang="ru-RU" sz="1400" dirty="0" smtClean="0">
                <a:solidFill>
                  <a:schemeClr val="tx1"/>
                </a:solidFill>
              </a:rPr>
              <a:t>рублей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K:\444\ПРОЕКТ БЮДЖЕТА 2018 - 2020\Картинки благоустройство\Ростов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1277785"/>
            <a:ext cx="3851920" cy="2385935"/>
          </a:xfrm>
          <a:prstGeom prst="rect">
            <a:avLst/>
          </a:prstGeom>
          <a:ln>
            <a:noFill/>
          </a:ln>
          <a:effectLst>
            <a:outerShdw blurRad="1270000" dist="50800" dir="5400000" algn="ctr" rotWithShape="0">
              <a:srgbClr val="000000">
                <a:alpha val="43137"/>
              </a:srgbClr>
            </a:outerShdw>
            <a:softEdge rad="317500"/>
          </a:effectLst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53" name="Прямоугольник 52"/>
          <p:cNvSpPr/>
          <p:nvPr/>
        </p:nvSpPr>
        <p:spPr>
          <a:xfrm>
            <a:off x="251520" y="5465107"/>
            <a:ext cx="3672408" cy="7722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Содержание </a:t>
            </a:r>
            <a:r>
              <a:rPr lang="ru-RU" sz="1400" b="1" i="1" dirty="0" smtClean="0">
                <a:solidFill>
                  <a:schemeClr val="tx1"/>
                </a:solidFill>
              </a:rPr>
              <a:t>объектов водопроводно-канализационного хозяйства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D:\Users\Veremeychuk\Downloads\skyscraper-icon-png-2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5848" y="925413"/>
            <a:ext cx="1368152" cy="1368152"/>
          </a:xfrm>
          <a:prstGeom prst="rect">
            <a:avLst/>
          </a:prstGeom>
          <a:noFill/>
        </p:spPr>
      </p:pic>
      <p:sp>
        <p:nvSpPr>
          <p:cNvPr id="54" name="Скругленная прямоугольная выноска 53"/>
          <p:cNvSpPr/>
          <p:nvPr/>
        </p:nvSpPr>
        <p:spPr>
          <a:xfrm flipH="1">
            <a:off x="611560" y="6237311"/>
            <a:ext cx="2304256" cy="408850"/>
          </a:xfrm>
          <a:prstGeom prst="wedgeRoundRectCallout">
            <a:avLst>
              <a:gd name="adj1" fmla="val -21178"/>
              <a:gd name="adj2" fmla="val -6779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404 253,2 тыс. рублей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90157" y="4833164"/>
            <a:ext cx="3480520" cy="9194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Субсидия </a:t>
            </a:r>
            <a:r>
              <a:rPr lang="ru-RU" sz="1200" b="1" i="1" dirty="0" smtClean="0">
                <a:solidFill>
                  <a:schemeClr val="tx1"/>
                </a:solidFill>
              </a:rPr>
              <a:t>на возмещение предприятиям жилищно-коммунального хозяйства </a:t>
            </a:r>
            <a:r>
              <a:rPr lang="ru-RU" sz="1200" dirty="0" smtClean="0">
                <a:solidFill>
                  <a:schemeClr val="tx1"/>
                </a:solidFill>
              </a:rPr>
              <a:t>части платы граждан за коммунальные услуги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 flipH="1">
            <a:off x="6478965" y="5846603"/>
            <a:ext cx="2549042" cy="703422"/>
          </a:xfrm>
          <a:prstGeom prst="wedgeRoundRectCallout">
            <a:avLst>
              <a:gd name="adj1" fmla="val -19593"/>
              <a:gd name="adj2" fmla="val -6610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</a:rPr>
              <a:t>а отопление и горячее водоснабжение               40 484,8тыс. рублей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937676"/>
              </p:ext>
            </p:extLst>
          </p:nvPr>
        </p:nvGraphicFramePr>
        <p:xfrm>
          <a:off x="9983788" y="6111875"/>
          <a:ext cx="20161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ocument" r:id="rId7" imgW="1732352" imgH="378635" progId="Word.Document.12">
                  <p:embed/>
                </p:oleObj>
              </mc:Choice>
              <mc:Fallback>
                <p:oleObj name="Document" r:id="rId7" imgW="1732352" imgH="3786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83788" y="6111875"/>
                        <a:ext cx="20161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Скругленная прямоугольная выноска 16"/>
          <p:cNvSpPr/>
          <p:nvPr/>
        </p:nvSpPr>
        <p:spPr>
          <a:xfrm flipH="1">
            <a:off x="4113580" y="5849100"/>
            <a:ext cx="2200259" cy="700925"/>
          </a:xfrm>
          <a:prstGeom prst="wedgeRoundRectCallout">
            <a:avLst>
              <a:gd name="adj1" fmla="val -20316"/>
              <a:gd name="adj2" fmla="val -6543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</a:rPr>
              <a:t>а водоснабжение и водоотведение                          40 975,3 тыс. рублей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11560" y="1500743"/>
            <a:ext cx="7943478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общественных территорий муниципальных </a:t>
            </a: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образований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(ремонт асфальтового покрытия автомобильной                                              дороги по ул. 3-го Интернационала                                                                                       (участок ул. Шолохова- ул. Российская- ул. Еременко)      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0" y="620688"/>
            <a:ext cx="9144000" cy="86409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txBody>
          <a:bodyPr vert="horz" lIns="108000">
            <a:noAutofit/>
            <a:sp3d/>
          </a:bodyPr>
          <a:lstStyle/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Расходы на реализацию мероприятий по формированию                            </a:t>
            </a:r>
            <a:r>
              <a:rPr lang="ru-RU" sz="1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современной городской </a:t>
            </a:r>
            <a:r>
              <a:rPr lang="ru-RU" sz="1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Среды </a:t>
            </a:r>
          </a:p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 pitchFamily="34" charset="0"/>
              </a:rPr>
              <a:t>на 2025 – 2027 годы – 53 819,7 тыс. рублей</a:t>
            </a:r>
            <a:endParaRPr kumimoji="0" lang="ru-RU" sz="1600" b="1" i="0" u="none" strike="noStrike" kern="1200" cap="all" normalizeH="0" baseline="0" noProof="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11" y="2708921"/>
            <a:ext cx="4444328" cy="1873334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10" y="4654303"/>
            <a:ext cx="4444328" cy="2116880"/>
          </a:xfrm>
          <a:prstGeom prst="rect">
            <a:avLst/>
          </a:prstGeom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708920"/>
            <a:ext cx="3384376" cy="4062263"/>
          </a:xfrm>
          <a:prstGeom prst="rect">
            <a:avLst/>
          </a:prstGeom>
          <a:effectLst>
            <a:reflection stA="45000" endPos="6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55576" y="1660596"/>
            <a:ext cx="7418462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общественных территорий муниципальных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(Проведение проверки определения сметной стоимости по виду работ по объекту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стадион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«Спартак»,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благоустройство территории Стадиона «Спартак»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0" y="620688"/>
            <a:ext cx="9144000" cy="8640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/>
            <a:bevelB w="19050"/>
          </a:sp3d>
        </p:spPr>
        <p:txBody>
          <a:bodyPr vert="horz" lIns="108000">
            <a:noAutofit/>
          </a:bodyPr>
          <a:lstStyle/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Расходы на реализацию мероприятий 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 формированию современной городской</a:t>
            </a:r>
          </a:p>
          <a:p>
            <a:pPr marL="365760" lvl="0" indent="-256032" algn="ctr" fontAlgn="auto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Среды на 2025 – 2027 годы – 7 162,0 тыс. рублей</a:t>
            </a:r>
            <a:endParaRPr kumimoji="0" lang="ru-RU" sz="1600" b="1" i="0" u="none" strike="noStrike" kern="120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661170864"/>
              </p:ext>
            </p:extLst>
          </p:nvPr>
        </p:nvGraphicFramePr>
        <p:xfrm>
          <a:off x="755576" y="2924944"/>
          <a:ext cx="7128792" cy="138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54" y="4365104"/>
            <a:ext cx="3456384" cy="21987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365104"/>
            <a:ext cx="3564396" cy="21987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552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доро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91651"/>
            <a:ext cx="4394713" cy="314401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16" name="Рисунок 15" descr="дорог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891650"/>
            <a:ext cx="4580062" cy="3144011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9512" y="584324"/>
            <a:ext cx="8756526" cy="1008112"/>
          </a:xfrm>
          <a:solidFill>
            <a:schemeClr val="tx2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Дорожный фонд </a:t>
            </a:r>
            <a:r>
              <a:rPr lang="ru-RU" sz="3100" b="1" dirty="0" smtClean="0">
                <a:solidFill>
                  <a:srgbClr val="FF0000"/>
                </a:solidFill>
              </a:rPr>
              <a:t>Миллеровского                             городского поселения</a:t>
            </a:r>
            <a:endParaRPr lang="ru-RU" sz="3100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21811" y="5301208"/>
            <a:ext cx="2448272" cy="125780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2027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ln w="9525" cmpd="sng"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58 546,1 тыс. рублей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35896" y="5334875"/>
            <a:ext cx="2556284" cy="122413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smtClean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2026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dirty="0" smtClean="0"/>
              <a:t>51 919,2 </a:t>
            </a:r>
            <a:r>
              <a:rPr lang="ru-RU" sz="1600" b="1" dirty="0" smtClean="0">
                <a:ln w="9525" cmpd="sng"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971600" y="5276064"/>
            <a:ext cx="2880320" cy="129147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2025 год</a:t>
            </a:r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ln w="9525" cmpd="sng">
                  <a:prstDash val="solid"/>
                </a:ln>
                <a:solidFill>
                  <a:srgbClr val="99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89 752,2 тыс. рублей</a:t>
            </a:r>
            <a:endParaRPr lang="ru-RU" b="1" dirty="0">
              <a:solidFill>
                <a:srgbClr val="99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53D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составления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Миллеровского городского поселения 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2025 год и на плановый период 2026 и 2027 годов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-252536" y="1484784"/>
            <a:ext cx="8424936" cy="648072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0" y="2204864"/>
            <a:ext cx="7380312" cy="936104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539552" y="2132856"/>
            <a:ext cx="68407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Уточнение объема безвозмездных поступлений, с учетом  проекта областного закона «Об областном бюджете на 2025 год и на плановый период 2026 и 2027 годов» 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0" y="3284984"/>
            <a:ext cx="7704856" cy="432048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467544" y="3212976"/>
            <a:ext cx="7056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Расходы сформированы на основе принятых муниципальных программ Миллеровского городского поселения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3861048"/>
            <a:ext cx="8316416" cy="720080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7544" y="386104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реализации Указа Президента Российской Федерации от 21.07.2020 № 474 «О национальных целях и стратегических задачах развития Российской Федерации на период до 2030 года»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39552" y="1484784"/>
            <a:ext cx="69847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Доходы бюджета сформированы с учетом изменений, внесенных в бюджетное и налоговое законодательство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467544" y="4725144"/>
            <a:ext cx="7776864" cy="1008112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37816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9" y="1268759"/>
            <a:ext cx="1152128" cy="864097"/>
          </a:xfrm>
          <a:prstGeom prst="rect">
            <a:avLst/>
          </a:prstGeom>
        </p:spPr>
      </p:pic>
      <p:pic>
        <p:nvPicPr>
          <p:cNvPr id="46" name="Рисунок 45" descr="37816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1988840"/>
            <a:ext cx="1368151" cy="1152128"/>
          </a:xfrm>
          <a:prstGeom prst="rect">
            <a:avLst/>
          </a:prstGeom>
        </p:spPr>
      </p:pic>
      <p:pic>
        <p:nvPicPr>
          <p:cNvPr id="47" name="Рисунок 46" descr="3781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3140968"/>
            <a:ext cx="936104" cy="576064"/>
          </a:xfrm>
          <a:prstGeom prst="rect">
            <a:avLst/>
          </a:prstGeom>
        </p:spPr>
      </p:pic>
      <p:pic>
        <p:nvPicPr>
          <p:cNvPr id="48" name="Рисунок 47" descr="3781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9865" y="3645024"/>
            <a:ext cx="1224135" cy="936104"/>
          </a:xfrm>
          <a:prstGeom prst="rect">
            <a:avLst/>
          </a:prstGeom>
        </p:spPr>
      </p:pic>
      <p:pic>
        <p:nvPicPr>
          <p:cNvPr id="49" name="Рисунок 48" descr="37816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4368" y="4509120"/>
            <a:ext cx="1259632" cy="12241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4725144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Параметры бюджета сформированы в соответствии с Планом мероприятий по росту доходного потенциала Миллеровского городского поселения, Плана мероприятий по оптимизации расходов Миллеровского городского поселения и сокращению муниципального долга Миллеровского городского поселения до 2025 года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gray">
          <a:xfrm>
            <a:off x="395536" y="5877272"/>
            <a:ext cx="7776864" cy="692696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0"/>
                </a:srgb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587727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 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3781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9865" y="5661248"/>
            <a:ext cx="1224135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Миллеровского городского поселения на 2025-2027 годы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59632" y="1412776"/>
            <a:ext cx="648072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9FF66"/>
                </a:solidFill>
                <a:latin typeface="Monotype Corsiva" pitchFamily="66" charset="0"/>
              </a:rPr>
              <a:t>Утверждены постановлением Администрации Миллеровского  городского поселения от 07.11.2024 № 557</a:t>
            </a:r>
            <a:endParaRPr lang="ru-RU" sz="2000" b="1" dirty="0">
              <a:solidFill>
                <a:srgbClr val="99FF66"/>
              </a:solidFill>
              <a:latin typeface="Monotype Corsiva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512" y="2636912"/>
            <a:ext cx="2808312" cy="1440160"/>
          </a:xfrm>
          <a:prstGeom prst="roundRect">
            <a:avLst>
              <a:gd name="adj" fmla="val 10254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Стратегия социально-экономического развития Миллеровского городского поселения на период до 2030 года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2420888"/>
            <a:ext cx="3960440" cy="201622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Сбалансированность бюджета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 smtClean="0"/>
              <a:t>  </a:t>
            </a:r>
            <a:r>
              <a:rPr lang="ru-RU" b="1" dirty="0" smtClean="0">
                <a:solidFill>
                  <a:srgbClr val="FFFF00"/>
                </a:solidFill>
              </a:rPr>
              <a:t>Устойчивость бюджетной     системы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</a:rPr>
              <a:t>Экономический рост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FF00"/>
                </a:solidFill>
              </a:rPr>
              <a:t>Повышение уровня жизни граждан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059832" y="2780928"/>
            <a:ext cx="1872208" cy="1152128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Constantia" pitchFamily="18" charset="0"/>
              </a:rPr>
              <a:t>Приоритетные цели</a:t>
            </a:r>
            <a:endParaRPr lang="ru-RU" sz="1400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869160"/>
            <a:ext cx="8136904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00B0F0"/>
                </a:solidFill>
              </a:rPr>
              <a:t>Создание условий для проведения эффективной бюджетной политики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Повышение качества организации бюджетного процесса на муниципальном уровне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9552" y="4509120"/>
            <a:ext cx="5472608" cy="576064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Ключевые задачи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  <a:t>Основные приоритеты Миллеровского городского поселения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67543211"/>
              </p:ext>
            </p:extLst>
          </p:nvPr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852936"/>
            <a:ext cx="9144000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 бюджетной политики</a:t>
            </a:r>
            <a:endParaRPr kumimoji="0" lang="ru-RU" sz="3200" b="1" i="0" u="none" strike="noStrike" kern="1200" normalizeH="0" baseline="0" noProof="0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3608" y="1628800"/>
            <a:ext cx="7416824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Обеспечение социального благополучия населения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260648"/>
            <a:ext cx="29523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749894456"/>
              </p:ext>
            </p:extLst>
          </p:nvPr>
        </p:nvGraphicFramePr>
        <p:xfrm>
          <a:off x="107504" y="1484784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6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</a:rPr>
              <a:t>Меры, принимаемые для обеспечения сбалансированности бюджета Миллеровского городского поселения </a:t>
            </a:r>
            <a:endParaRPr lang="ru-RU" sz="216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  <a:cs typeface="+mn-cs"/>
            </a:endParaRPr>
          </a:p>
        </p:txBody>
      </p:sp>
      <p:pic>
        <p:nvPicPr>
          <p:cNvPr id="9" name="Рисунок 8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916832"/>
            <a:ext cx="792088" cy="522189"/>
          </a:xfrm>
          <a:prstGeom prst="rect">
            <a:avLst/>
          </a:prstGeom>
        </p:spPr>
      </p:pic>
      <p:pic>
        <p:nvPicPr>
          <p:cNvPr id="10" name="Рисунок 9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789039"/>
            <a:ext cx="792088" cy="576065"/>
          </a:xfrm>
          <a:prstGeom prst="rect">
            <a:avLst/>
          </a:prstGeom>
        </p:spPr>
      </p:pic>
      <p:pic>
        <p:nvPicPr>
          <p:cNvPr id="12" name="Рисунок 11" descr="800px-Checkbox-re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827" y="5589240"/>
            <a:ext cx="792088" cy="594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0000" contrast="-30000"/>
          </a:blip>
          <a:srcRect/>
          <a:stretch>
            <a:fillRect/>
          </a:stretch>
        </p:blipFill>
        <p:spPr bwMode="auto">
          <a:xfrm>
            <a:off x="3735001" y="692696"/>
            <a:ext cx="5157479" cy="61653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036496" cy="7920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 основных характеристик </a:t>
            </a:r>
            <a:r>
              <a:rPr lang="ru-RU" sz="20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бюджета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МГП на 2025 год и на плановый период 2026 и 2027 годов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30243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64224"/>
              </p:ext>
            </p:extLst>
          </p:nvPr>
        </p:nvGraphicFramePr>
        <p:xfrm>
          <a:off x="467546" y="1772816"/>
          <a:ext cx="8280919" cy="4769462"/>
        </p:xfrm>
        <a:graphic>
          <a:graphicData uri="http://schemas.openxmlformats.org/drawingml/2006/table">
            <a:tbl>
              <a:tblPr/>
              <a:tblGrid>
                <a:gridCol w="2571850"/>
                <a:gridCol w="2095581"/>
                <a:gridCol w="1739011"/>
                <a:gridCol w="1874477"/>
              </a:tblGrid>
              <a:tr h="903502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3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418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596,5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377 469,3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378 377,5</a:t>
                      </a:r>
                      <a:endParaRPr kumimoji="0" lang="ru-RU" sz="20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3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2000" b="1" i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259 927,7</a:t>
                      </a:r>
                      <a:endParaRPr kumimoji="0" lang="ru-RU" sz="2000" b="1" kern="12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270 693,8</a:t>
                      </a:r>
                      <a:endParaRPr kumimoji="0" lang="ru-RU" sz="2000" b="1" kern="12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287 124,0</a:t>
                      </a:r>
                      <a:endParaRPr kumimoji="0" lang="ru-RU" sz="2000" b="1" kern="12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06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2000" b="1" i="1" dirty="0">
                        <a:solidFill>
                          <a:srgbClr val="95358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158 668,8</a:t>
                      </a:r>
                      <a:endParaRPr kumimoji="0" lang="ru-RU" sz="2000" b="1" kern="1200" dirty="0">
                        <a:solidFill>
                          <a:srgbClr val="95358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106 775,5</a:t>
                      </a:r>
                      <a:endParaRPr kumimoji="0" lang="ru-RU" sz="2000" b="1" kern="1200" dirty="0">
                        <a:solidFill>
                          <a:srgbClr val="95358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95358A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91 253,5</a:t>
                      </a:r>
                      <a:endParaRPr kumimoji="0" lang="ru-RU" sz="2000" b="1" kern="1200" dirty="0">
                        <a:solidFill>
                          <a:srgbClr val="95358A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9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20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418 596,5</a:t>
                      </a:r>
                      <a:endParaRPr kumimoji="0" lang="ru-RU" sz="2000" b="1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377 469,3</a:t>
                      </a:r>
                      <a:endParaRPr kumimoji="0" lang="ru-RU" sz="2000" b="1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378 377,5</a:t>
                      </a:r>
                      <a:endParaRPr kumimoji="0" lang="ru-RU" sz="2000" b="1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6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Дефицит,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Профицит</a:t>
                      </a:r>
                      <a:endParaRPr lang="ru-RU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kumimoji="0" lang="ru-RU" sz="2000" b="1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kumimoji="0" lang="ru-RU" sz="2000" b="1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kumimoji="0" lang="ru-RU" sz="2000" b="1" kern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556792"/>
            <a:ext cx="12961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prstClr val="black"/>
                </a:solidFill>
              </a:rPr>
              <a:t>тыс. </a:t>
            </a:r>
            <a:r>
              <a:rPr lang="ru-RU" sz="120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бюджета Миллеровского городского поселения </a:t>
            </a:r>
            <a:r>
              <a:rPr lang="ru-RU" sz="2500" b="1" dirty="0" smtClean="0">
                <a:solidFill>
                  <a:srgbClr val="1FD15A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2025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358384887"/>
              </p:ext>
            </p:extLst>
          </p:nvPr>
        </p:nvGraphicFramePr>
        <p:xfrm>
          <a:off x="323528" y="1810708"/>
          <a:ext cx="3816424" cy="4909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78017748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Доходы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бюджета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418 596,5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418 596,5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86026" y="1573850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0746344-savings-finances-economy-and-home-concept-close-up-of-man--Stock-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8951" y="620688"/>
            <a:ext cx="4257545" cy="31500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5"/>
            <a:ext cx="8928100" cy="7890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Динамика доходов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бюджета                                            Миллеровского городского поселения </a:t>
            </a:r>
            <a:endParaRPr lang="ru-RU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graphicFrame>
        <p:nvGraphicFramePr>
          <p:cNvPr id="40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90973404"/>
              </p:ext>
            </p:extLst>
          </p:nvPr>
        </p:nvGraphicFramePr>
        <p:xfrm>
          <a:off x="0" y="1628800"/>
          <a:ext cx="904398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1780" name="Rectangle 4"/>
          <p:cNvSpPr>
            <a:spLocks noChangeArrowheads="1"/>
          </p:cNvSpPr>
          <p:nvPr/>
        </p:nvSpPr>
        <p:spPr bwMode="auto">
          <a:xfrm>
            <a:off x="611560" y="1916832"/>
            <a:ext cx="125978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тыс. </a:t>
            </a:r>
            <a:r>
              <a:rPr lang="ru-RU" sz="130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1619672" y="3217332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326 366,4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184068" y="3770702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dirty="0" smtClean="0"/>
              <a:t>      418 596,5</a:t>
            </a:r>
            <a:endParaRPr lang="ru-RU" dirty="0" smtClean="0"/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3491880" y="4509120"/>
            <a:ext cx="1077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106,2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 rot="2298500">
            <a:off x="3635084" y="3851684"/>
            <a:ext cx="731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- 22,0%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3336891" y="3732865"/>
            <a:ext cx="1151019" cy="802456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3275856" y="4797152"/>
            <a:ext cx="1224136" cy="0"/>
          </a:xfrm>
          <a:prstGeom prst="line">
            <a:avLst/>
          </a:prstGeom>
          <a:noFill/>
          <a:ln w="19050">
            <a:solidFill>
              <a:srgbClr val="333399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23246</TotalTime>
  <Words>1366</Words>
  <Application>Microsoft Office PowerPoint</Application>
  <PresentationFormat>Экран (4:3)</PresentationFormat>
  <Paragraphs>270</Paragraphs>
  <Slides>23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2" baseType="lpstr">
      <vt:lpstr>Arial</vt:lpstr>
      <vt:lpstr>Arial Black</vt:lpstr>
      <vt:lpstr>Bookman Old Style</vt:lpstr>
      <vt:lpstr>Calibri</vt:lpstr>
      <vt:lpstr>Calibri Light</vt:lpstr>
      <vt:lpstr>Cambria Math</vt:lpstr>
      <vt:lpstr>Constantia</vt:lpstr>
      <vt:lpstr>Georgia</vt:lpstr>
      <vt:lpstr>Monotype Corsiva</vt:lpstr>
      <vt:lpstr>Times New Roman</vt:lpstr>
      <vt:lpstr>Trebuchet MS</vt:lpstr>
      <vt:lpstr>Verdana</vt:lpstr>
      <vt:lpstr>Wingdings</vt:lpstr>
      <vt:lpstr>Wingdings 2</vt:lpstr>
      <vt:lpstr>10195094</vt:lpstr>
      <vt:lpstr>Городская</vt:lpstr>
      <vt:lpstr>3_Городская</vt:lpstr>
      <vt:lpstr>19_Городская</vt:lpstr>
      <vt:lpstr>Document</vt:lpstr>
      <vt:lpstr>Администрация Миллеровского городского поселения   </vt:lpstr>
      <vt:lpstr>Презентация PowerPoint</vt:lpstr>
      <vt:lpstr>Презентация PowerPoint</vt:lpstr>
      <vt:lpstr>Основные направления бюджетной и налоговой политики Миллеровского городского поселения на 2025-2027 годы  </vt:lpstr>
      <vt:lpstr>Основные приоритеты Миллеровского городского поселения </vt:lpstr>
      <vt:lpstr>Презентация PowerPoint</vt:lpstr>
      <vt:lpstr>Прогноз основных характеристик бюджета МГП на 2025 год и на плановый период 2026 и 2027 годов</vt:lpstr>
      <vt:lpstr>Основные параметры бюджета Миллеровского городского поселения на 2025 год</vt:lpstr>
      <vt:lpstr>Динамика доходов бюджета                                            Миллеровского городского поселения </vt:lpstr>
      <vt:lpstr>Бюджетообразующие предприятия Миллеровского городского поселения</vt:lpstr>
      <vt:lpstr>Презентация PowerPoint</vt:lpstr>
      <vt:lpstr>Презентация PowerPoint</vt:lpstr>
      <vt:lpstr>Динамика поступлений налога на доходы физических лиц в бюджет Миллеровского городского поселения</vt:lpstr>
      <vt:lpstr>Безвозмездные поступления из областного бюджета</vt:lpstr>
      <vt:lpstr>Презентация PowerPoint</vt:lpstr>
      <vt:lpstr>Динамика расходов бюджета Миллеровского городского поселения                 </vt:lpstr>
      <vt:lpstr>Расходы бюджета Миллеровского городского поселения                                           на 2025 год </vt:lpstr>
      <vt:lpstr>Структура расходов по разделу «Культура, кинематография» на 2025 год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Дорожный фонд Миллеровского                             городского поселения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2347</cp:revision>
  <cp:lastPrinted>2025-02-05T14:43:39Z</cp:lastPrinted>
  <dcterms:created xsi:type="dcterms:W3CDTF">2011-10-21T12:19:44Z</dcterms:created>
  <dcterms:modified xsi:type="dcterms:W3CDTF">2025-02-10T06:11:51Z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