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27"/>
  </p:notesMasterIdLst>
  <p:handoutMasterIdLst>
    <p:handoutMasterId r:id="rId28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98" r:id="rId11"/>
    <p:sldId id="904" r:id="rId12"/>
    <p:sldId id="1201" r:id="rId13"/>
    <p:sldId id="1591" r:id="rId14"/>
    <p:sldId id="1423" r:id="rId15"/>
    <p:sldId id="1572" r:id="rId16"/>
    <p:sldId id="1368" r:id="rId17"/>
    <p:sldId id="1592" r:id="rId18"/>
    <p:sldId id="1593" r:id="rId19"/>
    <p:sldId id="1502" r:id="rId20"/>
    <p:sldId id="1594" r:id="rId21"/>
    <p:sldId id="1597" r:id="rId22"/>
    <p:sldId id="1600" r:id="rId23"/>
    <p:sldId id="1601" r:id="rId24"/>
    <p:sldId id="1603" r:id="rId25"/>
    <p:sldId id="1552" r:id="rId2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 varScale="1">
        <p:scale>
          <a:sx n="111" d="100"/>
          <a:sy n="111" d="100"/>
        </p:scale>
        <p:origin x="2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64822598172399"/>
          <c:y val="0.10666397887360608"/>
          <c:w val="0.83809133758249121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4084600731447227E-2"/>
                  <c:y val="5.458684207811577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198 357,8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323327275533762"/>
                  <c:y val="-5.45868420781157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210 021,7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Sheet1!$B$2:$D$2</c:f>
              <c:numCache>
                <c:formatCode>#\ ##0.0</c:formatCode>
                <c:ptCount val="3"/>
                <c:pt idx="0">
                  <c:v>198357.8</c:v>
                </c:pt>
                <c:pt idx="1">
                  <c:v>210021.7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Миллеровского городского поселения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Sheet1!$B$3:$D$3</c:f>
              <c:numCache>
                <c:formatCode>#\ ##0.0</c:formatCode>
                <c:ptCount val="3"/>
                <c:pt idx="0">
                  <c:v>297495</c:v>
                </c:pt>
                <c:pt idx="1">
                  <c:v>303222.7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54912"/>
        <c:axId val="16153344"/>
        <c:axId val="0"/>
      </c:bar3DChart>
      <c:catAx>
        <c:axId val="1615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53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1533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54912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Миллеровского городского поселения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198 357,8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210 021,7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223 632,4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2024 год</c:v>
                </c:pt>
                <c:pt idx="1">
                  <c:v> 2025 год</c:v>
                </c:pt>
                <c:pt idx="2">
                  <c:v> 2026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198357.8</c:v>
                </c:pt>
                <c:pt idx="1">
                  <c:v>210021.7</c:v>
                </c:pt>
                <c:pt idx="2">
                  <c:v>223632.4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3798216"/>
        <c:axId val="553793904"/>
        <c:axId val="0"/>
      </c:bar3DChart>
      <c:catAx>
        <c:axId val="553798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553793904"/>
        <c:crosses val="autoZero"/>
        <c:auto val="1"/>
        <c:lblAlgn val="ctr"/>
        <c:lblOffset val="100"/>
        <c:noMultiLvlLbl val="0"/>
      </c:catAx>
      <c:valAx>
        <c:axId val="553793904"/>
        <c:scaling>
          <c:orientation val="minMax"/>
          <c:min val="30"/>
        </c:scaling>
        <c:delete val="1"/>
        <c:axPos val="l"/>
        <c:numFmt formatCode="#\ ##0.0" sourceLinked="1"/>
        <c:majorTickMark val="out"/>
        <c:minorTickMark val="none"/>
        <c:tickLblPos val="none"/>
        <c:crossAx val="553798216"/>
        <c:crosses val="autoZero"/>
        <c:crossBetween val="between"/>
        <c:majorUnit val="50"/>
      </c:valAx>
      <c:spPr>
        <a:noFill/>
        <a:ln w="25381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400" b="1">
                <a:solidFill>
                  <a:srgbClr val="99FF66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9.6848455643654217E-3"/>
          <c:y val="0.54133622525015967"/>
          <c:w val="0.22366455042581637"/>
          <c:h val="0.38088828862394708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501749805577156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18174481109241825"/>
                  <c:y val="6.77708515478955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49,0%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177413819099465E-2"/>
                  <c:y val="0.16214764382057387"/>
                </c:manualLayout>
              </c:layout>
              <c:tx>
                <c:rich>
                  <a:bodyPr/>
                  <a:lstStyle/>
                  <a:p>
                    <a:fld id="{69265FFD-FB35-491F-B9DB-CF0CD7572D7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634854063834174E-2"/>
                      <c:h val="5.993999861529072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8486190026505003"/>
                  <c:y val="-1.6962889791633459E-2"/>
                </c:manualLayout>
              </c:layout>
              <c:tx>
                <c:rich>
                  <a:bodyPr/>
                  <a:lstStyle/>
                  <a:p>
                    <a:fld id="{0D085359-8BA3-4ED9-905A-CFFF00F850E2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1833407399178447E-3"/>
                  <c:y val="-0.11974514908971458"/>
                </c:manualLayout>
              </c:layout>
              <c:tx>
                <c:rich>
                  <a:bodyPr/>
                  <a:lstStyle/>
                  <a:p>
                    <a:fld id="{14A32A5D-2322-4FA5-AE1A-8384ED24A54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7988457631691718E-2"/>
                  <c:y val="-0.15234841056307752"/>
                </c:manualLayout>
              </c:layout>
              <c:tx>
                <c:rich>
                  <a:bodyPr/>
                  <a:lstStyle/>
                  <a:p>
                    <a:fld id="{35D791A2-048E-41CC-B7F8-B9C07771352E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4.5792530988620309E-2"/>
                  <c:y val="-3.0710959651826127E-2"/>
                </c:manualLayout>
              </c:layout>
              <c:tx>
                <c:rich>
                  <a:bodyPr/>
                  <a:lstStyle/>
                  <a:p>
                    <a:fld id="{347D68E4-CEC7-438D-8953-5B4DC2832475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8.3177761994698996E-3"/>
                  <c:y val="-9.3860545285628483E-2"/>
                </c:manualLayout>
              </c:layout>
              <c:tx>
                <c:rich>
                  <a:bodyPr/>
                  <a:lstStyle/>
                  <a:p>
                    <a:fld id="{721A3B67-0C84-49C9-BB89-CB4FEA09667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Акцизы по подакцизным товарам</c:v>
                </c:pt>
                <c:pt idx="2">
                  <c:v>Налог на имущество</c:v>
                </c:pt>
                <c:pt idx="3">
                  <c:v>Единый сельскохозяйственный налог</c:v>
                </c:pt>
                <c:pt idx="4">
                  <c:v>Доходы, получаемые в виде арендной платы</c:v>
                </c:pt>
                <c:pt idx="5">
                  <c:v>Штрафы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48.988434838383988</c:v>
                </c:pt>
                <c:pt idx="1">
                  <c:v>6.5971396560863953</c:v>
                </c:pt>
                <c:pt idx="2">
                  <c:v>46.435251003863677</c:v>
                </c:pt>
                <c:pt idx="3">
                  <c:v>1.5971874390415974</c:v>
                </c:pt>
                <c:pt idx="4">
                  <c:v>6.5683012372412488</c:v>
                </c:pt>
                <c:pt idx="5">
                  <c:v>0.36697309594761185</c:v>
                </c:pt>
                <c:pt idx="6">
                  <c:v>0.95402886202924642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73 180,7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87 144,4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523269397033434E-2"/>
                  <c:y val="-6.05751029872042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</a:t>
                    </a:r>
                    <a:r>
                      <a:rPr lang="en-US" baseline="0" dirty="0" smtClean="0"/>
                      <a:t> 518,5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101 771,8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118596.4</c:v>
                </c:pt>
                <c:pt idx="1">
                  <c:v>128448.2</c:v>
                </c:pt>
                <c:pt idx="2">
                  <c:v>135459.79999999999</c:v>
                </c:pt>
                <c:pt idx="3">
                  <c:v>145453.20000000001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1169264"/>
        <c:axId val="571166520"/>
        <c:axId val="0"/>
      </c:bar3DChart>
      <c:catAx>
        <c:axId val="57116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71166520"/>
        <c:crosses val="autoZero"/>
        <c:auto val="1"/>
        <c:lblAlgn val="ctr"/>
        <c:lblOffset val="100"/>
        <c:noMultiLvlLbl val="0"/>
      </c:catAx>
      <c:valAx>
        <c:axId val="571166520"/>
        <c:scaling>
          <c:orientation val="minMax"/>
          <c:min val="25000"/>
        </c:scaling>
        <c:delete val="1"/>
        <c:axPos val="l"/>
        <c:numFmt formatCode="#\ ##0.0" sourceLinked="1"/>
        <c:majorTickMark val="out"/>
        <c:minorTickMark val="none"/>
        <c:tickLblPos val="none"/>
        <c:crossAx val="571169264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5693014681032325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276 926,2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789891244102612"/>
                  <c:y val="-0.189239470322316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297 495,0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2023 год</c:v>
                </c:pt>
                <c:pt idx="1">
                  <c:v>Проект 2024 год</c:v>
                </c:pt>
              </c:strCache>
            </c:strRef>
          </c:cat>
          <c:val>
            <c:numRef>
              <c:f>Sheet1!$B$2:$C$2</c:f>
              <c:numCache>
                <c:formatCode>#\ ##0.0</c:formatCode>
                <c:ptCount val="2"/>
                <c:pt idx="0">
                  <c:v>408688.3</c:v>
                </c:pt>
                <c:pt idx="1">
                  <c:v>468688.3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571163384"/>
        <c:axId val="571164168"/>
        <c:axId val="0"/>
      </c:bar3DChart>
      <c:catAx>
        <c:axId val="571163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571164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116416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571163384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2"/>
            <c:bubble3D val="0"/>
            <c:spPr>
              <a:solidFill>
                <a:srgbClr val="FF33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2172568491077323E-2"/>
                  <c:y val="-0.137973952362661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2427894288878686E-2"/>
                  <c:y val="-9.74398749523582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7387318689615142E-2"/>
                  <c:y val="9.1420696630446552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60,7%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040601768354383E-2"/>
                  <c:y val="2.38792872047143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Sheet1!$B$1:$L$2</c:f>
              <c:multiLvlStrCache>
                <c:ptCount val="7"/>
                <c:lvl>
                  <c:pt idx="0">
                    <c:v>38 754,9</c:v>
                  </c:pt>
                  <c:pt idx="1">
                    <c:v>4 533,0</c:v>
                  </c:pt>
                  <c:pt idx="2">
                    <c:v>46 950,1</c:v>
                  </c:pt>
                  <c:pt idx="3">
                    <c:v>180 451,6</c:v>
                  </c:pt>
                  <c:pt idx="4">
                    <c:v>211,6</c:v>
                  </c:pt>
                  <c:pt idx="5">
                    <c:v>26 167,2</c:v>
                  </c:pt>
                  <c:pt idx="6">
                    <c:v>426,6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#\ ##0.0</c:formatCode>
                <c:ptCount val="11"/>
                <c:pt idx="0">
                  <c:v>38754.9</c:v>
                </c:pt>
                <c:pt idx="1">
                  <c:v>4533</c:v>
                </c:pt>
                <c:pt idx="2">
                  <c:v>46950.1</c:v>
                </c:pt>
                <c:pt idx="3">
                  <c:v>180451.6</c:v>
                </c:pt>
                <c:pt idx="4">
                  <c:v>211.6</c:v>
                </c:pt>
                <c:pt idx="5">
                  <c:v>26167.200000000001</c:v>
                </c:pt>
                <c:pt idx="6">
                  <c:v>426.6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2"/>
            <c:bubble3D val="0"/>
            <c:spPr>
              <a:solidFill>
                <a:srgbClr val="0000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Sheet1!$B$1:$L$2</c:f>
              <c:multiLvlStrCache>
                <c:ptCount val="7"/>
                <c:lvl>
                  <c:pt idx="0">
                    <c:v>38 754,9</c:v>
                  </c:pt>
                  <c:pt idx="1">
                    <c:v>4 533,0</c:v>
                  </c:pt>
                  <c:pt idx="2">
                    <c:v>46 950,1</c:v>
                  </c:pt>
                  <c:pt idx="3">
                    <c:v>180 451,6</c:v>
                  </c:pt>
                  <c:pt idx="4">
                    <c:v>211,6</c:v>
                  </c:pt>
                  <c:pt idx="5">
                    <c:v>26 167,2</c:v>
                  </c:pt>
                  <c:pt idx="6">
                    <c:v>426,6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772808249911998"/>
          <c:y val="0"/>
          <c:w val="0.44058712869876743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99431321084866E-2"/>
          <c:y val="9.7155560265603985E-2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1.388888888888838E-3"/>
                  <c:y val="-8.3739967863976569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18755468066492E-2"/>
                      <c:h val="7.088706701365978E-2"/>
                    </c:manualLayout>
                  </c15:layout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5476268591426328E-3"/>
                  <c:y val="5.7900281779485637E-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895778652668409E-2"/>
                      <c:h val="0.14273206736534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Расходы на обеспечение деятельности муниципальных учреждений культуры - 7043,1</c:v>
                </c:pt>
                <c:pt idx="1">
                  <c:v>Мероприятия по организации и проведению конкурсов, торжественных и иных мероприятий - 799,9</c:v>
                </c:pt>
                <c:pt idx="2">
                  <c:v>Расходы на заработную плату с начислениями работникам муниципальных учреждений культуры - 16295,2</c:v>
                </c:pt>
                <c:pt idx="3">
                  <c:v>Расходы на комплектование книжных фондов библиотек - 0</c:v>
                </c:pt>
                <c:pt idx="4">
                  <c:v>Другие вопросы в области культуры, кинематографии - 2029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7043.1</c:v>
                </c:pt>
                <c:pt idx="1">
                  <c:v>799.9</c:v>
                </c:pt>
                <c:pt idx="2" formatCode="#,##0.00">
                  <c:v>16295.2</c:v>
                </c:pt>
                <c:pt idx="3">
                  <c:v>0</c:v>
                </c:pt>
                <c:pt idx="4">
                  <c:v>2029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570555555555555"/>
          <c:y val="0.28498309379657077"/>
          <c:w val="0.33461111111111114"/>
          <c:h val="0.6647272916527989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178118573827155E-2"/>
          <c:y val="9.7407638007293532E-2"/>
          <c:w val="0.83118874472884652"/>
          <c:h val="0.674027489009157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reezing" dir="t">
                <a:rot lat="0" lon="0" rev="9600000"/>
              </a:lightRig>
            </a:scene3d>
            <a:sp3d>
              <a:bevelT w="184150"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3.6490198407073536E-2"/>
                  <c:y val="-4.27561920729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42344720318431"/>
                      <c:h val="0.2346246040002289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0025495850757141E-2"/>
                  <c:y val="-0.11916585529133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449348539817451E-2"/>
                  <c:y val="-3.741166806381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55.2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shape val="cylinder"/>
        <c:axId val="571173184"/>
        <c:axId val="571174360"/>
        <c:axId val="0"/>
      </c:bar3DChart>
      <c:catAx>
        <c:axId val="57117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71174360"/>
        <c:crosses val="autoZero"/>
        <c:auto val="1"/>
        <c:lblAlgn val="ctr"/>
        <c:lblOffset val="100"/>
        <c:noMultiLvlLbl val="0"/>
      </c:catAx>
      <c:valAx>
        <c:axId val="571174360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one"/>
        <c:crossAx val="57117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 города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Миллеровского городского поселения, оптимизации расходов бюджета и сокращению муниципального долга Миллеровского городского поселения до 2024 года,  утвержденный распоряжением Администрации Миллеровского городского поселения от </a:t>
          </a:r>
          <a:r>
            <a:rPr lang="ru-RU" sz="1600" dirty="0" smtClean="0">
              <a:solidFill>
                <a:srgbClr val="FFFF00"/>
              </a:solidFill>
            </a:rPr>
            <a:t>06.06.2019 № 61 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бюджета Миллеровского городского поселения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на 2024 год и плановый период 2025 и 2026 годов</a:t>
          </a:r>
          <a:endParaRPr lang="ru-RU" sz="1800" dirty="0">
            <a:solidFill>
              <a:srgbClr val="7030A0"/>
            </a:solidFill>
          </a:endParaRPr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1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1" presStyleCnt="3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2" presStyleCnt="3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2" presStyleCnt="3" custScaleX="98463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5717FF89-59BF-4E71-A2FF-59C4C67B826C}" srcId="{B90239BA-D30D-42D9-95F7-1477AF7261C5}" destId="{E02F3EE9-ABD1-4D06-9A71-B78C1E3542D6}" srcOrd="2" destOrd="0" parTransId="{AA1A75ED-3EC9-4A28-8738-27E036ED2506}" sibTransId="{7429E3D7-E57E-4AC5-82B5-C677C06E342E}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3BEBB157-6F04-4726-92E8-65661F4D5571}" srcId="{B90239BA-D30D-42D9-95F7-1477AF7261C5}" destId="{68AA1952-3345-4003-BFDC-A0E4F30C465C}" srcOrd="1" destOrd="0" parTransId="{CD8EE939-5E82-4C1E-A503-C5646DF47732}" sibTransId="{84C1FEF0-48B0-42FF-8385-CA2FDF866512}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2AA98627-531B-4DD3-BBDE-CCD7EEEF7692}" type="presParOf" srcId="{6CDFB346-5AE3-475E-BC66-186028DEC05D}" destId="{24828325-9710-4C43-A4EA-D8E2D475B012}" srcOrd="2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3" destOrd="0" presId="urn:microsoft.com/office/officeart/2005/8/layout/chevron2"/>
    <dgm:cxn modelId="{FED41B59-3A5B-441D-82D8-9168BC7C481C}" type="presParOf" srcId="{6CDFB346-5AE3-475E-BC66-186028DEC05D}" destId="{4122055B-10BA-4763-BCF9-826BF8448BD8}" srcOrd="4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 87 144,4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Акцизы    11 735,5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99 137,2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2 841,2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82 602,6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EC8293B5-A888-4944-B633-989DDB50054B}">
      <dgm:prSet custT="1"/>
      <dgm:spPr/>
      <dgm:t>
        <a:bodyPr/>
        <a:lstStyle/>
        <a:p>
          <a:r>
            <a:rPr lang="ru-RU" sz="1400" dirty="0">
              <a:solidFill>
                <a:srgbClr val="FFFF00"/>
              </a:solidFill>
            </a:rPr>
            <a:t>Доходы, получаемые в виде арендной платы </a:t>
          </a:r>
          <a:r>
            <a:rPr lang="ru-RU" sz="1400" dirty="0" smtClean="0">
              <a:solidFill>
                <a:srgbClr val="FFFF00"/>
              </a:solidFill>
            </a:rPr>
            <a:t> 11 684,2</a:t>
          </a:r>
          <a:endParaRPr lang="ru-RU" sz="1400" dirty="0">
            <a:solidFill>
              <a:srgbClr val="FFFF00"/>
            </a:solidFill>
          </a:endParaRPr>
        </a:p>
      </dgm:t>
    </dgm:pt>
    <dgm:pt modelId="{2181603A-E7CA-4C4F-9BE2-EB5807BA92A2}" type="parTrans" cxnId="{5632D40F-55C7-4640-82D5-A18B6F61B736}">
      <dgm:prSet/>
      <dgm:spPr/>
      <dgm:t>
        <a:bodyPr/>
        <a:lstStyle/>
        <a:p>
          <a:endParaRPr lang="ru-RU"/>
        </a:p>
      </dgm:t>
    </dgm:pt>
    <dgm:pt modelId="{F89D536D-E61F-44E0-AA24-EEB4C5F715AA}" type="sibTrans" cxnId="{5632D40F-55C7-4640-82D5-A18B6F61B736}">
      <dgm:prSet/>
      <dgm:spPr/>
      <dgm:t>
        <a:bodyPr/>
        <a:lstStyle/>
        <a:p>
          <a:endParaRPr lang="ru-RU"/>
        </a:p>
      </dgm:t>
    </dgm:pt>
    <dgm:pt modelId="{B0C1EE35-292E-4F2A-A58B-0CDD4C445C0E}">
      <dgm:prSet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</a:rPr>
            <a:t>Штрафы, возмещение ущерба</a:t>
          </a:r>
        </a:p>
        <a:p>
          <a:r>
            <a:rPr lang="ru-RU" sz="1200" b="1" dirty="0" smtClean="0">
              <a:solidFill>
                <a:srgbClr val="FFFF00"/>
              </a:solidFill>
            </a:rPr>
            <a:t>                                  652,8</a:t>
          </a:r>
          <a:endParaRPr lang="ru-RU" sz="1200" b="1" dirty="0">
            <a:solidFill>
              <a:srgbClr val="FFFF00"/>
            </a:solidFill>
          </a:endParaRPr>
        </a:p>
      </dgm:t>
    </dgm:pt>
    <dgm:pt modelId="{B56EFC3D-3775-4EB6-977E-62CB1A760D51}" type="parTrans" cxnId="{CFCEF425-3F24-4B00-AA51-B06EA453D41C}">
      <dgm:prSet/>
      <dgm:spPr/>
      <dgm:t>
        <a:bodyPr/>
        <a:lstStyle/>
        <a:p>
          <a:endParaRPr lang="ru-RU"/>
        </a:p>
      </dgm:t>
    </dgm:pt>
    <dgm:pt modelId="{BE73CE19-3142-4F51-9A2B-43C0365FB312}" type="sibTrans" cxnId="{CFCEF425-3F24-4B00-AA51-B06EA453D41C}">
      <dgm:prSet/>
      <dgm:spPr/>
      <dgm:t>
        <a:bodyPr/>
        <a:lstStyle/>
        <a:p>
          <a:endParaRPr lang="ru-RU"/>
        </a:p>
      </dgm:t>
    </dgm:pt>
    <dgm:pt modelId="{C9A2742B-2246-4B52-9DDE-9988C300357C}">
      <dgm:prSet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Иные собственные доходы  1 697,1</a:t>
          </a:r>
          <a:endParaRPr lang="ru-RU" sz="1400" dirty="0">
            <a:solidFill>
              <a:srgbClr val="FFFF00"/>
            </a:solidFill>
          </a:endParaRPr>
        </a:p>
      </dgm:t>
    </dgm:pt>
    <dgm:pt modelId="{EC4FFF98-E26C-45E1-ADE3-38D3505A7C32}" type="parTrans" cxnId="{FBC7FEC5-06F0-4C23-8438-0001244635FE}">
      <dgm:prSet/>
      <dgm:spPr/>
      <dgm:t>
        <a:bodyPr/>
        <a:lstStyle/>
        <a:p>
          <a:endParaRPr lang="ru-RU"/>
        </a:p>
      </dgm:t>
    </dgm:pt>
    <dgm:pt modelId="{27C1C901-9D4A-4974-BEAE-4C9061E3069B}" type="sibTrans" cxnId="{FBC7FEC5-06F0-4C23-8438-0001244635FE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8" custScaleY="114414" custLinFactNeighborY="-1052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8" custAng="0" custScaleY="135716" custLinFactY="115952" custLinFactNeighborX="-1887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8" custScaleX="87822" custScaleY="90040" custLinFactY="192851" custLinFactNeighborX="-6402" custLinFactNeighborY="2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3" presStyleCnt="8" custScaleY="150763" custLinFactNeighborY="46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3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8" custScaleY="130890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1BFE04C0-AAC9-47E9-BF65-6E830342A73B}" type="pres">
      <dgm:prSet presAssocID="{EC8293B5-A888-4944-B633-989DDB50054B}" presName="comp" presStyleCnt="0"/>
      <dgm:spPr/>
    </dgm:pt>
    <dgm:pt modelId="{5FC0FF14-F61D-4A4B-8E4F-6451EC778B48}" type="pres">
      <dgm:prSet presAssocID="{EC8293B5-A888-4944-B633-989DDB50054B}" presName="box" presStyleLbl="node1" presStyleIdx="5" presStyleCnt="8" custScaleY="141297"/>
      <dgm:spPr/>
      <dgm:t>
        <a:bodyPr/>
        <a:lstStyle/>
        <a:p>
          <a:endParaRPr lang="ru-RU"/>
        </a:p>
      </dgm:t>
    </dgm:pt>
    <dgm:pt modelId="{7464480C-2D8C-4B06-83F2-33CA02ACE3F7}" type="pres">
      <dgm:prSet presAssocID="{EC8293B5-A888-4944-B633-989DDB50054B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6E6538-CA7A-44DD-BBD0-B50128F57014}" type="pres">
      <dgm:prSet presAssocID="{EC8293B5-A888-4944-B633-989DDB50054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83902-D761-4AA1-ACDB-B92B60B85FEB}" type="pres">
      <dgm:prSet presAssocID="{F89D536D-E61F-44E0-AA24-EEB4C5F715AA}" presName="spacer" presStyleCnt="0"/>
      <dgm:spPr/>
    </dgm:pt>
    <dgm:pt modelId="{914BB73B-F105-4538-ACDE-4D85664E2C51}" type="pres">
      <dgm:prSet presAssocID="{C9A2742B-2246-4B52-9DDE-9988C300357C}" presName="comp" presStyleCnt="0"/>
      <dgm:spPr/>
    </dgm:pt>
    <dgm:pt modelId="{6325581D-2E26-465D-9C1E-959FB1DA59C2}" type="pres">
      <dgm:prSet presAssocID="{C9A2742B-2246-4B52-9DDE-9988C300357C}" presName="box" presStyleLbl="node1" presStyleIdx="6" presStyleCnt="8"/>
      <dgm:spPr/>
      <dgm:t>
        <a:bodyPr/>
        <a:lstStyle/>
        <a:p>
          <a:endParaRPr lang="ru-RU"/>
        </a:p>
      </dgm:t>
    </dgm:pt>
    <dgm:pt modelId="{0DB2E5D3-93E1-4A70-A199-C1C2F9DA0FA0}" type="pres">
      <dgm:prSet presAssocID="{C9A2742B-2246-4B52-9DDE-9988C300357C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36B52D-08F0-48C4-8152-16E3D3682018}" type="pres">
      <dgm:prSet presAssocID="{C9A2742B-2246-4B52-9DDE-9988C300357C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E5373-D834-4B61-9642-9A838B0265B8}" type="pres">
      <dgm:prSet presAssocID="{27C1C901-9D4A-4974-BEAE-4C9061E3069B}" presName="spacer" presStyleCnt="0"/>
      <dgm:spPr/>
    </dgm:pt>
    <dgm:pt modelId="{4991EFB4-7500-492C-AA99-C65A82436866}" type="pres">
      <dgm:prSet presAssocID="{B0C1EE35-292E-4F2A-A58B-0CDD4C445C0E}" presName="comp" presStyleCnt="0"/>
      <dgm:spPr/>
    </dgm:pt>
    <dgm:pt modelId="{01AB6745-A984-4157-A8FE-F881E4EEEBDC}" type="pres">
      <dgm:prSet presAssocID="{B0C1EE35-292E-4F2A-A58B-0CDD4C445C0E}" presName="box" presStyleLbl="node1" presStyleIdx="7" presStyleCnt="8" custLinFactNeighborX="-1887" custLinFactNeighborY="4844"/>
      <dgm:spPr/>
      <dgm:t>
        <a:bodyPr/>
        <a:lstStyle/>
        <a:p>
          <a:endParaRPr lang="ru-RU"/>
        </a:p>
      </dgm:t>
    </dgm:pt>
    <dgm:pt modelId="{FB0B3A1C-BBC1-442F-9A60-F285163E3503}" type="pres">
      <dgm:prSet presAssocID="{B0C1EE35-292E-4F2A-A58B-0CDD4C445C0E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7E2FEF-5CAA-4940-BB5C-5DFB2ACC3BF8}" type="pres">
      <dgm:prSet presAssocID="{B0C1EE35-292E-4F2A-A58B-0CDD4C445C0E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097F0-00DB-423A-B7CF-F96A4444D174}" type="presOf" srcId="{EC8293B5-A888-4944-B633-989DDB50054B}" destId="{5FC0FF14-F61D-4A4B-8E4F-6451EC778B48}" srcOrd="0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DFDF56D-88E5-43CC-AE28-40FB8CFBFFA9}" type="presOf" srcId="{B0C1EE35-292E-4F2A-A58B-0CDD4C445C0E}" destId="{7B7E2FEF-5CAA-4940-BB5C-5DFB2ACC3BF8}" srcOrd="1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22474FE2-BEF5-4D59-BAB7-B0B5E55E7EC9}" type="presOf" srcId="{C9A2742B-2246-4B52-9DDE-9988C300357C}" destId="{6325581D-2E26-465D-9C1E-959FB1DA59C2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5632D40F-55C7-4640-82D5-A18B6F61B736}" srcId="{227A101D-8088-4F21-A936-43AB877355D2}" destId="{EC8293B5-A888-4944-B633-989DDB50054B}" srcOrd="5" destOrd="0" parTransId="{2181603A-E7CA-4C4F-9BE2-EB5807BA92A2}" sibTransId="{F89D536D-E61F-44E0-AA24-EEB4C5F715AA}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FBC7FEC5-06F0-4C23-8438-0001244635FE}" srcId="{227A101D-8088-4F21-A936-43AB877355D2}" destId="{C9A2742B-2246-4B52-9DDE-9988C300357C}" srcOrd="6" destOrd="0" parTransId="{EC4FFF98-E26C-45E1-ADE3-38D3505A7C32}" sibTransId="{27C1C901-9D4A-4974-BEAE-4C9061E3069B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BC9EECA3-31A3-40D6-B395-5CD9FE4B63D3}" srcId="{227A101D-8088-4F21-A936-43AB877355D2}" destId="{9589BF18-EB43-46B1-B7B8-63ADBDFDC163}" srcOrd="3" destOrd="0" parTransId="{0C08EA7C-BFFB-47BE-8AE9-56286B5A196F}" sibTransId="{95ADC15E-E719-415A-A3F1-FDF2C80A9E52}"/>
    <dgm:cxn modelId="{40583728-C95D-49C6-8DA7-3F7154ECF9DE}" type="presOf" srcId="{B0C1EE35-292E-4F2A-A58B-0CDD4C445C0E}" destId="{01AB6745-A984-4157-A8FE-F881E4EEEBDC}" srcOrd="0" destOrd="0" presId="urn:microsoft.com/office/officeart/2005/8/layout/vList4#1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CFCEF425-3F24-4B00-AA51-B06EA453D41C}" srcId="{227A101D-8088-4F21-A936-43AB877355D2}" destId="{B0C1EE35-292E-4F2A-A58B-0CDD4C445C0E}" srcOrd="7" destOrd="0" parTransId="{B56EFC3D-3775-4EB6-977E-62CB1A760D51}" sibTransId="{BE73CE19-3142-4F51-9A2B-43C0365FB312}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85FCC68-A925-4BE9-90A6-4C47F7D7B470}" type="presOf" srcId="{C9A2742B-2246-4B52-9DDE-9988C300357C}" destId="{5F36B52D-08F0-48C4-8152-16E3D3682018}" srcOrd="1" destOrd="0" presId="urn:microsoft.com/office/officeart/2005/8/layout/vList4#1"/>
    <dgm:cxn modelId="{BCAF0345-0FCD-4388-B6C1-937DC1D1F726}" type="presOf" srcId="{EC8293B5-A888-4944-B633-989DDB50054B}" destId="{0E6E6538-CA7A-44DD-BBD0-B50128F57014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5C489E28-BD43-4104-A813-D01F0010391F}" type="presParOf" srcId="{B17E2703-ED7C-40C1-AA5F-205C0BB9EA84}" destId="{931DB2C6-6A18-4320-B852-C2613EDB2FA8}" srcOrd="2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3" destOrd="0" presId="urn:microsoft.com/office/officeart/2005/8/layout/vList4#1"/>
    <dgm:cxn modelId="{6C590537-C3EF-41FA-A5F0-586A139CEC69}" type="presParOf" srcId="{B17E2703-ED7C-40C1-AA5F-205C0BB9EA84}" destId="{7D4D5190-7A99-4EE3-BF13-894BFF6BFA1A}" srcOrd="4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5" destOrd="0" presId="urn:microsoft.com/office/officeart/2005/8/layout/vList4#1"/>
    <dgm:cxn modelId="{7071AAB6-9404-437E-99EF-CD96EE1838E9}" type="presParOf" srcId="{B17E2703-ED7C-40C1-AA5F-205C0BB9EA84}" destId="{712BDC1E-CA2D-4B05-B9F9-47FDD7A8558E}" srcOrd="6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E611BD22-B257-4BF1-8A3A-7D2B1C84C3C6}" type="presParOf" srcId="{B17E2703-ED7C-40C1-AA5F-205C0BB9EA84}" destId="{1BFE04C0-AAC9-47E9-BF65-6E830342A73B}" srcOrd="10" destOrd="0" presId="urn:microsoft.com/office/officeart/2005/8/layout/vList4#1"/>
    <dgm:cxn modelId="{2547B93A-6733-47C2-81EE-5E2C3B09D4F0}" type="presParOf" srcId="{1BFE04C0-AAC9-47E9-BF65-6E830342A73B}" destId="{5FC0FF14-F61D-4A4B-8E4F-6451EC778B48}" srcOrd="0" destOrd="0" presId="urn:microsoft.com/office/officeart/2005/8/layout/vList4#1"/>
    <dgm:cxn modelId="{DD5F5841-09AD-4DC9-8F90-26ABF3368386}" type="presParOf" srcId="{1BFE04C0-AAC9-47E9-BF65-6E830342A73B}" destId="{7464480C-2D8C-4B06-83F2-33CA02ACE3F7}" srcOrd="1" destOrd="0" presId="urn:microsoft.com/office/officeart/2005/8/layout/vList4#1"/>
    <dgm:cxn modelId="{05DFAAB7-FE7B-4453-82B1-EEECD84B8D8C}" type="presParOf" srcId="{1BFE04C0-AAC9-47E9-BF65-6E830342A73B}" destId="{0E6E6538-CA7A-44DD-BBD0-B50128F57014}" srcOrd="2" destOrd="0" presId="urn:microsoft.com/office/officeart/2005/8/layout/vList4#1"/>
    <dgm:cxn modelId="{35F3F750-9E31-4F46-9F8B-F7FEEEFA7D49}" type="presParOf" srcId="{B17E2703-ED7C-40C1-AA5F-205C0BB9EA84}" destId="{D9F83902-D761-4AA1-ACDB-B92B60B85FEB}" srcOrd="11" destOrd="0" presId="urn:microsoft.com/office/officeart/2005/8/layout/vList4#1"/>
    <dgm:cxn modelId="{800F0B4A-0189-4521-B0F1-3A532C948A15}" type="presParOf" srcId="{B17E2703-ED7C-40C1-AA5F-205C0BB9EA84}" destId="{914BB73B-F105-4538-ACDE-4D85664E2C51}" srcOrd="12" destOrd="0" presId="urn:microsoft.com/office/officeart/2005/8/layout/vList4#1"/>
    <dgm:cxn modelId="{EFF8263B-3961-4C49-A89F-8248988530B4}" type="presParOf" srcId="{914BB73B-F105-4538-ACDE-4D85664E2C51}" destId="{6325581D-2E26-465D-9C1E-959FB1DA59C2}" srcOrd="0" destOrd="0" presId="urn:microsoft.com/office/officeart/2005/8/layout/vList4#1"/>
    <dgm:cxn modelId="{4278C14F-9D96-452F-A063-F17378B6476F}" type="presParOf" srcId="{914BB73B-F105-4538-ACDE-4D85664E2C51}" destId="{0DB2E5D3-93E1-4A70-A199-C1C2F9DA0FA0}" srcOrd="1" destOrd="0" presId="urn:microsoft.com/office/officeart/2005/8/layout/vList4#1"/>
    <dgm:cxn modelId="{461278B1-D8D2-42A3-AE15-FDA44DDC2B2F}" type="presParOf" srcId="{914BB73B-F105-4538-ACDE-4D85664E2C51}" destId="{5F36B52D-08F0-48C4-8152-16E3D3682018}" srcOrd="2" destOrd="0" presId="urn:microsoft.com/office/officeart/2005/8/layout/vList4#1"/>
    <dgm:cxn modelId="{21D315A2-2C80-45E6-A304-93019EAFAB92}" type="presParOf" srcId="{B17E2703-ED7C-40C1-AA5F-205C0BB9EA84}" destId="{639E5373-D834-4B61-9642-9A838B0265B8}" srcOrd="13" destOrd="0" presId="urn:microsoft.com/office/officeart/2005/8/layout/vList4#1"/>
    <dgm:cxn modelId="{B8F4769F-D2CC-4DE1-8E06-6A721B6C9C44}" type="presParOf" srcId="{B17E2703-ED7C-40C1-AA5F-205C0BB9EA84}" destId="{4991EFB4-7500-492C-AA99-C65A82436866}" srcOrd="14" destOrd="0" presId="urn:microsoft.com/office/officeart/2005/8/layout/vList4#1"/>
    <dgm:cxn modelId="{36484AD0-A0C8-4358-9B0C-0BDEFDDCA2B8}" type="presParOf" srcId="{4991EFB4-7500-492C-AA99-C65A82436866}" destId="{01AB6745-A984-4157-A8FE-F881E4EEEBDC}" srcOrd="0" destOrd="0" presId="urn:microsoft.com/office/officeart/2005/8/layout/vList4#1"/>
    <dgm:cxn modelId="{559615FA-8232-4891-8542-17EBC71A0F55}" type="presParOf" srcId="{4991EFB4-7500-492C-AA99-C65A82436866}" destId="{FB0B3A1C-BBC1-442F-9A60-F285163E3503}" srcOrd="1" destOrd="0" presId="urn:microsoft.com/office/officeart/2005/8/layout/vList4#1"/>
    <dgm:cxn modelId="{9BA129F6-B90E-492F-ABC3-DF68BA875F0D}" type="presParOf" srcId="{4991EFB4-7500-492C-AA99-C65A82436866}" destId="{7B7E2FEF-5CAA-4940-BB5C-5DFB2ACC3BF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426,6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180 451,6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46 950,1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26 167,2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38 754,9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1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4 533,0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211,6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7" custLinFactNeighborX="416" custLinFactNeighborY="692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7" custScaleY="97926" custLinFactNeighborX="2752" custLinFactNeighborY="-8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4" presStyleCnt="7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2DA4-759F-453D-820F-7D761FBBE5F3}" type="pres">
      <dgm:prSet presAssocID="{2498E522-CC6C-48DC-90B4-08EDAC32EE65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5E950-0752-47AB-8C05-3E6D221A23AF}" type="presOf" srcId="{141BF6D1-B747-4420-B90A-B01610E5A286}" destId="{20B3464C-EA00-4F3B-BC5A-8653599F0510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1932B740-0C68-4BA1-AEAA-DD08A83A9ECC}" srcId="{227A101D-8088-4F21-A936-43AB877355D2}" destId="{B108F20A-239D-4106-9698-2EFA9EE89891}" srcOrd="6" destOrd="0" parTransId="{9E499928-9293-4983-B1F9-ABEECD4577EC}" sibTransId="{46567C1B-C5BA-44D3-97B4-B9D62D4D80DF}"/>
    <dgm:cxn modelId="{1976B630-F973-461E-BDB1-0B71663BF0B1}" srcId="{227A101D-8088-4F21-A936-43AB877355D2}" destId="{141BF6D1-B747-4420-B90A-B01610E5A286}" srcOrd="5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C6853F0-A8E9-4B10-A9BA-C824F1D8AC2D}" type="presOf" srcId="{141BF6D1-B747-4420-B90A-B01610E5A286}" destId="{DEBA809D-4656-4DD0-9969-B0E981E358F5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84B2508D-E45B-42BD-B935-F7CAE7583505}" srcId="{227A101D-8088-4F21-A936-43AB877355D2}" destId="{AC7F4D8F-90E7-4113-8AA7-E045A737679F}" srcOrd="4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4F9D7AC6-67F5-4386-B71D-72A976BA63F7}" type="presParOf" srcId="{B17E2703-ED7C-40C1-AA5F-205C0BB9EA84}" destId="{7D4D5190-7A99-4EE3-BF13-894BFF6BFA1A}" srcOrd="4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5" destOrd="0" presId="urn:microsoft.com/office/officeart/2005/8/layout/vList4#2"/>
    <dgm:cxn modelId="{14433620-87E3-4827-9195-D24F6FBFD010}" type="presParOf" srcId="{B17E2703-ED7C-40C1-AA5F-205C0BB9EA84}" destId="{E9C9C0DB-7628-4918-95C6-35F53D811906}" srcOrd="6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7" destOrd="0" presId="urn:microsoft.com/office/officeart/2005/8/layout/vList4#2"/>
    <dgm:cxn modelId="{42EB6D76-EFC6-463F-ADF2-EE7963B7290C}" type="presParOf" srcId="{B17E2703-ED7C-40C1-AA5F-205C0BB9EA84}" destId="{2350E0CA-57BF-4684-AC36-EDD559365B77}" srcOrd="8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9" destOrd="0" presId="urn:microsoft.com/office/officeart/2005/8/layout/vList4#2"/>
    <dgm:cxn modelId="{1B95B638-D6D0-4979-B7DB-ECF87C24B7C4}" type="presParOf" srcId="{B17E2703-ED7C-40C1-AA5F-205C0BB9EA84}" destId="{93412BED-D256-4B5C-85BD-072070082E6B}" srcOrd="10" destOrd="0" presId="urn:microsoft.com/office/officeart/2005/8/layout/vList4#2"/>
    <dgm:cxn modelId="{D780AB64-603F-41CA-8FF7-A5DDBA4773A9}" type="presParOf" srcId="{93412BED-D256-4B5C-85BD-072070082E6B}" destId="{DEBA809D-4656-4DD0-9969-B0E981E358F5}" srcOrd="0" destOrd="0" presId="urn:microsoft.com/office/officeart/2005/8/layout/vList4#2"/>
    <dgm:cxn modelId="{F540F39D-34E7-462A-A501-5DDABE136B74}" type="presParOf" srcId="{93412BED-D256-4B5C-85BD-072070082E6B}" destId="{49B16435-6F80-4C40-803F-8DBCEBE6B20D}" srcOrd="1" destOrd="0" presId="urn:microsoft.com/office/officeart/2005/8/layout/vList4#2"/>
    <dgm:cxn modelId="{1270E1A6-4E35-458F-87AA-9107FAAF5D26}" type="presParOf" srcId="{93412BED-D256-4B5C-85BD-072070082E6B}" destId="{20B3464C-EA00-4F3B-BC5A-8653599F0510}" srcOrd="2" destOrd="0" presId="urn:microsoft.com/office/officeart/2005/8/layout/vList4#2"/>
    <dgm:cxn modelId="{42167D56-5BCD-4D91-9F2B-94960D2F8135}" type="presParOf" srcId="{B17E2703-ED7C-40C1-AA5F-205C0BB9EA84}" destId="{BD662DA4-759F-453D-820F-7D761FBBE5F3}" srcOrd="11" destOrd="0" presId="urn:microsoft.com/office/officeart/2005/8/layout/vList4#2"/>
    <dgm:cxn modelId="{EFAD6336-D916-42A5-B54B-625F23694980}" type="presParOf" srcId="{B17E2703-ED7C-40C1-AA5F-205C0BB9EA84}" destId="{937E53AC-8958-476F-876C-6E6C383D0172}" srcOrd="12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F301D6-983B-48F2-A2EB-44E8E196C6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DF61D-338B-4885-9FA4-6F515B1946E0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Миллеровский филиал АО «Астон»</a:t>
          </a:r>
        </a:p>
      </dgm:t>
    </dgm:pt>
    <dgm:pt modelId="{A32986AA-C9DB-46A1-8C6E-6774DF90FCA0}" type="parTrans" cxnId="{55334577-138D-4DC4-BAB5-F25A0504FC67}">
      <dgm:prSet/>
      <dgm:spPr/>
      <dgm:t>
        <a:bodyPr/>
        <a:lstStyle/>
        <a:p>
          <a:endParaRPr lang="ru-RU"/>
        </a:p>
      </dgm:t>
    </dgm:pt>
    <dgm:pt modelId="{252EDC46-C578-44AF-A3CF-208A5C183C7C}" type="sibTrans" cxnId="{55334577-138D-4DC4-BAB5-F25A0504FC67}">
      <dgm:prSet/>
      <dgm:spPr/>
      <dgm:t>
        <a:bodyPr/>
        <a:lstStyle/>
        <a:p>
          <a:endParaRPr lang="ru-RU"/>
        </a:p>
      </dgm:t>
    </dgm:pt>
    <dgm:pt modelId="{A74D4110-2E51-4537-A2FE-5F5F710DC434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ООО «Дон Агро»</a:t>
          </a:r>
          <a:endParaRPr lang="ru-RU" sz="20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2906108C-E69B-4CAF-92F3-6DED6D4D06E1}" type="parTrans" cxnId="{72B46117-FD7F-4C0F-8A9A-054247F17295}">
      <dgm:prSet/>
      <dgm:spPr/>
      <dgm:t>
        <a:bodyPr/>
        <a:lstStyle/>
        <a:p>
          <a:endParaRPr lang="ru-RU"/>
        </a:p>
      </dgm:t>
    </dgm:pt>
    <dgm:pt modelId="{8EB56C4A-8C7D-496E-9DE0-F2A132EEEB7C}" type="sibTrans" cxnId="{72B46117-FD7F-4C0F-8A9A-054247F17295}">
      <dgm:prSet/>
      <dgm:spPr/>
      <dgm:t>
        <a:bodyPr/>
        <a:lstStyle/>
        <a:p>
          <a:endParaRPr lang="ru-RU"/>
        </a:p>
      </dgm:t>
    </dgm:pt>
    <dgm:pt modelId="{EA63D518-2DD2-4032-9DD8-7DBB859DBC3C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ООО «</a:t>
          </a:r>
          <a:r>
            <a:rPr lang="ru-RU" sz="2000" b="1" dirty="0" err="1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Амилко</a:t>
          </a:r>
          <a:r>
            <a:rPr lang="ru-RU" sz="2000" b="1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»</a:t>
          </a:r>
          <a:endParaRPr lang="ru-RU" sz="2000" b="1" dirty="0">
            <a:solidFill>
              <a:srgbClr val="99FF66"/>
            </a:solidFill>
            <a:latin typeface="Arial" pitchFamily="34" charset="0"/>
            <a:cs typeface="Arial" pitchFamily="34" charset="0"/>
          </a:endParaRPr>
        </a:p>
      </dgm:t>
    </dgm:pt>
    <dgm:pt modelId="{59B4FF2A-C0A7-4489-82E1-9AE5A22ADC2F}" type="parTrans" cxnId="{49F1265D-41A5-4F33-9CDC-7A93F8BB3D58}">
      <dgm:prSet/>
      <dgm:spPr/>
      <dgm:t>
        <a:bodyPr/>
        <a:lstStyle/>
        <a:p>
          <a:endParaRPr lang="ru-RU"/>
        </a:p>
      </dgm:t>
    </dgm:pt>
    <dgm:pt modelId="{5227106C-EABD-4666-9FF0-23B7C3E5693B}" type="sibTrans" cxnId="{49F1265D-41A5-4F33-9CDC-7A93F8BB3D58}">
      <dgm:prSet/>
      <dgm:spPr/>
      <dgm:t>
        <a:bodyPr/>
        <a:lstStyle/>
        <a:p>
          <a:endParaRPr lang="ru-RU"/>
        </a:p>
      </dgm:t>
    </dgm:pt>
    <dgm:pt modelId="{6271018C-9F48-4259-92D3-037C52D6F592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rPr>
            <a:t>ООО «</a:t>
          </a:r>
          <a:r>
            <a:rPr lang="ru-RU" sz="2000" b="1" dirty="0" err="1" smtClean="0">
              <a:solidFill>
                <a:srgbClr val="92D050"/>
              </a:solidFill>
              <a:latin typeface="Arial" pitchFamily="34" charset="0"/>
              <a:cs typeface="Arial" pitchFamily="34" charset="0"/>
            </a:rPr>
            <a:t>Нуф</a:t>
          </a:r>
          <a:r>
            <a:rPr lang="ru-RU" sz="20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rPr>
            <a:t>»</a:t>
          </a:r>
          <a:endParaRPr lang="ru-RU" sz="2000" b="1" dirty="0">
            <a:solidFill>
              <a:srgbClr val="92D050"/>
            </a:solidFill>
            <a:latin typeface="Arial" pitchFamily="34" charset="0"/>
            <a:cs typeface="Arial" pitchFamily="34" charset="0"/>
          </a:endParaRPr>
        </a:p>
      </dgm:t>
    </dgm:pt>
    <dgm:pt modelId="{F6B6E9D5-4EB3-4686-BE87-D72A717783EB}" type="parTrans" cxnId="{6C104A5E-4C7B-4539-93F7-24D32E668D69}">
      <dgm:prSet/>
      <dgm:spPr/>
      <dgm:t>
        <a:bodyPr/>
        <a:lstStyle/>
        <a:p>
          <a:endParaRPr lang="ru-RU"/>
        </a:p>
      </dgm:t>
    </dgm:pt>
    <dgm:pt modelId="{2ED1ED86-E6A5-46BE-A055-0D5A62FB6446}" type="sibTrans" cxnId="{6C104A5E-4C7B-4539-93F7-24D32E668D69}">
      <dgm:prSet/>
      <dgm:spPr/>
      <dgm:t>
        <a:bodyPr/>
        <a:lstStyle/>
        <a:p>
          <a:endParaRPr lang="ru-RU"/>
        </a:p>
      </dgm:t>
    </dgm:pt>
    <dgm:pt modelId="{9E2113CD-A9F9-49A1-8318-6B11DFC4BBE3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АО «Миллеровский винзавод»</a:t>
          </a:r>
          <a:endParaRPr lang="ru-RU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AF39C34-33D3-4CAD-BB1C-47C0BDA642BE}" type="parTrans" cxnId="{38BDA8F2-9D84-4317-9B48-B1B172736196}">
      <dgm:prSet/>
      <dgm:spPr/>
      <dgm:t>
        <a:bodyPr/>
        <a:lstStyle/>
        <a:p>
          <a:endParaRPr lang="ru-RU"/>
        </a:p>
      </dgm:t>
    </dgm:pt>
    <dgm:pt modelId="{5D7C1ACA-A468-433A-81EB-81636F8427C0}" type="sibTrans" cxnId="{38BDA8F2-9D84-4317-9B48-B1B172736196}">
      <dgm:prSet/>
      <dgm:spPr/>
      <dgm:t>
        <a:bodyPr/>
        <a:lstStyle/>
        <a:p>
          <a:endParaRPr lang="ru-RU"/>
        </a:p>
      </dgm:t>
    </dgm:pt>
    <dgm:pt modelId="{8DB94908-32D5-4F56-B0BA-6B05F8FA34BB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ООО «МАХС»</a:t>
          </a:r>
          <a:endParaRPr lang="ru-RU" sz="20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77D7FBFE-E7FE-42F0-A5F9-B0CFCB6F9C9C}" type="parTrans" cxnId="{D288B3FE-E8A8-431A-A291-B93845B13672}">
      <dgm:prSet/>
      <dgm:spPr/>
      <dgm:t>
        <a:bodyPr/>
        <a:lstStyle/>
        <a:p>
          <a:endParaRPr lang="ru-RU"/>
        </a:p>
      </dgm:t>
    </dgm:pt>
    <dgm:pt modelId="{3EA9744F-170A-4D96-902F-2C98121F7643}" type="sibTrans" cxnId="{D288B3FE-E8A8-431A-A291-B93845B13672}">
      <dgm:prSet/>
      <dgm:spPr/>
      <dgm:t>
        <a:bodyPr/>
        <a:lstStyle/>
        <a:p>
          <a:endParaRPr lang="ru-RU"/>
        </a:p>
      </dgm:t>
    </dgm:pt>
    <dgm:pt modelId="{06F6E9F6-B408-47B9-931C-1821666A3652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АО Корпорация Глория Джинс ОП г. Миллерово</a:t>
          </a:r>
          <a:endParaRPr lang="ru-RU" sz="20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0299F55-997E-4D05-B8B3-EFF8A9AB56BC}" type="parTrans" cxnId="{7627D387-A7C9-4793-875B-3F7B18742F38}">
      <dgm:prSet/>
      <dgm:spPr/>
      <dgm:t>
        <a:bodyPr/>
        <a:lstStyle/>
        <a:p>
          <a:endParaRPr lang="ru-RU"/>
        </a:p>
      </dgm:t>
    </dgm:pt>
    <dgm:pt modelId="{94928001-0C3B-471E-897A-110B60F72599}" type="sibTrans" cxnId="{7627D387-A7C9-4793-875B-3F7B18742F38}">
      <dgm:prSet/>
      <dgm:spPr/>
      <dgm:t>
        <a:bodyPr/>
        <a:lstStyle/>
        <a:p>
          <a:endParaRPr lang="ru-RU"/>
        </a:p>
      </dgm:t>
    </dgm:pt>
    <dgm:pt modelId="{A52609DF-71B6-44D9-A163-F87EB9C91D90}" type="pres">
      <dgm:prSet presAssocID="{78F301D6-983B-48F2-A2EB-44E8E196C6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A36C06-7BC3-49BD-8401-59F9524F22D6}" type="pres">
      <dgm:prSet presAssocID="{AECDF61D-338B-4885-9FA4-6F515B1946E0}" presName="parentLin" presStyleCnt="0"/>
      <dgm:spPr/>
    </dgm:pt>
    <dgm:pt modelId="{594ED7FC-9EA4-45ED-BA99-CAC1576ADD69}" type="pres">
      <dgm:prSet presAssocID="{AECDF61D-338B-4885-9FA4-6F515B1946E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289BBCF-44E4-47C4-BCFB-353B6DF4DDFB}" type="pres">
      <dgm:prSet presAssocID="{AECDF61D-338B-4885-9FA4-6F515B1946E0}" presName="parentText" presStyleLbl="node1" presStyleIdx="0" presStyleCnt="7" custScaleX="142327" custScaleY="151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3EAD5-7F8A-40B6-BC40-9922E327FBF3}" type="pres">
      <dgm:prSet presAssocID="{AECDF61D-338B-4885-9FA4-6F515B1946E0}" presName="negativeSpace" presStyleCnt="0"/>
      <dgm:spPr/>
    </dgm:pt>
    <dgm:pt modelId="{8B063AAC-0637-47C6-8C8E-5D6D163CEC38}" type="pres">
      <dgm:prSet presAssocID="{AECDF61D-338B-4885-9FA4-6F515B1946E0}" presName="childText" presStyleLbl="conFgAcc1" presStyleIdx="0" presStyleCnt="7">
        <dgm:presLayoutVars>
          <dgm:bulletEnabled val="1"/>
        </dgm:presLayoutVars>
      </dgm:prSet>
      <dgm:spPr>
        <a:ln w="0">
          <a:solidFill>
            <a:schemeClr val="bg1"/>
          </a:solidFill>
        </a:ln>
      </dgm:spPr>
    </dgm:pt>
    <dgm:pt modelId="{4BD1F1B0-D060-4C2E-AFD7-6B2B65F25B1F}" type="pres">
      <dgm:prSet presAssocID="{252EDC46-C578-44AF-A3CF-208A5C183C7C}" presName="spaceBetweenRectangles" presStyleCnt="0"/>
      <dgm:spPr/>
    </dgm:pt>
    <dgm:pt modelId="{D6790682-4197-47A8-A7C3-D5ACB3ADBD94}" type="pres">
      <dgm:prSet presAssocID="{A74D4110-2E51-4537-A2FE-5F5F710DC434}" presName="parentLin" presStyleCnt="0"/>
      <dgm:spPr/>
    </dgm:pt>
    <dgm:pt modelId="{A5698B06-B55A-4F0E-99D7-22AC9C8C6FAD}" type="pres">
      <dgm:prSet presAssocID="{A74D4110-2E51-4537-A2FE-5F5F710DC434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04F009F-C5A9-41DF-A53C-9C07279112E8}" type="pres">
      <dgm:prSet presAssocID="{A74D4110-2E51-4537-A2FE-5F5F710DC434}" presName="parentText" presStyleLbl="node1" presStyleIdx="1" presStyleCnt="7" custScaleX="142857" custScaleY="131559" custLinFactNeighborX="7630" custLinFactNeighborY="8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944E5-8168-4F2A-B363-D6B889B3C774}" type="pres">
      <dgm:prSet presAssocID="{A74D4110-2E51-4537-A2FE-5F5F710DC434}" presName="negativeSpace" presStyleCnt="0"/>
      <dgm:spPr/>
    </dgm:pt>
    <dgm:pt modelId="{D706DFA6-2118-4A1F-A048-22CC1E2A247D}" type="pres">
      <dgm:prSet presAssocID="{A74D4110-2E51-4537-A2FE-5F5F710DC434}" presName="childText" presStyleLbl="conFgAcc1" presStyleIdx="1" presStyleCnt="7">
        <dgm:presLayoutVars>
          <dgm:bulletEnabled val="1"/>
        </dgm:presLayoutVars>
      </dgm:prSet>
      <dgm:spPr>
        <a:ln w="0">
          <a:solidFill>
            <a:schemeClr val="bg1"/>
          </a:solidFill>
        </a:ln>
      </dgm:spPr>
    </dgm:pt>
    <dgm:pt modelId="{718D7F6C-145E-414B-848A-141BBE7AFAA6}" type="pres">
      <dgm:prSet presAssocID="{8EB56C4A-8C7D-496E-9DE0-F2A132EEEB7C}" presName="spaceBetweenRectangles" presStyleCnt="0"/>
      <dgm:spPr/>
    </dgm:pt>
    <dgm:pt modelId="{A3649D68-EC1A-4F95-B7F0-CDF6444F2864}" type="pres">
      <dgm:prSet presAssocID="{6271018C-9F48-4259-92D3-037C52D6F592}" presName="parentLin" presStyleCnt="0"/>
      <dgm:spPr/>
    </dgm:pt>
    <dgm:pt modelId="{AC7E4BF6-0E06-47BC-8F76-70ADBFD4F8BF}" type="pres">
      <dgm:prSet presAssocID="{6271018C-9F48-4259-92D3-037C52D6F592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7B7DFC40-808B-47F6-950B-6A19AD524DC8}" type="pres">
      <dgm:prSet presAssocID="{6271018C-9F48-4259-92D3-037C52D6F592}" presName="parentText" presStyleLbl="node1" presStyleIdx="2" presStyleCnt="7" custScaleX="142857" custScaleY="123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0B85A-CF84-46CB-B74E-5B3C50E9DEDF}" type="pres">
      <dgm:prSet presAssocID="{6271018C-9F48-4259-92D3-037C52D6F592}" presName="negativeSpace" presStyleCnt="0"/>
      <dgm:spPr/>
    </dgm:pt>
    <dgm:pt modelId="{BC1B4591-CD31-4DBD-BCE5-79EE6A5424F1}" type="pres">
      <dgm:prSet presAssocID="{6271018C-9F48-4259-92D3-037C52D6F592}" presName="childText" presStyleLbl="conFgAcc1" presStyleIdx="2" presStyleCnt="7">
        <dgm:presLayoutVars>
          <dgm:bulletEnabled val="1"/>
        </dgm:presLayoutVars>
      </dgm:prSet>
      <dgm:spPr/>
    </dgm:pt>
    <dgm:pt modelId="{A9900BAE-867C-41CF-BC69-168FA80B9276}" type="pres">
      <dgm:prSet presAssocID="{2ED1ED86-E6A5-46BE-A055-0D5A62FB6446}" presName="spaceBetweenRectangles" presStyleCnt="0"/>
      <dgm:spPr/>
    </dgm:pt>
    <dgm:pt modelId="{CB2CC318-C5B4-4853-B4B8-314CF15E38A2}" type="pres">
      <dgm:prSet presAssocID="{9E2113CD-A9F9-49A1-8318-6B11DFC4BBE3}" presName="parentLin" presStyleCnt="0"/>
      <dgm:spPr/>
    </dgm:pt>
    <dgm:pt modelId="{9ED20287-EB5D-4207-AC66-BA620CEFB45F}" type="pres">
      <dgm:prSet presAssocID="{9E2113CD-A9F9-49A1-8318-6B11DFC4BBE3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9FA20FF9-10A3-4586-9176-04F9C7F9C672}" type="pres">
      <dgm:prSet presAssocID="{9E2113CD-A9F9-49A1-8318-6B11DFC4BBE3}" presName="parentText" presStyleLbl="node1" presStyleIdx="3" presStyleCnt="7" custScaleX="142857" custScaleY="1267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5C3C6-C614-4CF2-98AA-A55424A2748C}" type="pres">
      <dgm:prSet presAssocID="{9E2113CD-A9F9-49A1-8318-6B11DFC4BBE3}" presName="negativeSpace" presStyleCnt="0"/>
      <dgm:spPr/>
    </dgm:pt>
    <dgm:pt modelId="{43A6EDBF-ECE9-4AAC-B38A-8077CFD22A34}" type="pres">
      <dgm:prSet presAssocID="{9E2113CD-A9F9-49A1-8318-6B11DFC4BBE3}" presName="childText" presStyleLbl="conFgAcc1" presStyleIdx="3" presStyleCnt="7">
        <dgm:presLayoutVars>
          <dgm:bulletEnabled val="1"/>
        </dgm:presLayoutVars>
      </dgm:prSet>
      <dgm:spPr/>
    </dgm:pt>
    <dgm:pt modelId="{2DC2FC9A-D36D-4D03-852E-FABAA6D3FADC}" type="pres">
      <dgm:prSet presAssocID="{5D7C1ACA-A468-433A-81EB-81636F8427C0}" presName="spaceBetweenRectangles" presStyleCnt="0"/>
      <dgm:spPr/>
    </dgm:pt>
    <dgm:pt modelId="{3B05A360-1F99-4EB7-A39D-782FFDC8E557}" type="pres">
      <dgm:prSet presAssocID="{8DB94908-32D5-4F56-B0BA-6B05F8FA34BB}" presName="parentLin" presStyleCnt="0"/>
      <dgm:spPr/>
    </dgm:pt>
    <dgm:pt modelId="{CAED19FD-A9C5-403F-8EBC-9B4AFD0AB2FD}" type="pres">
      <dgm:prSet presAssocID="{8DB94908-32D5-4F56-B0BA-6B05F8FA34BB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E65B655C-3D7C-43F0-9521-1AC331FBE960}" type="pres">
      <dgm:prSet presAssocID="{8DB94908-32D5-4F56-B0BA-6B05F8FA34BB}" presName="parentText" presStyleLbl="node1" presStyleIdx="4" presStyleCnt="7" custScaleX="142857" custScaleY="144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07D16-AC9F-428C-964A-0835010269E3}" type="pres">
      <dgm:prSet presAssocID="{8DB94908-32D5-4F56-B0BA-6B05F8FA34BB}" presName="negativeSpace" presStyleCnt="0"/>
      <dgm:spPr/>
    </dgm:pt>
    <dgm:pt modelId="{3B258401-4738-474F-9060-BBD363090A58}" type="pres">
      <dgm:prSet presAssocID="{8DB94908-32D5-4F56-B0BA-6B05F8FA34BB}" presName="childText" presStyleLbl="conFgAcc1" presStyleIdx="4" presStyleCnt="7" custLinFactNeighborX="-338" custLinFactNeighborY="-23019">
        <dgm:presLayoutVars>
          <dgm:bulletEnabled val="1"/>
        </dgm:presLayoutVars>
      </dgm:prSet>
      <dgm:spPr/>
    </dgm:pt>
    <dgm:pt modelId="{40258CC4-AF1D-4E09-94D6-ABE36FE67670}" type="pres">
      <dgm:prSet presAssocID="{3EA9744F-170A-4D96-902F-2C98121F7643}" presName="spaceBetweenRectangles" presStyleCnt="0"/>
      <dgm:spPr/>
    </dgm:pt>
    <dgm:pt modelId="{1859DBEE-3CA2-408C-96C4-12AED35D22D0}" type="pres">
      <dgm:prSet presAssocID="{EA63D518-2DD2-4032-9DD8-7DBB859DBC3C}" presName="parentLin" presStyleCnt="0"/>
      <dgm:spPr/>
    </dgm:pt>
    <dgm:pt modelId="{2F45C2BD-EB7C-47D5-A960-D0781C0866B9}" type="pres">
      <dgm:prSet presAssocID="{EA63D518-2DD2-4032-9DD8-7DBB859DBC3C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BC541F10-6783-4EB1-BB02-ECC05D28D8F1}" type="pres">
      <dgm:prSet presAssocID="{EA63D518-2DD2-4032-9DD8-7DBB859DBC3C}" presName="parentText" presStyleLbl="node1" presStyleIdx="5" presStyleCnt="7" custScaleX="142857" custScaleY="133049" custLinFactNeighborX="10554" custLinFactNeighborY="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EA66B-CFA8-4D4D-BA3F-55963A6E305D}" type="pres">
      <dgm:prSet presAssocID="{EA63D518-2DD2-4032-9DD8-7DBB859DBC3C}" presName="negativeSpace" presStyleCnt="0"/>
      <dgm:spPr/>
    </dgm:pt>
    <dgm:pt modelId="{DFA92D93-D68D-4325-ADA7-A491C239014A}" type="pres">
      <dgm:prSet presAssocID="{EA63D518-2DD2-4032-9DD8-7DBB859DBC3C}" presName="childText" presStyleLbl="conFgAcc1" presStyleIdx="5" presStyleCnt="7">
        <dgm:presLayoutVars>
          <dgm:bulletEnabled val="1"/>
        </dgm:presLayoutVars>
      </dgm:prSet>
      <dgm:spPr>
        <a:ln w="0">
          <a:solidFill>
            <a:schemeClr val="bg1"/>
          </a:solidFill>
        </a:ln>
      </dgm:spPr>
    </dgm:pt>
    <dgm:pt modelId="{35F08DE0-5C53-4EAE-8B60-115430D53225}" type="pres">
      <dgm:prSet presAssocID="{5227106C-EABD-4666-9FF0-23B7C3E5693B}" presName="spaceBetweenRectangles" presStyleCnt="0"/>
      <dgm:spPr/>
    </dgm:pt>
    <dgm:pt modelId="{3350DAF1-D3BE-4887-AC0B-965EF1C2822D}" type="pres">
      <dgm:prSet presAssocID="{06F6E9F6-B408-47B9-931C-1821666A3652}" presName="parentLin" presStyleCnt="0"/>
      <dgm:spPr/>
    </dgm:pt>
    <dgm:pt modelId="{039336B3-CEC5-4270-B8E1-DD516B029415}" type="pres">
      <dgm:prSet presAssocID="{06F6E9F6-B408-47B9-931C-1821666A3652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47B2710C-70AA-481F-939A-952148CF1189}" type="pres">
      <dgm:prSet presAssocID="{06F6E9F6-B408-47B9-931C-1821666A3652}" presName="parentText" presStyleLbl="node1" presStyleIdx="6" presStyleCnt="7" custScaleX="142857" custScaleY="1664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31526-0D0D-411C-8285-587D4F7183E1}" type="pres">
      <dgm:prSet presAssocID="{06F6E9F6-B408-47B9-931C-1821666A3652}" presName="negativeSpace" presStyleCnt="0"/>
      <dgm:spPr/>
    </dgm:pt>
    <dgm:pt modelId="{78349274-257F-4C5B-AB5E-CDDB4230D9B1}" type="pres">
      <dgm:prSet presAssocID="{06F6E9F6-B408-47B9-931C-1821666A3652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0D2C7C1-6A6B-408D-8E1F-0884B28D5686}" type="presOf" srcId="{EA63D518-2DD2-4032-9DD8-7DBB859DBC3C}" destId="{2F45C2BD-EB7C-47D5-A960-D0781C0866B9}" srcOrd="0" destOrd="0" presId="urn:microsoft.com/office/officeart/2005/8/layout/list1"/>
    <dgm:cxn modelId="{55334577-138D-4DC4-BAB5-F25A0504FC67}" srcId="{78F301D6-983B-48F2-A2EB-44E8E196C687}" destId="{AECDF61D-338B-4885-9FA4-6F515B1946E0}" srcOrd="0" destOrd="0" parTransId="{A32986AA-C9DB-46A1-8C6E-6774DF90FCA0}" sibTransId="{252EDC46-C578-44AF-A3CF-208A5C183C7C}"/>
    <dgm:cxn modelId="{38BDA8F2-9D84-4317-9B48-B1B172736196}" srcId="{78F301D6-983B-48F2-A2EB-44E8E196C687}" destId="{9E2113CD-A9F9-49A1-8318-6B11DFC4BBE3}" srcOrd="3" destOrd="0" parTransId="{8AF39C34-33D3-4CAD-BB1C-47C0BDA642BE}" sibTransId="{5D7C1ACA-A468-433A-81EB-81636F8427C0}"/>
    <dgm:cxn modelId="{CE522CC0-C75F-4759-ABCD-9367A7A72DF9}" type="presOf" srcId="{06F6E9F6-B408-47B9-931C-1821666A3652}" destId="{47B2710C-70AA-481F-939A-952148CF1189}" srcOrd="1" destOrd="0" presId="urn:microsoft.com/office/officeart/2005/8/layout/list1"/>
    <dgm:cxn modelId="{7646F25C-153F-4578-A604-C5BEC15EE0BC}" type="presOf" srcId="{06F6E9F6-B408-47B9-931C-1821666A3652}" destId="{039336B3-CEC5-4270-B8E1-DD516B029415}" srcOrd="0" destOrd="0" presId="urn:microsoft.com/office/officeart/2005/8/layout/list1"/>
    <dgm:cxn modelId="{A556C516-CB8C-4F31-B718-A914EADD4BA2}" type="presOf" srcId="{9E2113CD-A9F9-49A1-8318-6B11DFC4BBE3}" destId="{9ED20287-EB5D-4207-AC66-BA620CEFB45F}" srcOrd="0" destOrd="0" presId="urn:microsoft.com/office/officeart/2005/8/layout/list1"/>
    <dgm:cxn modelId="{1C11BEA0-2F31-44B9-AD72-B96C6B6F8630}" type="presOf" srcId="{A74D4110-2E51-4537-A2FE-5F5F710DC434}" destId="{104F009F-C5A9-41DF-A53C-9C07279112E8}" srcOrd="1" destOrd="0" presId="urn:microsoft.com/office/officeart/2005/8/layout/list1"/>
    <dgm:cxn modelId="{D288B3FE-E8A8-431A-A291-B93845B13672}" srcId="{78F301D6-983B-48F2-A2EB-44E8E196C687}" destId="{8DB94908-32D5-4F56-B0BA-6B05F8FA34BB}" srcOrd="4" destOrd="0" parTransId="{77D7FBFE-E7FE-42F0-A5F9-B0CFCB6F9C9C}" sibTransId="{3EA9744F-170A-4D96-902F-2C98121F7643}"/>
    <dgm:cxn modelId="{72CD1195-180C-4C79-842D-CE3FAE619FD9}" type="presOf" srcId="{6271018C-9F48-4259-92D3-037C52D6F592}" destId="{7B7DFC40-808B-47F6-950B-6A19AD524DC8}" srcOrd="1" destOrd="0" presId="urn:microsoft.com/office/officeart/2005/8/layout/list1"/>
    <dgm:cxn modelId="{D1AF4EF9-CB37-46EA-BDD1-1DB407313834}" type="presOf" srcId="{AECDF61D-338B-4885-9FA4-6F515B1946E0}" destId="{4289BBCF-44E4-47C4-BCFB-353B6DF4DDFB}" srcOrd="1" destOrd="0" presId="urn:microsoft.com/office/officeart/2005/8/layout/list1"/>
    <dgm:cxn modelId="{F889078F-0BF7-4D47-933F-675358D8FAF9}" type="presOf" srcId="{8DB94908-32D5-4F56-B0BA-6B05F8FA34BB}" destId="{CAED19FD-A9C5-403F-8EBC-9B4AFD0AB2FD}" srcOrd="0" destOrd="0" presId="urn:microsoft.com/office/officeart/2005/8/layout/list1"/>
    <dgm:cxn modelId="{EF3FCAC6-4CD1-411D-BDE7-A555A78D3F3F}" type="presOf" srcId="{9E2113CD-A9F9-49A1-8318-6B11DFC4BBE3}" destId="{9FA20FF9-10A3-4586-9176-04F9C7F9C672}" srcOrd="1" destOrd="0" presId="urn:microsoft.com/office/officeart/2005/8/layout/list1"/>
    <dgm:cxn modelId="{49F1265D-41A5-4F33-9CDC-7A93F8BB3D58}" srcId="{78F301D6-983B-48F2-A2EB-44E8E196C687}" destId="{EA63D518-2DD2-4032-9DD8-7DBB859DBC3C}" srcOrd="5" destOrd="0" parTransId="{59B4FF2A-C0A7-4489-82E1-9AE5A22ADC2F}" sibTransId="{5227106C-EABD-4666-9FF0-23B7C3E5693B}"/>
    <dgm:cxn modelId="{0E94D26D-C5DB-4A6A-856A-6E4A516436CA}" type="presOf" srcId="{A74D4110-2E51-4537-A2FE-5F5F710DC434}" destId="{A5698B06-B55A-4F0E-99D7-22AC9C8C6FAD}" srcOrd="0" destOrd="0" presId="urn:microsoft.com/office/officeart/2005/8/layout/list1"/>
    <dgm:cxn modelId="{9E8A6050-CC5A-4EC5-BDE3-67BB59777D82}" type="presOf" srcId="{78F301D6-983B-48F2-A2EB-44E8E196C687}" destId="{A52609DF-71B6-44D9-A163-F87EB9C91D90}" srcOrd="0" destOrd="0" presId="urn:microsoft.com/office/officeart/2005/8/layout/list1"/>
    <dgm:cxn modelId="{7627D387-A7C9-4793-875B-3F7B18742F38}" srcId="{78F301D6-983B-48F2-A2EB-44E8E196C687}" destId="{06F6E9F6-B408-47B9-931C-1821666A3652}" srcOrd="6" destOrd="0" parTransId="{40299F55-997E-4D05-B8B3-EFF8A9AB56BC}" sibTransId="{94928001-0C3B-471E-897A-110B60F72599}"/>
    <dgm:cxn modelId="{1B5680DD-799F-49FA-AA43-BB8F095F5A1A}" type="presOf" srcId="{8DB94908-32D5-4F56-B0BA-6B05F8FA34BB}" destId="{E65B655C-3D7C-43F0-9521-1AC331FBE960}" srcOrd="1" destOrd="0" presId="urn:microsoft.com/office/officeart/2005/8/layout/list1"/>
    <dgm:cxn modelId="{6A8741F3-E6CF-42F5-92C3-939B087911C3}" type="presOf" srcId="{EA63D518-2DD2-4032-9DD8-7DBB859DBC3C}" destId="{BC541F10-6783-4EB1-BB02-ECC05D28D8F1}" srcOrd="1" destOrd="0" presId="urn:microsoft.com/office/officeart/2005/8/layout/list1"/>
    <dgm:cxn modelId="{3A1D4D57-7F08-4C43-A379-68D32BC887BE}" type="presOf" srcId="{6271018C-9F48-4259-92D3-037C52D6F592}" destId="{AC7E4BF6-0E06-47BC-8F76-70ADBFD4F8BF}" srcOrd="0" destOrd="0" presId="urn:microsoft.com/office/officeart/2005/8/layout/list1"/>
    <dgm:cxn modelId="{40760B1B-6FCC-4A14-B7AD-0A23938E77D0}" type="presOf" srcId="{AECDF61D-338B-4885-9FA4-6F515B1946E0}" destId="{594ED7FC-9EA4-45ED-BA99-CAC1576ADD69}" srcOrd="0" destOrd="0" presId="urn:microsoft.com/office/officeart/2005/8/layout/list1"/>
    <dgm:cxn modelId="{72B46117-FD7F-4C0F-8A9A-054247F17295}" srcId="{78F301D6-983B-48F2-A2EB-44E8E196C687}" destId="{A74D4110-2E51-4537-A2FE-5F5F710DC434}" srcOrd="1" destOrd="0" parTransId="{2906108C-E69B-4CAF-92F3-6DED6D4D06E1}" sibTransId="{8EB56C4A-8C7D-496E-9DE0-F2A132EEEB7C}"/>
    <dgm:cxn modelId="{6C104A5E-4C7B-4539-93F7-24D32E668D69}" srcId="{78F301D6-983B-48F2-A2EB-44E8E196C687}" destId="{6271018C-9F48-4259-92D3-037C52D6F592}" srcOrd="2" destOrd="0" parTransId="{F6B6E9D5-4EB3-4686-BE87-D72A717783EB}" sibTransId="{2ED1ED86-E6A5-46BE-A055-0D5A62FB6446}"/>
    <dgm:cxn modelId="{29BBE0E8-1CFA-463A-8927-EB62EE5A5036}" type="presParOf" srcId="{A52609DF-71B6-44D9-A163-F87EB9C91D90}" destId="{30A36C06-7BC3-49BD-8401-59F9524F22D6}" srcOrd="0" destOrd="0" presId="urn:microsoft.com/office/officeart/2005/8/layout/list1"/>
    <dgm:cxn modelId="{5E2400E7-5C31-4B05-84F5-0E4928270864}" type="presParOf" srcId="{30A36C06-7BC3-49BD-8401-59F9524F22D6}" destId="{594ED7FC-9EA4-45ED-BA99-CAC1576ADD69}" srcOrd="0" destOrd="0" presId="urn:microsoft.com/office/officeart/2005/8/layout/list1"/>
    <dgm:cxn modelId="{3A4285AD-58EF-4D44-87E4-59AE589A88FF}" type="presParOf" srcId="{30A36C06-7BC3-49BD-8401-59F9524F22D6}" destId="{4289BBCF-44E4-47C4-BCFB-353B6DF4DDFB}" srcOrd="1" destOrd="0" presId="urn:microsoft.com/office/officeart/2005/8/layout/list1"/>
    <dgm:cxn modelId="{6BD4E93E-2BA8-4B78-866E-D14501E17752}" type="presParOf" srcId="{A52609DF-71B6-44D9-A163-F87EB9C91D90}" destId="{3963EAD5-7F8A-40B6-BC40-9922E327FBF3}" srcOrd="1" destOrd="0" presId="urn:microsoft.com/office/officeart/2005/8/layout/list1"/>
    <dgm:cxn modelId="{49E4C0F3-AAC5-4828-A9F3-EA1581E3A424}" type="presParOf" srcId="{A52609DF-71B6-44D9-A163-F87EB9C91D90}" destId="{8B063AAC-0637-47C6-8C8E-5D6D163CEC38}" srcOrd="2" destOrd="0" presId="urn:microsoft.com/office/officeart/2005/8/layout/list1"/>
    <dgm:cxn modelId="{920F24CE-E5E0-461B-B5A2-6A829E80AA90}" type="presParOf" srcId="{A52609DF-71B6-44D9-A163-F87EB9C91D90}" destId="{4BD1F1B0-D060-4C2E-AFD7-6B2B65F25B1F}" srcOrd="3" destOrd="0" presId="urn:microsoft.com/office/officeart/2005/8/layout/list1"/>
    <dgm:cxn modelId="{38781069-FD85-4F5F-ADEE-1C8056C3659E}" type="presParOf" srcId="{A52609DF-71B6-44D9-A163-F87EB9C91D90}" destId="{D6790682-4197-47A8-A7C3-D5ACB3ADBD94}" srcOrd="4" destOrd="0" presId="urn:microsoft.com/office/officeart/2005/8/layout/list1"/>
    <dgm:cxn modelId="{EFBC0267-E763-4EA4-B718-46DADC5600A9}" type="presParOf" srcId="{D6790682-4197-47A8-A7C3-D5ACB3ADBD94}" destId="{A5698B06-B55A-4F0E-99D7-22AC9C8C6FAD}" srcOrd="0" destOrd="0" presId="urn:microsoft.com/office/officeart/2005/8/layout/list1"/>
    <dgm:cxn modelId="{E3DC46EA-39BB-44D1-BE0F-22BF163A956E}" type="presParOf" srcId="{D6790682-4197-47A8-A7C3-D5ACB3ADBD94}" destId="{104F009F-C5A9-41DF-A53C-9C07279112E8}" srcOrd="1" destOrd="0" presId="urn:microsoft.com/office/officeart/2005/8/layout/list1"/>
    <dgm:cxn modelId="{87ACCD37-6F43-4FCA-BE27-8FDBEB5189A0}" type="presParOf" srcId="{A52609DF-71B6-44D9-A163-F87EB9C91D90}" destId="{144944E5-8168-4F2A-B363-D6B889B3C774}" srcOrd="5" destOrd="0" presId="urn:microsoft.com/office/officeart/2005/8/layout/list1"/>
    <dgm:cxn modelId="{AF1CFA8A-DF45-4056-91D4-480198E39063}" type="presParOf" srcId="{A52609DF-71B6-44D9-A163-F87EB9C91D90}" destId="{D706DFA6-2118-4A1F-A048-22CC1E2A247D}" srcOrd="6" destOrd="0" presId="urn:microsoft.com/office/officeart/2005/8/layout/list1"/>
    <dgm:cxn modelId="{824AD4B7-3958-4A98-BA10-EA341D7E6279}" type="presParOf" srcId="{A52609DF-71B6-44D9-A163-F87EB9C91D90}" destId="{718D7F6C-145E-414B-848A-141BBE7AFAA6}" srcOrd="7" destOrd="0" presId="urn:microsoft.com/office/officeart/2005/8/layout/list1"/>
    <dgm:cxn modelId="{4E8A143D-7768-4A87-BDA3-CD51B37AB5D9}" type="presParOf" srcId="{A52609DF-71B6-44D9-A163-F87EB9C91D90}" destId="{A3649D68-EC1A-4F95-B7F0-CDF6444F2864}" srcOrd="8" destOrd="0" presId="urn:microsoft.com/office/officeart/2005/8/layout/list1"/>
    <dgm:cxn modelId="{D61BAA94-A44D-4639-BA01-EAD4628A4FD8}" type="presParOf" srcId="{A3649D68-EC1A-4F95-B7F0-CDF6444F2864}" destId="{AC7E4BF6-0E06-47BC-8F76-70ADBFD4F8BF}" srcOrd="0" destOrd="0" presId="urn:microsoft.com/office/officeart/2005/8/layout/list1"/>
    <dgm:cxn modelId="{29D1D2E2-0E36-4E80-B495-877D3A4E204E}" type="presParOf" srcId="{A3649D68-EC1A-4F95-B7F0-CDF6444F2864}" destId="{7B7DFC40-808B-47F6-950B-6A19AD524DC8}" srcOrd="1" destOrd="0" presId="urn:microsoft.com/office/officeart/2005/8/layout/list1"/>
    <dgm:cxn modelId="{C5C764A3-E9DA-4210-9657-610F6046F035}" type="presParOf" srcId="{A52609DF-71B6-44D9-A163-F87EB9C91D90}" destId="{FD30B85A-CF84-46CB-B74E-5B3C50E9DEDF}" srcOrd="9" destOrd="0" presId="urn:microsoft.com/office/officeart/2005/8/layout/list1"/>
    <dgm:cxn modelId="{74D4C79D-C981-4511-B340-169F0AB6CD48}" type="presParOf" srcId="{A52609DF-71B6-44D9-A163-F87EB9C91D90}" destId="{BC1B4591-CD31-4DBD-BCE5-79EE6A5424F1}" srcOrd="10" destOrd="0" presId="urn:microsoft.com/office/officeart/2005/8/layout/list1"/>
    <dgm:cxn modelId="{1759C889-4D05-45BE-A9B1-57E4539146F5}" type="presParOf" srcId="{A52609DF-71B6-44D9-A163-F87EB9C91D90}" destId="{A9900BAE-867C-41CF-BC69-168FA80B9276}" srcOrd="11" destOrd="0" presId="urn:microsoft.com/office/officeart/2005/8/layout/list1"/>
    <dgm:cxn modelId="{0928F28F-7043-4F7D-86DC-B3C96C963CC8}" type="presParOf" srcId="{A52609DF-71B6-44D9-A163-F87EB9C91D90}" destId="{CB2CC318-C5B4-4853-B4B8-314CF15E38A2}" srcOrd="12" destOrd="0" presId="urn:microsoft.com/office/officeart/2005/8/layout/list1"/>
    <dgm:cxn modelId="{76BD8FDC-D004-44C6-A679-6B959E6FF6C5}" type="presParOf" srcId="{CB2CC318-C5B4-4853-B4B8-314CF15E38A2}" destId="{9ED20287-EB5D-4207-AC66-BA620CEFB45F}" srcOrd="0" destOrd="0" presId="urn:microsoft.com/office/officeart/2005/8/layout/list1"/>
    <dgm:cxn modelId="{29E7778F-62A6-4D44-BF63-382E6436D068}" type="presParOf" srcId="{CB2CC318-C5B4-4853-B4B8-314CF15E38A2}" destId="{9FA20FF9-10A3-4586-9176-04F9C7F9C672}" srcOrd="1" destOrd="0" presId="urn:microsoft.com/office/officeart/2005/8/layout/list1"/>
    <dgm:cxn modelId="{A122C832-F5CC-43E8-85D6-8E50199CB357}" type="presParOf" srcId="{A52609DF-71B6-44D9-A163-F87EB9C91D90}" destId="{C0E5C3C6-C614-4CF2-98AA-A55424A2748C}" srcOrd="13" destOrd="0" presId="urn:microsoft.com/office/officeart/2005/8/layout/list1"/>
    <dgm:cxn modelId="{E307FECC-27EC-44B2-ACD1-02005571437E}" type="presParOf" srcId="{A52609DF-71B6-44D9-A163-F87EB9C91D90}" destId="{43A6EDBF-ECE9-4AAC-B38A-8077CFD22A34}" srcOrd="14" destOrd="0" presId="urn:microsoft.com/office/officeart/2005/8/layout/list1"/>
    <dgm:cxn modelId="{E6B2D9B5-935B-4E30-8C04-C85809052D0F}" type="presParOf" srcId="{A52609DF-71B6-44D9-A163-F87EB9C91D90}" destId="{2DC2FC9A-D36D-4D03-852E-FABAA6D3FADC}" srcOrd="15" destOrd="0" presId="urn:microsoft.com/office/officeart/2005/8/layout/list1"/>
    <dgm:cxn modelId="{BE728DF3-ADED-4585-A32A-03E35DA1C4C1}" type="presParOf" srcId="{A52609DF-71B6-44D9-A163-F87EB9C91D90}" destId="{3B05A360-1F99-4EB7-A39D-782FFDC8E557}" srcOrd="16" destOrd="0" presId="urn:microsoft.com/office/officeart/2005/8/layout/list1"/>
    <dgm:cxn modelId="{E0445696-09E0-4B14-A8BF-D86D9981C71D}" type="presParOf" srcId="{3B05A360-1F99-4EB7-A39D-782FFDC8E557}" destId="{CAED19FD-A9C5-403F-8EBC-9B4AFD0AB2FD}" srcOrd="0" destOrd="0" presId="urn:microsoft.com/office/officeart/2005/8/layout/list1"/>
    <dgm:cxn modelId="{D22DC9A3-1CAD-4FF3-AAB0-20547C6BB9A6}" type="presParOf" srcId="{3B05A360-1F99-4EB7-A39D-782FFDC8E557}" destId="{E65B655C-3D7C-43F0-9521-1AC331FBE960}" srcOrd="1" destOrd="0" presId="urn:microsoft.com/office/officeart/2005/8/layout/list1"/>
    <dgm:cxn modelId="{CC553EC7-B98E-41E6-A8A8-DF653642A3C2}" type="presParOf" srcId="{A52609DF-71B6-44D9-A163-F87EB9C91D90}" destId="{56C07D16-AC9F-428C-964A-0835010269E3}" srcOrd="17" destOrd="0" presId="urn:microsoft.com/office/officeart/2005/8/layout/list1"/>
    <dgm:cxn modelId="{9D6E3763-194F-4954-8F5C-01A2CE9932E4}" type="presParOf" srcId="{A52609DF-71B6-44D9-A163-F87EB9C91D90}" destId="{3B258401-4738-474F-9060-BBD363090A58}" srcOrd="18" destOrd="0" presId="urn:microsoft.com/office/officeart/2005/8/layout/list1"/>
    <dgm:cxn modelId="{5E7B6302-D2F9-4D93-815C-AEF4AC676954}" type="presParOf" srcId="{A52609DF-71B6-44D9-A163-F87EB9C91D90}" destId="{40258CC4-AF1D-4E09-94D6-ABE36FE67670}" srcOrd="19" destOrd="0" presId="urn:microsoft.com/office/officeart/2005/8/layout/list1"/>
    <dgm:cxn modelId="{7550C4DE-C2CF-4FDE-A1C8-4F0F526512FD}" type="presParOf" srcId="{A52609DF-71B6-44D9-A163-F87EB9C91D90}" destId="{1859DBEE-3CA2-408C-96C4-12AED35D22D0}" srcOrd="20" destOrd="0" presId="urn:microsoft.com/office/officeart/2005/8/layout/list1"/>
    <dgm:cxn modelId="{FCE6590A-06A0-43BC-A2CB-113CEEA50FB7}" type="presParOf" srcId="{1859DBEE-3CA2-408C-96C4-12AED35D22D0}" destId="{2F45C2BD-EB7C-47D5-A960-D0781C0866B9}" srcOrd="0" destOrd="0" presId="urn:microsoft.com/office/officeart/2005/8/layout/list1"/>
    <dgm:cxn modelId="{F6DC52A0-34A7-4F63-A67B-F5A0301B5C6E}" type="presParOf" srcId="{1859DBEE-3CA2-408C-96C4-12AED35D22D0}" destId="{BC541F10-6783-4EB1-BB02-ECC05D28D8F1}" srcOrd="1" destOrd="0" presId="urn:microsoft.com/office/officeart/2005/8/layout/list1"/>
    <dgm:cxn modelId="{4497DC80-38C6-4DC9-B399-7A9DA6B7D16B}" type="presParOf" srcId="{A52609DF-71B6-44D9-A163-F87EB9C91D90}" destId="{A3FEA66B-CFA8-4D4D-BA3F-55963A6E305D}" srcOrd="21" destOrd="0" presId="urn:microsoft.com/office/officeart/2005/8/layout/list1"/>
    <dgm:cxn modelId="{DFC38DAD-5119-4B32-A3B7-9D5CDD473541}" type="presParOf" srcId="{A52609DF-71B6-44D9-A163-F87EB9C91D90}" destId="{DFA92D93-D68D-4325-ADA7-A491C239014A}" srcOrd="22" destOrd="0" presId="urn:microsoft.com/office/officeart/2005/8/layout/list1"/>
    <dgm:cxn modelId="{AC1A2B9E-CA0D-475C-B323-B9164B6851F3}" type="presParOf" srcId="{A52609DF-71B6-44D9-A163-F87EB9C91D90}" destId="{35F08DE0-5C53-4EAE-8B60-115430D53225}" srcOrd="23" destOrd="0" presId="urn:microsoft.com/office/officeart/2005/8/layout/list1"/>
    <dgm:cxn modelId="{200204C0-BABC-46BB-B139-31D9BEF38786}" type="presParOf" srcId="{A52609DF-71B6-44D9-A163-F87EB9C91D90}" destId="{3350DAF1-D3BE-4887-AC0B-965EF1C2822D}" srcOrd="24" destOrd="0" presId="urn:microsoft.com/office/officeart/2005/8/layout/list1"/>
    <dgm:cxn modelId="{74A4128E-DEE0-4589-9732-C0C503C1057A}" type="presParOf" srcId="{3350DAF1-D3BE-4887-AC0B-965EF1C2822D}" destId="{039336B3-CEC5-4270-B8E1-DD516B029415}" srcOrd="0" destOrd="0" presId="urn:microsoft.com/office/officeart/2005/8/layout/list1"/>
    <dgm:cxn modelId="{A5E86E83-7F7B-45E4-BA45-57C79FE7F1DC}" type="presParOf" srcId="{3350DAF1-D3BE-4887-AC0B-965EF1C2822D}" destId="{47B2710C-70AA-481F-939A-952148CF1189}" srcOrd="1" destOrd="0" presId="urn:microsoft.com/office/officeart/2005/8/layout/list1"/>
    <dgm:cxn modelId="{E5F0AE15-6D46-4C02-BE8D-40E563EA040F}" type="presParOf" srcId="{A52609DF-71B6-44D9-A163-F87EB9C91D90}" destId="{BF931526-0D0D-411C-8285-587D4F7183E1}" srcOrd="25" destOrd="0" presId="urn:microsoft.com/office/officeart/2005/8/layout/list1"/>
    <dgm:cxn modelId="{0FDAEAE7-B7CE-4D3E-A03F-BEC5C4727797}" type="presParOf" srcId="{A52609DF-71B6-44D9-A163-F87EB9C91D90}" destId="{78349274-257F-4C5B-AB5E-CDDB4230D9B1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0.35714</cdr:x>
      <cdr:y>0.88406</cdr:y>
    </cdr:from>
    <cdr:to>
      <cdr:x>0.375</cdr:x>
      <cdr:y>0.94203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880320" y="4392488"/>
          <a:ext cx="144016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0.57528</cdr:x>
      <cdr:y>0.88222</cdr:y>
    </cdr:from>
    <cdr:to>
      <cdr:x>0.58329</cdr:x>
      <cdr:y>0.89436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69272" y="4759095"/>
          <a:ext cx="72008" cy="6544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0.1185</cdr:x>
      <cdr:y>0.02296</cdr:y>
    </cdr:from>
    <cdr:to>
      <cdr:x>0.42933</cdr:x>
      <cdr:y>0.15419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064805" y="123856"/>
          <a:ext cx="2793024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rPr>
            <a:t>297 495,0 тыс. рублей</a:t>
          </a:r>
          <a:endParaRPr lang="ru-RU" sz="2000" b="1" dirty="0">
            <a:ln w="22225">
              <a:solidFill>
                <a:srgbClr val="7030A0"/>
              </a:solidFill>
              <a:prstDash val="solid"/>
            </a:ln>
            <a:solidFill>
              <a:srgbClr val="7030A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26 167,2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05.03.2024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6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05.03.2024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5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48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66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55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4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306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70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05.03.2024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05.03.2024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05.03.2024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05.03.2024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05.03.2024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05.03.2024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05.03.2024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05.03.2024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05.03.2024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05.03.2024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05.03.2024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05.03.2024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05.03.2024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05.03.2024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05.03.2024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diagramLayout" Target="../diagrams/layout5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4.xml"/><Relationship Id="rId6" Type="http://schemas.openxmlformats.org/officeDocument/2006/relationships/diagramData" Target="../diagrams/data5.xml"/><Relationship Id="rId11" Type="http://schemas.openxmlformats.org/officeDocument/2006/relationships/image" Target="../media/image34.jpeg"/><Relationship Id="rId5" Type="http://schemas.openxmlformats.org/officeDocument/2006/relationships/image" Target="../media/image33.jpeg"/><Relationship Id="rId15" Type="http://schemas.openxmlformats.org/officeDocument/2006/relationships/image" Target="../media/image38.jpeg"/><Relationship Id="rId10" Type="http://schemas.microsoft.com/office/2007/relationships/diagramDrawing" Target="../diagrams/drawing5.xml"/><Relationship Id="rId4" Type="http://schemas.openxmlformats.org/officeDocument/2006/relationships/image" Target="../media/image32.png"/><Relationship Id="rId9" Type="http://schemas.openxmlformats.org/officeDocument/2006/relationships/diagramColors" Target="../diagrams/colors5.xml"/><Relationship Id="rId1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Миллеровского городского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Миллеровского городского поселения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2024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и 2026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тагмет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933056"/>
            <a:ext cx="1799030" cy="134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Users\Lutoshechkina\Pictures\42587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3212976"/>
            <a:ext cx="1584176" cy="134527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8" name="Рисунок 17" descr="станция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556792"/>
            <a:ext cx="3152208" cy="144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160" b="1" cap="all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a typeface="+mn-ea"/>
                <a:cs typeface="+mn-cs"/>
              </a:rPr>
              <a:t>Бюджетообразующие</a:t>
            </a:r>
            <a:r>
              <a:rPr lang="ru-RU" sz="2160" b="1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n-ea"/>
                <a:cs typeface="+mn-cs"/>
              </a:rPr>
              <a:t>предприятия Миллеровского городского поселения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A02EA-FBB6-4825-A6DA-D3AEE9BCDD9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954239650"/>
              </p:ext>
            </p:extLst>
          </p:nvPr>
        </p:nvGraphicFramePr>
        <p:xfrm>
          <a:off x="1907704" y="1484784"/>
          <a:ext cx="54726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2" name="Рисунок 21" descr="ростсельмаш1.jpg"/>
          <p:cNvPicPr>
            <a:picLocks noChangeAspect="1"/>
          </p:cNvPicPr>
          <p:nvPr/>
        </p:nvPicPr>
        <p:blipFill>
          <a:blip r:embed="rId11" cstate="print"/>
          <a:srcRect r="16252"/>
          <a:stretch>
            <a:fillRect/>
          </a:stretch>
        </p:blipFill>
        <p:spPr>
          <a:xfrm>
            <a:off x="7452320" y="2780928"/>
            <a:ext cx="1691680" cy="115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газ пром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59632" y="2924944"/>
            <a:ext cx="1080120" cy="10801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Рисунок 31" descr="ростсельмаш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517232"/>
            <a:ext cx="2195736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станция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24328" y="1670311"/>
            <a:ext cx="1619672" cy="74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ростсельмаш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01456" y="4034078"/>
            <a:ext cx="1542544" cy="115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ростсельмаш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112054" y="5616800"/>
            <a:ext cx="2031946" cy="69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Миллеровского ГОРОДСКОГО ПОСЕЛЕНИЯ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481105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28954"/>
              </p:ext>
            </p:extLst>
          </p:nvPr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198 357,8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44017" y="385193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миллеровского городского поселения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2024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87257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87 144,4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Акцизы по подакцизным товарам </a:t>
              </a:r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11 735,5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11 684,2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Налоги на имущество – 82 602,6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2 841,2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 – 652,8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5292080" y="6217567"/>
            <a:ext cx="3659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 – 1 697,1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118158" y="5471646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118158" y="5857338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118158" y="6229853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79512" y="6319464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0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0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0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Миллеровского городского поселения</a:t>
            </a: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416733"/>
              </p:ext>
            </p:extLst>
          </p:nvPr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32606"/>
              </p:ext>
            </p:extLst>
          </p:nvPr>
        </p:nvGraphicFramePr>
        <p:xfrm>
          <a:off x="467544" y="1484784"/>
          <a:ext cx="820891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99 038,5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99 137,2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93 201,0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89 534,5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24 169,8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24 268,5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18 332,3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14 665,8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бюджета и бюджетов поселений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2024-2026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74 868,5*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74 868,5*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74 868,5*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74 868,5*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Миллеровского городского поселения на 2024-2026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05143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3429" y="2606921"/>
            <a:ext cx="7056784" cy="140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Размеры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должностных окладов лиц, замещающих муниципальные должности Миллеровского городского поселения, окладов денежного содержания по должностям муниципальной службы Миллеровского городского поселения индексируются с 1 октября 2025 года на 4,0 процента, с 1 октября 2026 года на 4,0 процента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азмеры должностных окладов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технического персонала и ставок заработной платы обслуживающего персонала органов местного самоуправления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Миллеровского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городского поселения индексируются с 1 октября 2024 года на 4,5 процента, с 1 октября 2025 года на 4,0 процента, с 1 октября 2026 года на 4,0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2024 году до 19 242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575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Исходные данные на 2024 и 2026 годы – установлены постановлением Администрации Миллеровского городского поселения от 19.07.2018 № 365 «О методике и порядке планирования бюджетных ассигнований бюджета Миллеровского городского поселения» 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85184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бюджета Миллеровского городского поселения,               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(после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принятия областного бюджета на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 во 2 –м чтении, субвенции и субсидии в расходах бюджета Миллеровского городского поселения на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 будут  увеличены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1327093"/>
              </p:ext>
            </p:extLst>
          </p:nvPr>
        </p:nvGraphicFramePr>
        <p:xfrm>
          <a:off x="-324544" y="2132856"/>
          <a:ext cx="9468544" cy="456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3923928" y="2889301"/>
            <a:ext cx="1400597" cy="60019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15197">
            <a:off x="4516177" y="2922725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7,4%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Миллеровского городского поселения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в 2024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74960744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2" y="602128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426,6 тыс. рублей 0,1%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2024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25693674"/>
              </p:ext>
            </p:extLst>
          </p:nvPr>
        </p:nvGraphicFramePr>
        <p:xfrm>
          <a:off x="0" y="2060847"/>
          <a:ext cx="9144000" cy="530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Veremeychuk\Downloads\фото на кврт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115" y="1340768"/>
            <a:ext cx="5112413" cy="41044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518400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обеспечение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жильем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жителей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Миллеровского городского поселения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 2024 - 2026 годах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107504" y="1440000"/>
            <a:ext cx="7848872" cy="5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gray">
          <a:xfrm>
            <a:off x="7668344" y="1332000"/>
            <a:ext cx="1224136" cy="720172"/>
          </a:xfrm>
          <a:prstGeom prst="ellipse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107504" y="2700072"/>
            <a:ext cx="5328592" cy="7200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gray">
          <a:xfrm>
            <a:off x="5220072" y="2636912"/>
            <a:ext cx="1224136" cy="872928"/>
          </a:xfrm>
          <a:prstGeom prst="ellipse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71600" y="2276872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gray">
          <a:xfrm>
            <a:off x="107504" y="4113160"/>
            <a:ext cx="6624736" cy="134083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счет средств бюджета поселения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составила 231,8 тыс. рублей на 2024 -2026 г.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том числе 2024 год – 84,9 тыс. рублей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обеспечение жильем молодых семей в рамках переданных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полномочий Миллеровскому району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gray">
          <a:xfrm>
            <a:off x="6228000" y="4041160"/>
            <a:ext cx="1224000" cy="828000"/>
          </a:xfrm>
          <a:prstGeom prst="ellipse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 семья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gray">
          <a:xfrm>
            <a:off x="107504" y="5409208"/>
            <a:ext cx="7380000" cy="6840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6"/>
          <p:cNvSpPr>
            <a:spLocks noChangeArrowheads="1"/>
          </p:cNvSpPr>
          <p:nvPr/>
        </p:nvSpPr>
        <p:spPr bwMode="gray">
          <a:xfrm>
            <a:off x="7308304" y="5301208"/>
            <a:ext cx="1224136" cy="8640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21.07.2020 г. № 474 «О национальных целях и стратегических задачах развития Российской Федерации на период  до 2030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823620"/>
            <a:ext cx="2304256" cy="2618473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направ-ления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бюджетной и налоговой политики Миллеровского городского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2024-2026 годы </a:t>
            </a:r>
          </a:p>
          <a:p>
            <a:pPr lvl="0" algn="ctr"/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Миллеровского городского поселения на 2024-2026 года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Миллеровского городского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2024 год и на плановый период 2025 и 2026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МГП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2024 год и на плановый период 2025 и 2026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95" y="691372"/>
            <a:ext cx="1945209" cy="2593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Veremeychuk\Downloads\Rostovskaya-oblast_OSK_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63" y="2780928"/>
            <a:ext cx="3072341" cy="23042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539552" y="1397968"/>
            <a:ext cx="3456000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400" i="1" dirty="0">
                <a:solidFill>
                  <a:schemeClr val="tx1"/>
                </a:solidFill>
              </a:rPr>
              <a:t>финансовое обеспечение </a:t>
            </a:r>
            <a:r>
              <a:rPr lang="ru-RU" sz="1400" i="1" dirty="0" smtClean="0">
                <a:solidFill>
                  <a:schemeClr val="tx1"/>
                </a:solidFill>
              </a:rPr>
              <a:t>муниципального казенного учреждения </a:t>
            </a:r>
            <a:r>
              <a:rPr lang="ru-RU" sz="1400" i="1" dirty="0">
                <a:solidFill>
                  <a:schemeClr val="tx1"/>
                </a:solidFill>
              </a:rPr>
              <a:t>«Благоустройство</a:t>
            </a:r>
            <a:r>
              <a:rPr lang="ru-RU" sz="1400" i="1" dirty="0" smtClean="0">
                <a:solidFill>
                  <a:schemeClr val="tx1"/>
                </a:solidFill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2024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180 451,6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251904" y="2564904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67 414,3 </a:t>
            </a:r>
            <a:r>
              <a:rPr lang="ru-RU" sz="1400" dirty="0">
                <a:solidFill>
                  <a:schemeClr val="tx1"/>
                </a:solidFill>
              </a:rPr>
              <a:t>тыс. </a:t>
            </a:r>
            <a:r>
              <a:rPr lang="ru-RU" sz="1400" dirty="0" smtClean="0">
                <a:solidFill>
                  <a:schemeClr val="tx1"/>
                </a:solidFill>
              </a:rPr>
              <a:t>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K:\444\ПРОЕКТ БЮДЖЕТА 2018 - 2020\Картинки благоустройство\Ростов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19222" y="1133283"/>
            <a:ext cx="3577114" cy="238593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3" name="Прямоугольник 52"/>
          <p:cNvSpPr/>
          <p:nvPr/>
        </p:nvSpPr>
        <p:spPr>
          <a:xfrm>
            <a:off x="4572384" y="3096344"/>
            <a:ext cx="3456000" cy="9807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</a:t>
            </a:r>
            <a:r>
              <a:rPr lang="ru-RU" sz="1400" b="1" i="1" dirty="0" smtClean="0">
                <a:solidFill>
                  <a:schemeClr val="tx1"/>
                </a:solidFill>
              </a:rPr>
              <a:t>объектов водопроводно-канализационного хозяйства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4212344" y="4095176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10 214,7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Субсидия </a:t>
            </a:r>
            <a:r>
              <a:rPr lang="ru-RU" sz="1200" b="1" i="1" dirty="0" smtClean="0">
                <a:solidFill>
                  <a:schemeClr val="tx1"/>
                </a:solidFill>
              </a:rPr>
              <a:t>на возмещение предприятиям жилищно-коммунального хозяйства </a:t>
            </a:r>
            <a:r>
              <a:rPr lang="ru-RU" sz="1200" dirty="0" smtClean="0">
                <a:solidFill>
                  <a:schemeClr val="tx1"/>
                </a:solidFill>
              </a:rPr>
              <a:t>части платы граждан за коммунальные услуги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539552" y="5949280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80 764,4 тыс. рублей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55576" y="1484784"/>
            <a:ext cx="741846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Благоустройство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общественных территорий муниципальных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(победитель конкурса в рамках рейтингового голосования «Благоустройство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земельного участка, расположенного по адресу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г. Миллерово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ул. Артиллерийская,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16»)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0" y="620688"/>
            <a:ext cx="9144000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1750"/>
            <a:bevelB w="19050"/>
          </a:sp3d>
        </p:spPr>
        <p:txBody>
          <a:bodyPr vert="horz" lIns="108000">
            <a:noAutofit/>
          </a:bodyPr>
          <a:lstStyle/>
          <a:p>
            <a:pPr marL="365760" lvl="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Расходы на реализацию мероприятий 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 формированию современной городской</a:t>
            </a:r>
          </a:p>
          <a:p>
            <a:pPr marL="365760" lvl="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Среды на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2024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2026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годы 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55,2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kumimoji="0" lang="ru-RU" sz="16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505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2052" name="Picture 4" descr="K:\444\ПРОЕКТ БЮДЖЕТА 2018 - 2020\Слайды\Картинки благоустройство\Парк Горького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920" y="5445224"/>
            <a:ext cx="2404873" cy="1226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K:\444\ПРОЕКТ БЮДЖЕТА 2018 - 2020\Слайды\Картинки благоустройство\Театралк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157192"/>
            <a:ext cx="2431179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K:\444\ПРОЕКТ БЮДЖЕТА 2018 - 2020\Слайды\Картинки благоустройство\Донецк двор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509120"/>
            <a:ext cx="2448272" cy="1379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950389" y="4725144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557635195"/>
              </p:ext>
            </p:extLst>
          </p:nvPr>
        </p:nvGraphicFramePr>
        <p:xfrm>
          <a:off x="755576" y="2348880"/>
          <a:ext cx="7418462" cy="196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дор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5307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дорог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836712"/>
            <a:ext cx="4716016" cy="31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62150" y="584324"/>
            <a:ext cx="7992888" cy="1008112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Дорожный фонд </a:t>
            </a:r>
            <a:r>
              <a:rPr lang="ru-RU" sz="3100" b="1" dirty="0" smtClean="0">
                <a:solidFill>
                  <a:srgbClr val="FF0000"/>
                </a:solidFill>
              </a:rPr>
              <a:t>Миллеровского                             городского поселения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436096" y="4797152"/>
            <a:ext cx="2304256" cy="115212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53 817,7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39852" y="4575015"/>
            <a:ext cx="2376264" cy="122413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/>
              <a:t>49 886,8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23528" y="4077072"/>
            <a:ext cx="3215060" cy="171122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46 409,9 </a:t>
            </a: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srgbClr val="99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Миллеровского городского поселения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2024 год и на плановый период 2025 и 2026 годов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2024 год и на плановый период 2025 и 2026 годов»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принятых муниципальных программ Миллеровского городского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21.07.2020 № 474 «О национальных целях и стратегических задачах развития Российской Федерации на период до 2030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Миллеровского городского поселения, Плана мероприятий по оптимизации расходов Миллеровского городского поселения и сокращению муниципального долга Миллеровского городского поселения до 2024 года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городского поселения на 2024-2026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Миллеровского  городского поселения от 08.11.2023 № 678</a:t>
            </a:r>
            <a:endParaRPr lang="ru-RU" sz="20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>
              <a:gd name="adj" fmla="val 1025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Миллеровского городского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    системы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Экономический рост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Миллеровского городского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167543211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416708730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Миллеровского городского поселения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МГП на 2024 год и на плановый период 2025 и 2026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92264"/>
              </p:ext>
            </p:extLst>
          </p:nvPr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297 495,0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303 222,7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313 166,9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198 357,8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210 021,7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223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632,4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99 137,2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93 201,0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89 534,5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297 495,0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303 222,7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313 166,9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Миллеровского городского поселения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2024 год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665609850"/>
              </p:ext>
            </p:extLst>
          </p:nvPr>
        </p:nvGraphicFramePr>
        <p:xfrm>
          <a:off x="323528" y="1810708"/>
          <a:ext cx="3816424" cy="4909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415031033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297 495,0       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297 495,0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186026" y="1573850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Миллеровского городского поселения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(общий объем доходов бюджета на 2024-2026 годы будет увеличен, после принятия областного закона об областном бюджете на 2024 год и на плановый период 2025 и 2026 годов во 2- ом чтении )</a:t>
            </a: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4708139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1691680" y="3212976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297 495,0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184068" y="3770702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303 222,7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3491880" y="4509120"/>
            <a:ext cx="10779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105,9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298500">
            <a:off x="3635084" y="3851684"/>
            <a:ext cx="7310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- 1,9%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336891" y="3732865"/>
            <a:ext cx="1151019" cy="80245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275856" y="4797152"/>
            <a:ext cx="1224136" cy="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22286</TotalTime>
  <Words>1407</Words>
  <Application>Microsoft Office PowerPoint</Application>
  <PresentationFormat>Экран (4:3)</PresentationFormat>
  <Paragraphs>272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Cambria Math</vt:lpstr>
      <vt:lpstr>Constantia</vt:lpstr>
      <vt:lpstr>Georgia</vt:lpstr>
      <vt:lpstr>Monotype Corsiva</vt:lpstr>
      <vt:lpstr>Times New Roman</vt:lpstr>
      <vt:lpstr>Trebuchet MS</vt:lpstr>
      <vt:lpstr>Verdana</vt:lpstr>
      <vt:lpstr>Wingdings</vt:lpstr>
      <vt:lpstr>Wingdings 2</vt:lpstr>
      <vt:lpstr>10195094</vt:lpstr>
      <vt:lpstr>Городская</vt:lpstr>
      <vt:lpstr>3_Городская</vt:lpstr>
      <vt:lpstr>19_Городская</vt:lpstr>
      <vt:lpstr>Администрация Миллеровского городского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Миллеровского городского поселения на 2024-2026 годы  </vt:lpstr>
      <vt:lpstr>Основные приоритеты Миллеровского городского поселения </vt:lpstr>
      <vt:lpstr>Презентация PowerPoint</vt:lpstr>
      <vt:lpstr>Прогноз основных характеристик бюджета МГП на 2024 год и на плановый период 2025 и 2026 годов</vt:lpstr>
      <vt:lpstr>Основные параметры бюджета Миллеровского городского поселения на 2024 год</vt:lpstr>
      <vt:lpstr>Динамика доходов бюджета Миллеровского городского поселения (общий объем доходов бюджета на 2024-2026 годы будет увеличен, после принятия областного закона об областном бюджете на 2024 год и на плановый период 2025 и 2026 годов во 2- ом чтении )</vt:lpstr>
      <vt:lpstr>Бюджетообразующие предприятия Миллеровского городского поселения</vt:lpstr>
      <vt:lpstr>Собственные доходы  бюджета Миллеровского ГОРОДСКОГО ПОСЕЛЕНИЯ</vt:lpstr>
      <vt:lpstr>Презентация PowerPoint</vt:lpstr>
      <vt:lpstr>Динамика поступлений налога на доходы физических лиц в бюджет Миллеровского городского поселения</vt:lpstr>
      <vt:lpstr>Безвозмездные поступления из областного бюджета</vt:lpstr>
      <vt:lpstr>Презентация PowerPoint</vt:lpstr>
      <vt:lpstr>Динамика расходов бюджета Миллеровского городского поселения,                (после принятия областного бюджета на 2024 -2026 годы во 2 –м чтении, субвенции и субсидии в расходах бюджета Миллеровского городского поселения на 2024 год будут  увеличены) </vt:lpstr>
      <vt:lpstr>Расходы бюджета Миллеровского городского поселения                                           в 2024 году </vt:lpstr>
      <vt:lpstr>Структура расходов по разделу «Культура, кинематография» на 2024 год           </vt:lpstr>
      <vt:lpstr>Презентация PowerPoint</vt:lpstr>
      <vt:lpstr>Презентация PowerPoint</vt:lpstr>
      <vt:lpstr>Презентация PowerPoint</vt:lpstr>
      <vt:lpstr>Дорожный фонд Миллеровского                             городского поселения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2252</cp:revision>
  <dcterms:created xsi:type="dcterms:W3CDTF">2011-10-21T12:19:44Z</dcterms:created>
  <dcterms:modified xsi:type="dcterms:W3CDTF">2024-03-05T14:08:40Z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