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4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  <p:sldMasterId id="2147483812" r:id="rId3"/>
    <p:sldMasterId id="2147484065" r:id="rId4"/>
  </p:sldMasterIdLst>
  <p:notesMasterIdLst>
    <p:notesMasterId r:id="rId28"/>
  </p:notesMasterIdLst>
  <p:handoutMasterIdLst>
    <p:handoutMasterId r:id="rId29"/>
  </p:handoutMasterIdLst>
  <p:sldIdLst>
    <p:sldId id="896" r:id="rId5"/>
    <p:sldId id="897" r:id="rId6"/>
    <p:sldId id="1202" r:id="rId7"/>
    <p:sldId id="1166" r:id="rId8"/>
    <p:sldId id="1590" r:id="rId9"/>
    <p:sldId id="1204" r:id="rId10"/>
    <p:sldId id="1198" r:id="rId11"/>
    <p:sldId id="904" r:id="rId12"/>
    <p:sldId id="1201" r:id="rId13"/>
    <p:sldId id="1591" r:id="rId14"/>
    <p:sldId id="1605" r:id="rId15"/>
    <p:sldId id="1572" r:id="rId16"/>
    <p:sldId id="1368" r:id="rId17"/>
    <p:sldId id="1592" r:id="rId18"/>
    <p:sldId id="1593" r:id="rId19"/>
    <p:sldId id="1502" r:id="rId20"/>
    <p:sldId id="1608" r:id="rId21"/>
    <p:sldId id="1597" r:id="rId22"/>
    <p:sldId id="1600" r:id="rId23"/>
    <p:sldId id="1601" r:id="rId24"/>
    <p:sldId id="1603" r:id="rId25"/>
    <p:sldId id="1552" r:id="rId26"/>
    <p:sldId id="1604" r:id="rId27"/>
  </p:sldIdLst>
  <p:sldSz cx="9144000" cy="6858000" type="screen4x3"/>
  <p:notesSz cx="6735763" cy="98663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крипников" initials="Д.В.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D2FF"/>
    <a:srgbClr val="99FF66"/>
    <a:srgbClr val="FB998F"/>
    <a:srgbClr val="97E60A"/>
    <a:srgbClr val="CCFF33"/>
    <a:srgbClr val="EAA0A0"/>
    <a:srgbClr val="1FD15A"/>
    <a:srgbClr val="7EEA9F"/>
    <a:srgbClr val="95358A"/>
    <a:srgbClr val="DCB1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2" autoAdjust="0"/>
    <p:restoredTop sz="95632" autoAdjust="0"/>
  </p:normalViewPr>
  <p:slideViewPr>
    <p:cSldViewPr>
      <p:cViewPr varScale="1">
        <p:scale>
          <a:sx n="122" d="100"/>
          <a:sy n="122" d="100"/>
        </p:scale>
        <p:origin x="136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964822598172399"/>
          <c:y val="0.10666397887360608"/>
          <c:w val="0.83809133758249121"/>
          <c:h val="0.73531463511920003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9.4084600731447227E-2"/>
                  <c:y val="5.4586842078115779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258 592,5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E7A-4C38-A8AC-541070EBB7C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4323327275533762"/>
                  <c:y val="-5.458684207811578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269 235,8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E7A-4C38-A8AC-541070EBB7C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2"/>
                <c:pt idx="0">
                  <c:v>2025 год</c:v>
                </c:pt>
                <c:pt idx="1">
                  <c:v>2026 год</c:v>
                </c:pt>
              </c:strCache>
            </c:strRef>
          </c:cat>
          <c:val>
            <c:numRef>
              <c:f>Sheet1!$B$2:$D$2</c:f>
              <c:numCache>
                <c:formatCode>#\ ##0.0</c:formatCode>
                <c:ptCount val="3"/>
                <c:pt idx="0">
                  <c:v>258592.5</c:v>
                </c:pt>
                <c:pt idx="1">
                  <c:v>269235.8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E7A-4C38-A8AC-541070EBB7C2}"/>
            </c:ext>
          </c:extLst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Доходы бюджета Миллеровского городского поселения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Sheet1!$B$1:$D$1</c:f>
              <c:strCache>
                <c:ptCount val="2"/>
                <c:pt idx="0">
                  <c:v>2025 год</c:v>
                </c:pt>
                <c:pt idx="1">
                  <c:v>2026 год</c:v>
                </c:pt>
              </c:strCache>
            </c:strRef>
          </c:cat>
          <c:val>
            <c:numRef>
              <c:f>Sheet1!$B$3:$D$3</c:f>
              <c:numCache>
                <c:formatCode>#\ ##0.0</c:formatCode>
                <c:ptCount val="3"/>
                <c:pt idx="0">
                  <c:v>399061</c:v>
                </c:pt>
                <c:pt idx="1">
                  <c:v>358770.7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E7A-4C38-A8AC-541070EBB7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9210304"/>
        <c:axId val="489210696"/>
        <c:axId val="0"/>
      </c:bar3DChart>
      <c:catAx>
        <c:axId val="489210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92106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8921069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9210304"/>
        <c:crosses val="autoZero"/>
        <c:crossBetween val="between"/>
        <c:majorUnit val="50000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203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501749805577156E-3"/>
          <c:y val="0"/>
          <c:w val="0.99057616839669405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 w="6604000" h="6604000"/>
              <a:bevelB w="6604000" h="6604000"/>
            </a:sp3d>
          </c:spPr>
          <c:explosion val="12"/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522-4506-9FDC-99B4AA6E583B}"/>
              </c:ext>
            </c:extLst>
          </c:dPt>
          <c:dPt>
            <c:idx val="1"/>
            <c:bubble3D val="0"/>
            <c:spPr>
              <a:solidFill>
                <a:srgbClr val="FF7C8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522-4506-9FDC-99B4AA6E583B}"/>
              </c:ext>
            </c:extLst>
          </c:dPt>
          <c:dPt>
            <c:idx val="2"/>
            <c:bubble3D val="0"/>
            <c:spPr>
              <a:solidFill>
                <a:srgbClr val="943C87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522-4506-9FDC-99B4AA6E583B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522-4506-9FDC-99B4AA6E583B}"/>
              </c:ext>
            </c:extLst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522-4506-9FDC-99B4AA6E583B}"/>
              </c:ext>
            </c:extLst>
          </c:dPt>
          <c:dPt>
            <c:idx val="5"/>
            <c:bubble3D val="0"/>
            <c:spPr>
              <a:solidFill>
                <a:srgbClr val="33CC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522-4506-9FDC-99B4AA6E583B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3522-4506-9FDC-99B4AA6E583B}"/>
              </c:ext>
            </c:extLst>
          </c:dPt>
          <c:dPt>
            <c:idx val="7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3522-4506-9FDC-99B4AA6E583B}"/>
              </c:ext>
            </c:extLst>
          </c:dPt>
          <c:dLbls>
            <c:dLbl>
              <c:idx val="0"/>
              <c:layout>
                <c:manualLayout>
                  <c:x val="0.18174481109241825"/>
                  <c:y val="6.777085154789559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52,1%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522-4506-9FDC-99B4AA6E583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177413819099465E-2"/>
                  <c:y val="0.1621476438205738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4,6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522-4506-9FDC-99B4AA6E583B}"/>
                </c:ext>
                <c:ext xmlns:c15="http://schemas.microsoft.com/office/drawing/2012/chart" uri="{CE6537A1-D6FC-4f65-9D91-7224C49458BB}">
                  <c15:layout>
                    <c:manualLayout>
                      <c:w val="5.8634854063834174E-2"/>
                      <c:h val="5.9939998615290729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8486190026505003"/>
                  <c:y val="-1.6962889791633459E-2"/>
                </c:manualLayout>
              </c:layout>
              <c:tx>
                <c:rich>
                  <a:bodyPr/>
                  <a:lstStyle/>
                  <a:p>
                    <a:fld id="{0D085359-8BA3-4ED9-905A-CFFF00F850E2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522-4506-9FDC-99B4AA6E583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6.1833407399178447E-3"/>
                  <c:y val="-0.1197451490897145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1,7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522-4506-9FDC-99B4AA6E583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7988457631691718E-2"/>
                  <c:y val="-0.15234841056307752"/>
                </c:manualLayout>
              </c:layout>
              <c:tx>
                <c:rich>
                  <a:bodyPr/>
                  <a:lstStyle/>
                  <a:p>
                    <a:fld id="{35D791A2-048E-41CC-B7F8-B9C07771352E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522-4506-9FDC-99B4AA6E583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4.5792530988620309E-2"/>
                  <c:y val="-3.0710959651826127E-2"/>
                </c:manualLayout>
              </c:layout>
              <c:tx>
                <c:rich>
                  <a:bodyPr/>
                  <a:lstStyle/>
                  <a:p>
                    <a:fld id="{347D68E4-CEC7-438D-8953-5B4DC2832475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3522-4506-9FDC-99B4AA6E583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6"/>
              <c:layout>
                <c:manualLayout>
                  <c:x val="8.3177761994698996E-3"/>
                  <c:y val="-9.386054528562848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0,6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3522-4506-9FDC-99B4AA6E583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4.9624054929569283E-2"/>
                  <c:y val="-0.1626054707371697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3522-4506-9FDC-99B4AA6E583B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доходы  физических лиц</c:v>
                </c:pt>
                <c:pt idx="1">
                  <c:v>Акцизы по подакцизным товарам</c:v>
                </c:pt>
                <c:pt idx="2">
                  <c:v>Налог на имущество</c:v>
                </c:pt>
                <c:pt idx="3">
                  <c:v>Единый сельскохозяйственный налог</c:v>
                </c:pt>
                <c:pt idx="4">
                  <c:v>Доходы, получаемые в виде арендной платы</c:v>
                </c:pt>
                <c:pt idx="5">
                  <c:v>Штрафы</c:v>
                </c:pt>
                <c:pt idx="6">
                  <c:v>Иные собственные доходы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43.932933315453191</c:v>
                </c:pt>
                <c:pt idx="1">
                  <c:v>5.9163289772320526</c:v>
                </c:pt>
                <c:pt idx="2">
                  <c:v>41.643232582736857</c:v>
                </c:pt>
                <c:pt idx="3">
                  <c:v>1.432361117132777</c:v>
                </c:pt>
                <c:pt idx="4">
                  <c:v>5.8904666214285504</c:v>
                </c:pt>
                <c:pt idx="5">
                  <c:v>0.32910225864574016</c:v>
                </c:pt>
                <c:pt idx="6">
                  <c:v>0.85557512737084196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3522-4506-9FDC-99B4AA6E583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  <c:spPr>
        <a:noFill/>
        <a:ln w="25391">
          <a:noFill/>
        </a:ln>
      </c:spPr>
    </c:plotArea>
    <c:plotVisOnly val="1"/>
    <c:dispBlanksAs val="zero"/>
    <c:showDLblsOverMax val="0"/>
  </c:chart>
  <c:spPr>
    <a:solidFill>
      <a:schemeClr val="tx2">
        <a:lumMod val="60000"/>
        <a:lumOff val="40000"/>
        <a:alpha val="0"/>
      </a:schemeClr>
    </a:solidFill>
  </c:spPr>
  <c:txPr>
    <a:bodyPr/>
    <a:lstStyle/>
    <a:p>
      <a:pPr>
        <a:defRPr sz="1615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rgbClr val="CCECFF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975245306770095E-2"/>
          <c:y val="0"/>
          <c:w val="0.96377003083376078"/>
          <c:h val="0.8645613450357368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  <a:effectLst/>
            <a:scene3d>
              <a:camera prst="orthographicFront"/>
              <a:lightRig rig="threePt" dir="t"/>
            </a:scene3d>
            <a:sp3d prstMaterial="metal">
              <a:bevelT w="311150" h="25400" prst="riblet"/>
              <a:bevelB w="222250" h="0" prst="cross"/>
            </a:sp3d>
          </c:spPr>
          <c:invertIfNegative val="0"/>
          <c:dLbls>
            <c:dLbl>
              <c:idx val="0"/>
              <c:layout>
                <c:manualLayout>
                  <c:x val="1.2575012628593072E-2"/>
                  <c:y val="-5.332932028445180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89 682,4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022-4FF3-9600-26E10A2FA60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776380402366403E-2"/>
                  <c:y val="-5.855527363527570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134 811,4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022-4FF3-9600-26E10A2FA60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523269397033434E-2"/>
                  <c:y val="-6.057510298720426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142 481,3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022-4FF3-9600-26E10A2FA60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549733485207031E-2"/>
                  <c:y val="-3.902232499521768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149 711,8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022-4FF3-9600-26E10A2FA60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8729617725661944E-2"/>
                  <c:y val="-3.9021856140311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022-4FF3-9600-26E10A2FA60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</c:strCache>
            </c:str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118596.4</c:v>
                </c:pt>
                <c:pt idx="1">
                  <c:v>128448.2</c:v>
                </c:pt>
                <c:pt idx="2">
                  <c:v>135459.79999999999</c:v>
                </c:pt>
                <c:pt idx="3">
                  <c:v>145453.20000000001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5-9022-4FF3-9600-26E10A2FA6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5883088"/>
        <c:axId val="495883480"/>
        <c:axId val="0"/>
      </c:bar3DChart>
      <c:catAx>
        <c:axId val="495883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495883480"/>
        <c:crosses val="autoZero"/>
        <c:auto val="1"/>
        <c:lblAlgn val="ctr"/>
        <c:lblOffset val="100"/>
        <c:noMultiLvlLbl val="0"/>
      </c:catAx>
      <c:valAx>
        <c:axId val="495883480"/>
        <c:scaling>
          <c:orientation val="minMax"/>
          <c:min val="25000"/>
        </c:scaling>
        <c:delete val="1"/>
        <c:axPos val="l"/>
        <c:numFmt formatCode="#\ ##0.0" sourceLinked="1"/>
        <c:majorTickMark val="out"/>
        <c:minorTickMark val="none"/>
        <c:tickLblPos val="none"/>
        <c:crossAx val="495883088"/>
        <c:crosses val="autoZero"/>
        <c:crossBetween val="between"/>
        <c:majorUnit val="5000"/>
      </c:valAx>
      <c:spPr>
        <a:noFill/>
        <a:ln w="25405">
          <a:noFill/>
        </a:ln>
      </c:spPr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plastic"/>
  </c:spPr>
  <c:txPr>
    <a:bodyPr/>
    <a:lstStyle/>
    <a:p>
      <a:pPr>
        <a:defRPr sz="1612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5056513055502928E-2"/>
          <c:y val="2.5253982020167393E-2"/>
          <c:w val="0.95494344220188865"/>
          <c:h val="0.88990155623976364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Консолидированный бюджет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15693014681032325"/>
                  <c:y val="-0.2393322712899882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371396,4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A94-4116-9A2B-721F4F271AA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0789891244102612"/>
                  <c:y val="-0.1892394703223165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399 061,0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A94-4116-9A2B-721F4F271AA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2024 год</c:v>
                </c:pt>
                <c:pt idx="1">
                  <c:v>Проект 2025 год</c:v>
                </c:pt>
              </c:strCache>
            </c:strRef>
          </c:cat>
          <c:val>
            <c:numRef>
              <c:f>Sheet1!$B$2:$C$2</c:f>
              <c:numCache>
                <c:formatCode>#\ ##0.0</c:formatCode>
                <c:ptCount val="2"/>
                <c:pt idx="0">
                  <c:v>408688.3</c:v>
                </c:pt>
                <c:pt idx="1">
                  <c:v>468688.3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A94-4116-9A2B-721F4F271A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4"/>
        <c:gapDepth val="165"/>
        <c:shape val="box"/>
        <c:axId val="499662768"/>
        <c:axId val="499663160"/>
        <c:axId val="0"/>
      </c:bar3DChart>
      <c:catAx>
        <c:axId val="499662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rgbClr val="00B050"/>
                </a:solidFill>
              </a:defRPr>
            </a:pPr>
            <a:endParaRPr lang="ru-RU"/>
          </a:p>
        </c:txPr>
        <c:crossAx val="49966316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99663160"/>
        <c:scaling>
          <c:orientation val="minMax"/>
          <c:min val="0"/>
        </c:scaling>
        <c:delete val="1"/>
        <c:axPos val="l"/>
        <c:numFmt formatCode="#,##0" sourceLinked="0"/>
        <c:majorTickMark val="out"/>
        <c:minorTickMark val="none"/>
        <c:tickLblPos val="none"/>
        <c:crossAx val="499662768"/>
        <c:crosses val="autoZero"/>
        <c:crossBetween val="between"/>
        <c:majorUnit val="50000"/>
        <c:minorUnit val="10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5"/>
      <c:rotY val="160"/>
      <c:depthPercent val="11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5939163330840714E-2"/>
          <c:y val="0.13573200771759891"/>
          <c:w val="0.52109994281441074"/>
          <c:h val="0.70944998020177874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614">
              <a:noFill/>
              <a:prstDash val="solid"/>
            </a:ln>
            <a:effectLst>
              <a:outerShdw blurRad="101600" dist="1041400" dir="5400000" sx="200000" sy="200000" algn="ctr" rotWithShape="0">
                <a:srgbClr val="F79646">
                  <a:lumMod val="20000"/>
                  <a:lumOff val="80000"/>
                  <a:alpha val="30000"/>
                </a:srgbClr>
              </a:outerShdw>
            </a:effectLst>
          </c:spPr>
          <c:explosion val="24"/>
          <c:dPt>
            <c:idx val="0"/>
            <c:bubble3D val="0"/>
            <c:explosion val="21"/>
            <c:spPr>
              <a:solidFill>
                <a:srgbClr val="99CC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0B5-4E29-B8E6-AAD0FCC4B8D5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0B5-4E29-B8E6-AAD0FCC4B8D5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0B5-4E29-B8E6-AAD0FCC4B8D5}"/>
              </c:ext>
            </c:extLst>
          </c:dPt>
          <c:dPt>
            <c:idx val="3"/>
            <c:bubble3D val="0"/>
            <c:spPr>
              <a:solidFill>
                <a:srgbClr val="00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0B5-4E29-B8E6-AAD0FCC4B8D5}"/>
              </c:ext>
            </c:extLst>
          </c:dPt>
          <c:dPt>
            <c:idx val="4"/>
            <c:bubble3D val="0"/>
            <c:spPr>
              <a:solidFill>
                <a:srgbClr val="FF3399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0B5-4E29-B8E6-AAD0FCC4B8D5}"/>
              </c:ext>
            </c:extLst>
          </c:dPt>
          <c:dPt>
            <c:idx val="5"/>
            <c:bubble3D val="0"/>
            <c:spPr>
              <a:solidFill>
                <a:srgbClr val="FF99CC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0B5-4E29-B8E6-AAD0FCC4B8D5}"/>
              </c:ext>
            </c:extLst>
          </c:dPt>
          <c:dPt>
            <c:idx val="6"/>
            <c:bubble3D val="0"/>
            <c:explosion val="21"/>
            <c:spPr>
              <a:solidFill>
                <a:srgbClr val="FF99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0B5-4E29-B8E6-AAD0FCC4B8D5}"/>
              </c:ext>
            </c:extLst>
          </c:dPt>
          <c:dPt>
            <c:idx val="7"/>
            <c:bubble3D val="0"/>
            <c:explosion val="54"/>
            <c:spPr>
              <a:solidFill>
                <a:srgbClr val="993366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00B5-4E29-B8E6-AAD0FCC4B8D5}"/>
              </c:ext>
            </c:extLst>
          </c:dPt>
          <c:dPt>
            <c:idx val="8"/>
            <c:bubble3D val="0"/>
            <c:explosion val="45"/>
            <c:spPr>
              <a:solidFill>
                <a:srgbClr val="00FFFF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00B5-4E29-B8E6-AAD0FCC4B8D5}"/>
              </c:ext>
            </c:extLst>
          </c:dPt>
          <c:dPt>
            <c:idx val="9"/>
            <c:bubble3D val="0"/>
            <c:explosion val="33"/>
            <c:spPr>
              <a:solidFill>
                <a:srgbClr val="FF3399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00B5-4E29-B8E6-AAD0FCC4B8D5}"/>
              </c:ext>
            </c:extLst>
          </c:dPt>
          <c:dPt>
            <c:idx val="10"/>
            <c:bubble3D val="0"/>
            <c:spPr>
              <a:solidFill>
                <a:srgbClr val="FF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00B5-4E29-B8E6-AAD0FCC4B8D5}"/>
              </c:ext>
            </c:extLst>
          </c:dPt>
          <c:dPt>
            <c:idx val="11"/>
            <c:bubble3D val="0"/>
            <c:spPr>
              <a:solidFill>
                <a:srgbClr val="CCCCFF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00B5-4E29-B8E6-AAD0FCC4B8D5}"/>
              </c:ext>
            </c:extLst>
          </c:dPt>
          <c:dPt>
            <c:idx val="12"/>
            <c:bubble3D val="0"/>
            <c:spPr>
              <a:solidFill>
                <a:srgbClr val="FF33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00B5-4E29-B8E6-AAD0FCC4B8D5}"/>
              </c:ext>
            </c:extLst>
          </c:dPt>
          <c:dLbls>
            <c:dLbl>
              <c:idx val="0"/>
              <c:layout>
                <c:manualLayout>
                  <c:x val="1.2172568491077323E-2"/>
                  <c:y val="-0.1379739523626618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13,0%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0B5-4E29-B8E6-AAD0FCC4B8D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9391495105109281E-2"/>
                  <c:y val="4.524357002712430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0B5-4E29-B8E6-AAD0FCC4B8D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2427894288878686E-2"/>
                  <c:y val="-9.743987495235829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0B5-4E29-B8E6-AAD0FCC4B8D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7387318689615142E-2"/>
                  <c:y val="9.1420696630446552E-2"/>
                </c:manualLayout>
              </c:layout>
              <c:tx>
                <c:rich>
                  <a:bodyPr/>
                  <a:lstStyle/>
                  <a:p>
                    <a:pPr>
                      <a:defRPr sz="18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dirty="0"/>
                      <a:t>60,7%</a:t>
                    </a:r>
                  </a:p>
                </c:rich>
              </c:tx>
              <c:numFmt formatCode="0.00%" sourceLinked="0"/>
              <c:spPr>
                <a:noFill/>
                <a:ln w="25229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0B5-4E29-B8E6-AAD0FCC4B8D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00B5-4E29-B8E6-AAD0FCC4B8D5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00B5-4E29-B8E6-AAD0FCC4B8D5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5215409023407871E-2"/>
                  <c:y val="-0.1814783190939384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8,8%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00B5-4E29-B8E6-AAD0FCC4B8D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2.1004939405918042E-2"/>
                  <c:y val="-3.908443236942445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0,1%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00B5-4E29-B8E6-AAD0FCC4B8D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9889166070163083E-2"/>
                  <c:y val="7.076103027867293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0,1%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00B5-4E29-B8E6-AAD0FCC4B8D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00B5-4E29-B8E6-AAD0FCC4B8D5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00B5-4E29-B8E6-AAD0FCC4B8D5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6.4040601768354383E-2"/>
                  <c:y val="2.387928720471431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</a:t>
                    </a:r>
                    <a:r>
                      <a:rPr lang="ru-RU" dirty="0"/>
                      <a:t>3</a:t>
                    </a:r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00B5-4E29-B8E6-AAD0FCC4B8D5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6.0288347336471322E-2"/>
                  <c:y val="7.373836391058702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00B5-4E29-B8E6-AAD0FCC4B8D5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 w="25229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multiLvlStrRef>
              <c:f>Sheet1!$B$1:$L$2</c:f>
              <c:multiLvlStrCache>
                <c:ptCount val="7"/>
                <c:lvl>
                  <c:pt idx="0">
                    <c:v>51 869,8</c:v>
                  </c:pt>
                  <c:pt idx="1">
                    <c:v>6 047,6</c:v>
                  </c:pt>
                  <c:pt idx="2">
                    <c:v>96 653,7</c:v>
                  </c:pt>
                  <c:pt idx="3">
                    <c:v>216 239,2</c:v>
                  </c:pt>
                  <c:pt idx="4">
                    <c:v>260,4</c:v>
                  </c:pt>
                  <c:pt idx="5">
                    <c:v>27 562,3</c:v>
                  </c:pt>
                  <c:pt idx="6">
                    <c:v>428,0</c:v>
                  </c:pt>
                </c:lvl>
                <c:lvl>
                  <c:pt idx="0">
                    <c:v>Общегосударственные вопросы - </c:v>
                  </c:pt>
                  <c:pt idx="1">
                    <c:v>Национальная безопасность и правоохранительная деятельность - </c:v>
                  </c:pt>
                  <c:pt idx="2">
                    <c:v>Национальная экономика - </c:v>
                  </c:pt>
                  <c:pt idx="3">
                    <c:v>Жилищно-коммунальное хозяйство - </c:v>
                  </c:pt>
                  <c:pt idx="4">
                    <c:v>Образование - </c:v>
                  </c:pt>
                  <c:pt idx="5">
                    <c:v>Культура, кинематография - </c:v>
                  </c:pt>
                  <c:pt idx="6">
                    <c:v>Социальная политика - </c:v>
                  </c:pt>
                </c:lvl>
              </c:multiLvlStrCache>
            </c:multiLvlStrRef>
          </c:cat>
          <c:val>
            <c:numRef>
              <c:f>Sheet1!$B$2:$L$2</c:f>
              <c:numCache>
                <c:formatCode>#\ ##0.0</c:formatCode>
                <c:ptCount val="11"/>
                <c:pt idx="0">
                  <c:v>51869.8</c:v>
                </c:pt>
                <c:pt idx="1">
                  <c:v>6047.6</c:v>
                </c:pt>
                <c:pt idx="2">
                  <c:v>96653.7</c:v>
                </c:pt>
                <c:pt idx="3">
                  <c:v>216239.2</c:v>
                </c:pt>
                <c:pt idx="4">
                  <c:v>260.39999999999998</c:v>
                </c:pt>
                <c:pt idx="5">
                  <c:v>27562.3</c:v>
                </c:pt>
                <c:pt idx="6">
                  <c:v>428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00B5-4E29-B8E6-AAD0FCC4B8D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2614">
              <a:solidFill>
                <a:schemeClr val="tx1"/>
              </a:solidFill>
              <a:prstDash val="solid"/>
            </a:ln>
          </c:spPr>
          <c:explosion val="11"/>
          <c:dPt>
            <c:idx val="0"/>
            <c:bubble3D val="0"/>
            <c:spPr>
              <a:solidFill>
                <a:schemeClr val="accent1"/>
              </a:solidFill>
              <a:ln w="12614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C-00B5-4E29-B8E6-AAD0FCC4B8D5}"/>
              </c:ext>
            </c:extLst>
          </c:dPt>
          <c:dPt>
            <c:idx val="2"/>
            <c:bubble3D val="0"/>
            <c:spPr>
              <a:solidFill>
                <a:schemeClr val="hlink"/>
              </a:solidFill>
              <a:ln w="12614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E-00B5-4E29-B8E6-AAD0FCC4B8D5}"/>
              </c:ext>
            </c:extLst>
          </c:dPt>
          <c:dPt>
            <c:idx val="3"/>
            <c:bubble3D val="0"/>
            <c:spPr>
              <a:solidFill>
                <a:schemeClr val="folHlink"/>
              </a:solidFill>
              <a:ln w="12614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0-00B5-4E29-B8E6-AAD0FCC4B8D5}"/>
              </c:ext>
            </c:extLst>
          </c:dPt>
          <c:dPt>
            <c:idx val="4"/>
            <c:bubble3D val="0"/>
            <c:spPr>
              <a:solidFill>
                <a:schemeClr val="bg2"/>
              </a:solidFill>
              <a:ln w="12614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2-00B5-4E29-B8E6-AAD0FCC4B8D5}"/>
              </c:ext>
            </c:extLst>
          </c:dPt>
          <c:dPt>
            <c:idx val="5"/>
            <c:bubble3D val="0"/>
            <c:spPr>
              <a:solidFill>
                <a:schemeClr val="tx2"/>
              </a:solidFill>
              <a:ln w="12614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4-00B5-4E29-B8E6-AAD0FCC4B8D5}"/>
              </c:ext>
            </c:extLst>
          </c:dPt>
          <c:dPt>
            <c:idx val="6"/>
            <c:bubble3D val="0"/>
            <c:spPr>
              <a:solidFill>
                <a:srgbClr val="0066CC"/>
              </a:solidFill>
              <a:ln w="12614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6-00B5-4E29-B8E6-AAD0FCC4B8D5}"/>
              </c:ext>
            </c:extLst>
          </c:dPt>
          <c:dPt>
            <c:idx val="7"/>
            <c:bubble3D val="0"/>
            <c:spPr>
              <a:solidFill>
                <a:srgbClr val="CCCCFF"/>
              </a:solidFill>
              <a:ln w="12614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8-00B5-4E29-B8E6-AAD0FCC4B8D5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  <a:ln w="12614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A-00B5-4E29-B8E6-AAD0FCC4B8D5}"/>
              </c:ext>
            </c:extLst>
          </c:dPt>
          <c:dPt>
            <c:idx val="9"/>
            <c:bubble3D val="0"/>
            <c:spPr>
              <a:solidFill>
                <a:srgbClr val="FFFF00"/>
              </a:solidFill>
              <a:ln w="12614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C-00B5-4E29-B8E6-AAD0FCC4B8D5}"/>
              </c:ext>
            </c:extLst>
          </c:dPt>
          <c:dPt>
            <c:idx val="10"/>
            <c:bubble3D val="0"/>
            <c:spPr>
              <a:solidFill>
                <a:srgbClr val="00FF00"/>
              </a:solidFill>
              <a:ln w="12614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E-00B5-4E29-B8E6-AAD0FCC4B8D5}"/>
              </c:ext>
            </c:extLst>
          </c:dPt>
          <c:dPt>
            <c:idx val="11"/>
            <c:bubble3D val="0"/>
            <c:spPr>
              <a:solidFill>
                <a:srgbClr val="00FFFF"/>
              </a:solidFill>
              <a:ln w="12614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0-00B5-4E29-B8E6-AAD0FCC4B8D5}"/>
              </c:ext>
            </c:extLst>
          </c:dPt>
          <c:dPt>
            <c:idx val="12"/>
            <c:bubble3D val="0"/>
            <c:spPr>
              <a:solidFill>
                <a:srgbClr val="0000FF"/>
              </a:solidFill>
              <a:ln w="12614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2-00B5-4E29-B8E6-AAD0FCC4B8D5}"/>
              </c:ext>
            </c:extLst>
          </c:dPt>
          <c:dLbls>
            <c:numFmt formatCode="0%" sourceLinked="0"/>
            <c:spPr>
              <a:noFill/>
              <a:ln w="25229">
                <a:noFill/>
              </a:ln>
            </c:spPr>
            <c:txPr>
              <a:bodyPr/>
              <a:lstStyle/>
              <a:p>
                <a:pPr>
                  <a:defRPr sz="1937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multiLvlStrRef>
              <c:f>Sheet1!$B$1:$L$2</c:f>
              <c:multiLvlStrCache>
                <c:ptCount val="7"/>
                <c:lvl>
                  <c:pt idx="0">
                    <c:v>51 869,8</c:v>
                  </c:pt>
                  <c:pt idx="1">
                    <c:v>6 047,6</c:v>
                  </c:pt>
                  <c:pt idx="2">
                    <c:v>96 653,7</c:v>
                  </c:pt>
                  <c:pt idx="3">
                    <c:v>216 239,2</c:v>
                  </c:pt>
                  <c:pt idx="4">
                    <c:v>260,4</c:v>
                  </c:pt>
                  <c:pt idx="5">
                    <c:v>27 562,3</c:v>
                  </c:pt>
                  <c:pt idx="6">
                    <c:v>428,0</c:v>
                  </c:pt>
                </c:lvl>
                <c:lvl>
                  <c:pt idx="0">
                    <c:v>Общегосударственные вопросы - </c:v>
                  </c:pt>
                  <c:pt idx="1">
                    <c:v>Национальная безопасность и правоохранительная деятельность - </c:v>
                  </c:pt>
                  <c:pt idx="2">
                    <c:v>Национальная экономика - </c:v>
                  </c:pt>
                  <c:pt idx="3">
                    <c:v>Жилищно-коммунальное хозяйство - </c:v>
                  </c:pt>
                  <c:pt idx="4">
                    <c:v>Образование - </c:v>
                  </c:pt>
                  <c:pt idx="5">
                    <c:v>Культура, кинематография - </c:v>
                  </c:pt>
                  <c:pt idx="6">
                    <c:v>Социальная политика - </c:v>
                  </c:pt>
                </c:lvl>
              </c:multiLvlStrCache>
            </c:multiLvlStrRef>
          </c:cat>
          <c:val>
            <c:numRef>
              <c:f>Sheet1!$B$3:$L$3</c:f>
              <c:numCache>
                <c:formatCode>General</c:formatCode>
                <c:ptCount val="11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3-00B5-4E29-B8E6-AAD0FCC4B8D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229">
          <a:noFill/>
        </a:ln>
      </c:spPr>
    </c:plotArea>
    <c:legend>
      <c:legendPos val="r"/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ayout>
        <c:manualLayout>
          <c:xMode val="edge"/>
          <c:yMode val="edge"/>
          <c:x val="0.55772808249911998"/>
          <c:y val="0"/>
          <c:w val="0.44058712869876743"/>
          <c:h val="0.97410288846409065"/>
        </c:manualLayout>
      </c:layout>
      <c:overlay val="0"/>
      <c:spPr>
        <a:noFill/>
        <a:ln w="3154">
          <a:noFill/>
          <a:prstDash val="solid"/>
        </a:ln>
      </c:spPr>
      <c:txPr>
        <a:bodyPr/>
        <a:lstStyle/>
        <a:p>
          <a:pPr rtl="0">
            <a:defRPr sz="1200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036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799431321084866E-2"/>
          <c:y val="9.7155560265603985E-2"/>
          <c:w val="0.51583136482939629"/>
          <c:h val="0.774219392976510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8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6DF-445F-8744-4108955D9302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6DF-445F-8744-4108955D9302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6DF-445F-8744-4108955D9302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6DF-445F-8744-4108955D9302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6DF-445F-8744-4108955D9302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6DF-445F-8744-4108955D9302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36DF-445F-8744-4108955D9302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36DF-445F-8744-4108955D9302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36DF-445F-8744-4108955D9302}"/>
              </c:ext>
            </c:extLst>
          </c:dPt>
          <c:dLbls>
            <c:dLbl>
              <c:idx val="1"/>
              <c:layout>
                <c:manualLayout>
                  <c:x val="1.388888888888838E-3"/>
                  <c:y val="-8.3739967863976569E-3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6DF-445F-8744-4108955D9302}"/>
                </c:ext>
                <c:ext xmlns:c15="http://schemas.microsoft.com/office/drawing/2012/chart" uri="{CE6537A1-D6FC-4f65-9D91-7224C49458BB}">
                  <c15:layout>
                    <c:manualLayout>
                      <c:w val="5.518755468066492E-2"/>
                      <c:h val="7.088706701365978E-2"/>
                    </c:manualLayout>
                  </c15:layout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6DF-445F-8744-4108955D9302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5634842519684527E-3"/>
                  <c:y val="5.7900281779484531E-4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6DF-445F-8744-4108955D9302}"/>
                </c:ext>
                <c:ext xmlns:c15="http://schemas.microsoft.com/office/drawing/2012/chart" uri="{CE6537A1-D6FC-4f65-9D91-7224C49458BB}">
                  <c15:layout>
                    <c:manualLayout>
                      <c:w val="5.1895778652668409E-2"/>
                      <c:h val="0.14273206736534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6.2944772528433959E-2"/>
                  <c:y val="-4.582376137006110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36DF-445F-8744-4108955D9302}"/>
                </c:ex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Расходы на обеспечение деятельности муниципальных учреждений культуры - 19142,1</c:v>
                </c:pt>
                <c:pt idx="1">
                  <c:v>Мероприятия по организации и проведению конкурсов, торжественных и иных мероприятий - 955,7</c:v>
                </c:pt>
                <c:pt idx="2">
                  <c:v>Расходы на заработную плату с начислениями работникам муниципальных учреждений культуры - 7026,4</c:v>
                </c:pt>
                <c:pt idx="3">
                  <c:v>Расходы на комплектование книжных фондов библиотек - 0</c:v>
                </c:pt>
                <c:pt idx="4">
                  <c:v>Другие вопросы в области культуры, кинематографии - 438,1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19142.099999999999</c:v>
                </c:pt>
                <c:pt idx="1">
                  <c:v>955.7</c:v>
                </c:pt>
                <c:pt idx="2" formatCode="#,##0.00">
                  <c:v>7026.4</c:v>
                </c:pt>
                <c:pt idx="3">
                  <c:v>0</c:v>
                </c:pt>
                <c:pt idx="4">
                  <c:v>438.1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36DF-445F-8744-4108955D93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6570555555555555"/>
          <c:y val="0.28498309379657077"/>
          <c:w val="0.33461111111111114"/>
          <c:h val="0.66472729165279898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  <a:scene3d>
      <a:camera prst="orthographicFront"/>
      <a:lightRig rig="balanced" dir="t">
        <a:rot lat="0" lon="0" rev="8700000"/>
      </a:lightRig>
    </a:scene3d>
    <a:sp3d>
      <a:bevelT w="190500" h="38100"/>
    </a:sp3d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6178118573827155E-2"/>
          <c:y val="9.7407638007293532E-2"/>
          <c:w val="0.83118874472884652"/>
          <c:h val="0.674027489009157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freezing" dir="t">
                <a:rot lat="0" lon="0" rev="9600000"/>
              </a:lightRig>
            </a:scene3d>
            <a:sp3d>
              <a:bevelT w="184150" prst="angle"/>
              <a:bevelB prst="angle"/>
            </a:sp3d>
          </c:spPr>
          <c:invertIfNegative val="0"/>
          <c:dLbls>
            <c:dLbl>
              <c:idx val="0"/>
              <c:layout>
                <c:manualLayout>
                  <c:x val="3.6490198407073536E-2"/>
                  <c:y val="-4.2756192072934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52F-447A-AF8E-2142D3C5D15E}"/>
                </c:ext>
                <c:ext xmlns:c15="http://schemas.microsoft.com/office/drawing/2012/chart" uri="{CE6537A1-D6FC-4f65-9D91-7224C49458BB}">
                  <c15:layout>
                    <c:manualLayout>
                      <c:w val="0.29242344720318431"/>
                      <c:h val="0.2346246040002289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3.0025495850757141E-2"/>
                  <c:y val="-0.1191658552913371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7 162,0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52F-447A-AF8E-2142D3C5D15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3449348539817451E-2"/>
                  <c:y val="-3.74116680638178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52F-447A-AF8E-2142D3C5D15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2"/>
                <c:pt idx="1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1">
                  <c:v>1172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52F-447A-AF8E-2142D3C5D1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shape val="cylinder"/>
        <c:axId val="488249240"/>
        <c:axId val="488249632"/>
        <c:axId val="0"/>
      </c:bar3DChart>
      <c:catAx>
        <c:axId val="488249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488249632"/>
        <c:crosses val="autoZero"/>
        <c:auto val="1"/>
        <c:lblAlgn val="ctr"/>
        <c:lblOffset val="100"/>
        <c:noMultiLvlLbl val="0"/>
      </c:catAx>
      <c:valAx>
        <c:axId val="48824963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4882492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9F30EA-5AAD-4B4D-9B37-1898C8B1B1C4}" type="doc">
      <dgm:prSet loTypeId="urn:microsoft.com/office/officeart/2005/8/layout/hList7#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E45829-723F-4E4D-9831-F195998B70F6}">
      <dgm:prSet phldrT="[Текст]" custT="1"/>
      <dgm:spPr/>
      <dgm:t>
        <a:bodyPr/>
        <a:lstStyle/>
        <a:p>
          <a:r>
            <a:rPr lang="ru-RU" sz="2000" b="1" dirty="0">
              <a:solidFill>
                <a:srgbClr val="FFFF00"/>
              </a:solidFill>
              <a:latin typeface="+mn-lt"/>
            </a:rPr>
            <a:t>Повышение налоговых и неналоговых поступлений в бюджет города</a:t>
          </a:r>
          <a:endParaRPr lang="ru-RU" sz="2000" b="1" dirty="0">
            <a:solidFill>
              <a:srgbClr val="FFFF00"/>
            </a:solidFill>
            <a:latin typeface="+mn-lt"/>
            <a:cs typeface="Times New Roman" pitchFamily="18" charset="0"/>
          </a:endParaRPr>
        </a:p>
      </dgm:t>
    </dgm:pt>
    <dgm:pt modelId="{9D4F7DBD-8157-41A0-8C10-0BA42EC495F2}" type="parTrans" cxnId="{BB97E43A-CB32-4C28-9BF3-3026B999259A}">
      <dgm:prSet/>
      <dgm:spPr/>
      <dgm:t>
        <a:bodyPr/>
        <a:lstStyle/>
        <a:p>
          <a:endParaRPr lang="ru-RU"/>
        </a:p>
      </dgm:t>
    </dgm:pt>
    <dgm:pt modelId="{914D76AC-028B-4257-BED1-2C2263772DDA}" type="sibTrans" cxnId="{BB97E43A-CB32-4C28-9BF3-3026B999259A}">
      <dgm:prSet/>
      <dgm:spPr/>
      <dgm:t>
        <a:bodyPr/>
        <a:lstStyle/>
        <a:p>
          <a:endParaRPr lang="ru-RU"/>
        </a:p>
      </dgm:t>
    </dgm:pt>
    <dgm:pt modelId="{F0351681-504B-468A-A43A-35239C443A97}">
      <dgm:prSet phldrT="[Текст]" custT="1"/>
      <dgm:spPr/>
      <dgm:t>
        <a:bodyPr/>
        <a:lstStyle/>
        <a:p>
          <a:r>
            <a:rPr lang="ru-RU" sz="2000" b="1" dirty="0">
              <a:solidFill>
                <a:srgbClr val="FF0000"/>
              </a:solidFill>
              <a:latin typeface="+mn-lt"/>
            </a:rPr>
            <a:t>Формирование расходов с учетом их оптимизации и повышения эффективнос</a:t>
          </a:r>
          <a:r>
            <a:rPr lang="ru-RU" sz="2000" dirty="0">
              <a:solidFill>
                <a:srgbClr val="FF0000"/>
              </a:solidFill>
              <a:latin typeface="+mn-lt"/>
            </a:rPr>
            <a:t>ти</a:t>
          </a:r>
        </a:p>
      </dgm:t>
    </dgm:pt>
    <dgm:pt modelId="{D9E01241-ED2F-43BF-AD0C-3C1C61B771E5}" type="parTrans" cxnId="{8DBB9301-FA28-492D-82F7-7248566C3DAE}">
      <dgm:prSet/>
      <dgm:spPr/>
      <dgm:t>
        <a:bodyPr/>
        <a:lstStyle/>
        <a:p>
          <a:endParaRPr lang="ru-RU"/>
        </a:p>
      </dgm:t>
    </dgm:pt>
    <dgm:pt modelId="{E1C31608-5158-4EC9-9C62-26BAAF099A48}" type="sibTrans" cxnId="{8DBB9301-FA28-492D-82F7-7248566C3DAE}">
      <dgm:prSet/>
      <dgm:spPr/>
      <dgm:t>
        <a:bodyPr/>
        <a:lstStyle/>
        <a:p>
          <a:endParaRPr lang="ru-RU"/>
        </a:p>
      </dgm:t>
    </dgm:pt>
    <dgm:pt modelId="{BE907F90-9D92-45A1-94F8-1DCBD5B9715F}">
      <dgm:prSet phldrT="[Текст]" custT="1"/>
      <dgm:spPr/>
      <dgm:t>
        <a:bodyPr/>
        <a:lstStyle/>
        <a:p>
          <a:r>
            <a:rPr lang="ru-RU" sz="2400" dirty="0">
              <a:solidFill>
                <a:srgbClr val="CCFF33"/>
              </a:solidFill>
              <a:latin typeface="+mn-lt"/>
            </a:rPr>
            <a:t>Проведение взвешенной долговой политики</a:t>
          </a:r>
        </a:p>
      </dgm:t>
    </dgm:pt>
    <dgm:pt modelId="{03FA8934-805C-4CA4-B0FE-FC842D45AFE0}" type="parTrans" cxnId="{D49A4A8E-E13A-48B9-A452-439EA4800B82}">
      <dgm:prSet/>
      <dgm:spPr/>
      <dgm:t>
        <a:bodyPr/>
        <a:lstStyle/>
        <a:p>
          <a:endParaRPr lang="ru-RU"/>
        </a:p>
      </dgm:t>
    </dgm:pt>
    <dgm:pt modelId="{1C6C0DF2-B0CB-4D92-954A-55B02AC860DD}" type="sibTrans" cxnId="{D49A4A8E-E13A-48B9-A452-439EA4800B82}">
      <dgm:prSet/>
      <dgm:spPr/>
      <dgm:t>
        <a:bodyPr/>
        <a:lstStyle/>
        <a:p>
          <a:endParaRPr lang="ru-RU"/>
        </a:p>
      </dgm:t>
    </dgm:pt>
    <dgm:pt modelId="{D7F1AC36-BB02-40D3-9EAC-6004F15E8D99}" type="pres">
      <dgm:prSet presAssocID="{7D9F30EA-5AAD-4B4D-9B37-1898C8B1B1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32C0C5-E5AF-4E5E-918C-A1BB430E7228}" type="pres">
      <dgm:prSet presAssocID="{7D9F30EA-5AAD-4B4D-9B37-1898C8B1B1C4}" presName="fgShape" presStyleLbl="fgShp" presStyleIdx="0" presStyleCnt="1" custFlipVert="1" custFlipHor="1" custScaleX="1269" custScaleY="10304" custLinFactY="-256120" custLinFactNeighborX="-29559" custLinFactNeighborY="-300000"/>
      <dgm:spPr/>
    </dgm:pt>
    <dgm:pt modelId="{AC9FC888-4E7D-41D5-BF8D-099DDFB49032}" type="pres">
      <dgm:prSet presAssocID="{7D9F30EA-5AAD-4B4D-9B37-1898C8B1B1C4}" presName="linComp" presStyleCnt="0"/>
      <dgm:spPr/>
    </dgm:pt>
    <dgm:pt modelId="{3B03A404-6FA8-44DF-BD0D-938BEE92A850}" type="pres">
      <dgm:prSet presAssocID="{BFE45829-723F-4E4D-9831-F195998B70F6}" presName="compNode" presStyleCnt="0"/>
      <dgm:spPr/>
    </dgm:pt>
    <dgm:pt modelId="{D73F7537-DE83-45D9-AFD1-908328D4D97E}" type="pres">
      <dgm:prSet presAssocID="{BFE45829-723F-4E4D-9831-F195998B70F6}" presName="bkgdShape" presStyleLbl="node1" presStyleIdx="0" presStyleCnt="3" custScaleX="85616"/>
      <dgm:spPr/>
      <dgm:t>
        <a:bodyPr/>
        <a:lstStyle/>
        <a:p>
          <a:endParaRPr lang="ru-RU"/>
        </a:p>
      </dgm:t>
    </dgm:pt>
    <dgm:pt modelId="{A490A214-21F9-4C52-8E3B-F3A359B01D89}" type="pres">
      <dgm:prSet presAssocID="{BFE45829-723F-4E4D-9831-F195998B70F6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DFE9E-A8A8-41F1-B358-A7A11B6B47E1}" type="pres">
      <dgm:prSet presAssocID="{BFE45829-723F-4E4D-9831-F195998B70F6}" presName="invisiNode" presStyleLbl="node1" presStyleIdx="0" presStyleCnt="3"/>
      <dgm:spPr/>
    </dgm:pt>
    <dgm:pt modelId="{79E796B1-3ABE-4958-A470-95B84B3BA8FB}" type="pres">
      <dgm:prSet presAssocID="{BFE45829-723F-4E4D-9831-F195998B70F6}" presName="imagNode" presStyleLbl="fgImgPlace1" presStyleIdx="0" presStyleCnt="3" custScaleX="83731" custScaleY="8258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32018F6-38F3-4F68-9FD0-50FD7BED2859}" type="pres">
      <dgm:prSet presAssocID="{914D76AC-028B-4257-BED1-2C2263772DD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7D5A4F7-F72A-48AE-87CD-6C7027652D6C}" type="pres">
      <dgm:prSet presAssocID="{F0351681-504B-468A-A43A-35239C443A97}" presName="compNode" presStyleCnt="0"/>
      <dgm:spPr/>
    </dgm:pt>
    <dgm:pt modelId="{01B5A3FF-8112-48C6-9524-2594DAB99429}" type="pres">
      <dgm:prSet presAssocID="{F0351681-504B-468A-A43A-35239C443A97}" presName="bkgdShape" presStyleLbl="node1" presStyleIdx="1" presStyleCnt="3" custScaleX="80551"/>
      <dgm:spPr/>
      <dgm:t>
        <a:bodyPr/>
        <a:lstStyle/>
        <a:p>
          <a:endParaRPr lang="ru-RU"/>
        </a:p>
      </dgm:t>
    </dgm:pt>
    <dgm:pt modelId="{BD834AB3-FAFF-4D74-B8D8-881F0EC6B9AD}" type="pres">
      <dgm:prSet presAssocID="{F0351681-504B-468A-A43A-35239C443A97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3C681-2C9B-4653-BE31-D8B25A2AB7FA}" type="pres">
      <dgm:prSet presAssocID="{F0351681-504B-468A-A43A-35239C443A97}" presName="invisiNode" presStyleLbl="node1" presStyleIdx="1" presStyleCnt="3"/>
      <dgm:spPr/>
    </dgm:pt>
    <dgm:pt modelId="{E6379D24-0F7F-4C89-AA74-40B94EA75227}" type="pres">
      <dgm:prSet presAssocID="{F0351681-504B-468A-A43A-35239C443A97}" presName="imagNode" presStyleLbl="fgImgPlace1" presStyleIdx="1" presStyleCnt="3" custScaleX="79868" custScaleY="825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893FC16-622A-4AA0-9276-3766E5F1AA15}" type="pres">
      <dgm:prSet presAssocID="{E1C31608-5158-4EC9-9C62-26BAAF099A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10443EA-0A22-4998-85A4-5FC07C4410A8}" type="pres">
      <dgm:prSet presAssocID="{BE907F90-9D92-45A1-94F8-1DCBD5B9715F}" presName="compNode" presStyleCnt="0"/>
      <dgm:spPr/>
    </dgm:pt>
    <dgm:pt modelId="{14E9E240-14D8-48CE-A8EF-4C26DD964D0B}" type="pres">
      <dgm:prSet presAssocID="{BE907F90-9D92-45A1-94F8-1DCBD5B9715F}" presName="bkgdShape" presStyleLbl="node1" presStyleIdx="2" presStyleCnt="3" custScaleX="77049"/>
      <dgm:spPr/>
      <dgm:t>
        <a:bodyPr/>
        <a:lstStyle/>
        <a:p>
          <a:endParaRPr lang="ru-RU"/>
        </a:p>
      </dgm:t>
    </dgm:pt>
    <dgm:pt modelId="{272D07C4-E4A0-4649-AFF9-320ECA914488}" type="pres">
      <dgm:prSet presAssocID="{BE907F90-9D92-45A1-94F8-1DCBD5B9715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F8028-0A1F-4B6B-BA86-08AA83130861}" type="pres">
      <dgm:prSet presAssocID="{BE907F90-9D92-45A1-94F8-1DCBD5B9715F}" presName="invisiNode" presStyleLbl="node1" presStyleIdx="2" presStyleCnt="3"/>
      <dgm:spPr/>
    </dgm:pt>
    <dgm:pt modelId="{801EDB75-7215-4290-9F39-D09130BB9918}" type="pres">
      <dgm:prSet presAssocID="{BE907F90-9D92-45A1-94F8-1DCBD5B9715F}" presName="imagNode" presStyleLbl="fgImgPlace1" presStyleIdx="2" presStyleCnt="3" custScaleX="85206" custScaleY="8258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BB97E43A-CB32-4C28-9BF3-3026B999259A}" srcId="{7D9F30EA-5AAD-4B4D-9B37-1898C8B1B1C4}" destId="{BFE45829-723F-4E4D-9831-F195998B70F6}" srcOrd="0" destOrd="0" parTransId="{9D4F7DBD-8157-41A0-8C10-0BA42EC495F2}" sibTransId="{914D76AC-028B-4257-BED1-2C2263772DDA}"/>
    <dgm:cxn modelId="{FCE99B69-BED3-44DC-9B4C-98E72C896783}" type="presOf" srcId="{F0351681-504B-468A-A43A-35239C443A97}" destId="{01B5A3FF-8112-48C6-9524-2594DAB99429}" srcOrd="0" destOrd="0" presId="urn:microsoft.com/office/officeart/2005/8/layout/hList7#1"/>
    <dgm:cxn modelId="{52A36C5F-442A-405D-AAC4-1CDB38AFABE0}" type="presOf" srcId="{914D76AC-028B-4257-BED1-2C2263772DDA}" destId="{E32018F6-38F3-4F68-9FD0-50FD7BED2859}" srcOrd="0" destOrd="0" presId="urn:microsoft.com/office/officeart/2005/8/layout/hList7#1"/>
    <dgm:cxn modelId="{8DBB9301-FA28-492D-82F7-7248566C3DAE}" srcId="{7D9F30EA-5AAD-4B4D-9B37-1898C8B1B1C4}" destId="{F0351681-504B-468A-A43A-35239C443A97}" srcOrd="1" destOrd="0" parTransId="{D9E01241-ED2F-43BF-AD0C-3C1C61B771E5}" sibTransId="{E1C31608-5158-4EC9-9C62-26BAAF099A48}"/>
    <dgm:cxn modelId="{C5C975CD-4B7D-4AA6-9F9B-E83B130B3C4B}" type="presOf" srcId="{BE907F90-9D92-45A1-94F8-1DCBD5B9715F}" destId="{14E9E240-14D8-48CE-A8EF-4C26DD964D0B}" srcOrd="0" destOrd="0" presId="urn:microsoft.com/office/officeart/2005/8/layout/hList7#1"/>
    <dgm:cxn modelId="{3EDBF4FD-7DD4-4EF3-BE9D-862C0BA1F08D}" type="presOf" srcId="{BFE45829-723F-4E4D-9831-F195998B70F6}" destId="{A490A214-21F9-4C52-8E3B-F3A359B01D89}" srcOrd="1" destOrd="0" presId="urn:microsoft.com/office/officeart/2005/8/layout/hList7#1"/>
    <dgm:cxn modelId="{7E5FE03F-B5AC-4410-AFBD-1247EC1958A2}" type="presOf" srcId="{F0351681-504B-468A-A43A-35239C443A97}" destId="{BD834AB3-FAFF-4D74-B8D8-881F0EC6B9AD}" srcOrd="1" destOrd="0" presId="urn:microsoft.com/office/officeart/2005/8/layout/hList7#1"/>
    <dgm:cxn modelId="{79CB92D9-CC56-4E39-84EA-E5692F448B8A}" type="presOf" srcId="{E1C31608-5158-4EC9-9C62-26BAAF099A48}" destId="{D893FC16-622A-4AA0-9276-3766E5F1AA15}" srcOrd="0" destOrd="0" presId="urn:microsoft.com/office/officeart/2005/8/layout/hList7#1"/>
    <dgm:cxn modelId="{D49A4A8E-E13A-48B9-A452-439EA4800B82}" srcId="{7D9F30EA-5AAD-4B4D-9B37-1898C8B1B1C4}" destId="{BE907F90-9D92-45A1-94F8-1DCBD5B9715F}" srcOrd="2" destOrd="0" parTransId="{03FA8934-805C-4CA4-B0FE-FC842D45AFE0}" sibTransId="{1C6C0DF2-B0CB-4D92-954A-55B02AC860DD}"/>
    <dgm:cxn modelId="{F2061F9D-9788-41A1-B4E5-626B01ECEC34}" type="presOf" srcId="{BE907F90-9D92-45A1-94F8-1DCBD5B9715F}" destId="{272D07C4-E4A0-4649-AFF9-320ECA914488}" srcOrd="1" destOrd="0" presId="urn:microsoft.com/office/officeart/2005/8/layout/hList7#1"/>
    <dgm:cxn modelId="{A85BD9F3-217E-416B-A45E-45A851EA2404}" type="presOf" srcId="{BFE45829-723F-4E4D-9831-F195998B70F6}" destId="{D73F7537-DE83-45D9-AFD1-908328D4D97E}" srcOrd="0" destOrd="0" presId="urn:microsoft.com/office/officeart/2005/8/layout/hList7#1"/>
    <dgm:cxn modelId="{C18F94C0-A146-4255-BD34-1D02D94F8D2A}" type="presOf" srcId="{7D9F30EA-5AAD-4B4D-9B37-1898C8B1B1C4}" destId="{D7F1AC36-BB02-40D3-9EAC-6004F15E8D99}" srcOrd="0" destOrd="0" presId="urn:microsoft.com/office/officeart/2005/8/layout/hList7#1"/>
    <dgm:cxn modelId="{B3B3CAD2-643F-483A-AC48-5C9D27C0AE1F}" type="presParOf" srcId="{D7F1AC36-BB02-40D3-9EAC-6004F15E8D99}" destId="{9132C0C5-E5AF-4E5E-918C-A1BB430E7228}" srcOrd="0" destOrd="0" presId="urn:microsoft.com/office/officeart/2005/8/layout/hList7#1"/>
    <dgm:cxn modelId="{8241F920-F8AB-4049-B239-876810A22784}" type="presParOf" srcId="{D7F1AC36-BB02-40D3-9EAC-6004F15E8D99}" destId="{AC9FC888-4E7D-41D5-BF8D-099DDFB49032}" srcOrd="1" destOrd="0" presId="urn:microsoft.com/office/officeart/2005/8/layout/hList7#1"/>
    <dgm:cxn modelId="{022A535C-B324-48CC-98D0-979B9F422206}" type="presParOf" srcId="{AC9FC888-4E7D-41D5-BF8D-099DDFB49032}" destId="{3B03A404-6FA8-44DF-BD0D-938BEE92A850}" srcOrd="0" destOrd="0" presId="urn:microsoft.com/office/officeart/2005/8/layout/hList7#1"/>
    <dgm:cxn modelId="{C19ACD92-19E6-456C-89E1-902B8172A2F1}" type="presParOf" srcId="{3B03A404-6FA8-44DF-BD0D-938BEE92A850}" destId="{D73F7537-DE83-45D9-AFD1-908328D4D97E}" srcOrd="0" destOrd="0" presId="urn:microsoft.com/office/officeart/2005/8/layout/hList7#1"/>
    <dgm:cxn modelId="{AB824435-CA85-4FDD-A7CF-5C8429ADCD96}" type="presParOf" srcId="{3B03A404-6FA8-44DF-BD0D-938BEE92A850}" destId="{A490A214-21F9-4C52-8E3B-F3A359B01D89}" srcOrd="1" destOrd="0" presId="urn:microsoft.com/office/officeart/2005/8/layout/hList7#1"/>
    <dgm:cxn modelId="{99B49B4E-DFAE-4F47-96B0-0BA37E5290F1}" type="presParOf" srcId="{3B03A404-6FA8-44DF-BD0D-938BEE92A850}" destId="{8FADFE9E-A8A8-41F1-B358-A7A11B6B47E1}" srcOrd="2" destOrd="0" presId="urn:microsoft.com/office/officeart/2005/8/layout/hList7#1"/>
    <dgm:cxn modelId="{E34B854F-9FC6-4C99-B999-26B001ADEA3A}" type="presParOf" srcId="{3B03A404-6FA8-44DF-BD0D-938BEE92A850}" destId="{79E796B1-3ABE-4958-A470-95B84B3BA8FB}" srcOrd="3" destOrd="0" presId="urn:microsoft.com/office/officeart/2005/8/layout/hList7#1"/>
    <dgm:cxn modelId="{5A1C8ED6-688D-4FAD-AAB3-463EA0CC091B}" type="presParOf" srcId="{AC9FC888-4E7D-41D5-BF8D-099DDFB49032}" destId="{E32018F6-38F3-4F68-9FD0-50FD7BED2859}" srcOrd="1" destOrd="0" presId="urn:microsoft.com/office/officeart/2005/8/layout/hList7#1"/>
    <dgm:cxn modelId="{2633C9F5-75B9-4072-96C4-AB5D73183030}" type="presParOf" srcId="{AC9FC888-4E7D-41D5-BF8D-099DDFB49032}" destId="{A7D5A4F7-F72A-48AE-87CD-6C7027652D6C}" srcOrd="2" destOrd="0" presId="urn:microsoft.com/office/officeart/2005/8/layout/hList7#1"/>
    <dgm:cxn modelId="{789BD1FA-9E9D-4721-A57C-1AD887530F32}" type="presParOf" srcId="{A7D5A4F7-F72A-48AE-87CD-6C7027652D6C}" destId="{01B5A3FF-8112-48C6-9524-2594DAB99429}" srcOrd="0" destOrd="0" presId="urn:microsoft.com/office/officeart/2005/8/layout/hList7#1"/>
    <dgm:cxn modelId="{F35CE952-9ECB-42A2-9A71-91B5E98FFEA8}" type="presParOf" srcId="{A7D5A4F7-F72A-48AE-87CD-6C7027652D6C}" destId="{BD834AB3-FAFF-4D74-B8D8-881F0EC6B9AD}" srcOrd="1" destOrd="0" presId="urn:microsoft.com/office/officeart/2005/8/layout/hList7#1"/>
    <dgm:cxn modelId="{1ED8CC33-02B3-400B-9894-72EC9DAB72FD}" type="presParOf" srcId="{A7D5A4F7-F72A-48AE-87CD-6C7027652D6C}" destId="{C8F3C681-2C9B-4653-BE31-D8B25A2AB7FA}" srcOrd="2" destOrd="0" presId="urn:microsoft.com/office/officeart/2005/8/layout/hList7#1"/>
    <dgm:cxn modelId="{2749D2DA-392B-4459-ACA7-973A32902EB3}" type="presParOf" srcId="{A7D5A4F7-F72A-48AE-87CD-6C7027652D6C}" destId="{E6379D24-0F7F-4C89-AA74-40B94EA75227}" srcOrd="3" destOrd="0" presId="urn:microsoft.com/office/officeart/2005/8/layout/hList7#1"/>
    <dgm:cxn modelId="{895596CE-F6C3-43AD-8CBC-E688517A0F86}" type="presParOf" srcId="{AC9FC888-4E7D-41D5-BF8D-099DDFB49032}" destId="{D893FC16-622A-4AA0-9276-3766E5F1AA15}" srcOrd="3" destOrd="0" presId="urn:microsoft.com/office/officeart/2005/8/layout/hList7#1"/>
    <dgm:cxn modelId="{511D7AED-1EBD-4B19-A751-919B19AA8988}" type="presParOf" srcId="{AC9FC888-4E7D-41D5-BF8D-099DDFB49032}" destId="{A10443EA-0A22-4998-85A4-5FC07C4410A8}" srcOrd="4" destOrd="0" presId="urn:microsoft.com/office/officeart/2005/8/layout/hList7#1"/>
    <dgm:cxn modelId="{D277CEF3-89D0-40F1-B9CA-7734F70F7AFD}" type="presParOf" srcId="{A10443EA-0A22-4998-85A4-5FC07C4410A8}" destId="{14E9E240-14D8-48CE-A8EF-4C26DD964D0B}" srcOrd="0" destOrd="0" presId="urn:microsoft.com/office/officeart/2005/8/layout/hList7#1"/>
    <dgm:cxn modelId="{58A173BA-EAC0-4D28-92CF-9CB04CA29FAB}" type="presParOf" srcId="{A10443EA-0A22-4998-85A4-5FC07C4410A8}" destId="{272D07C4-E4A0-4649-AFF9-320ECA914488}" srcOrd="1" destOrd="0" presId="urn:microsoft.com/office/officeart/2005/8/layout/hList7#1"/>
    <dgm:cxn modelId="{0D835E6F-77FF-4415-9DB3-7A71EA7893E3}" type="presParOf" srcId="{A10443EA-0A22-4998-85A4-5FC07C4410A8}" destId="{C7AF8028-0A1F-4B6B-BA86-08AA83130861}" srcOrd="2" destOrd="0" presId="urn:microsoft.com/office/officeart/2005/8/layout/hList7#1"/>
    <dgm:cxn modelId="{85E79C21-B323-4AA3-A798-FD201BB1CE18}" type="presParOf" srcId="{A10443EA-0A22-4998-85A4-5FC07C4410A8}" destId="{801EDB75-7215-4290-9F39-D09130BB9918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0239BA-D30D-42D9-95F7-1477AF7261C5}" type="doc">
      <dgm:prSet loTypeId="urn:microsoft.com/office/officeart/2005/8/layout/chevron2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8AA1952-3345-4003-BFDC-A0E4F30C465C}">
      <dgm:prSet phldrT="[Текст]" custT="1"/>
      <dgm:spPr/>
      <dgm:t>
        <a:bodyPr/>
        <a:lstStyle/>
        <a:p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CD8EE939-5E82-4C1E-A503-C5646DF47732}" type="parTrans" cxnId="{3BEBB157-6F04-4726-92E8-65661F4D5571}">
      <dgm:prSet/>
      <dgm:spPr/>
      <dgm:t>
        <a:bodyPr/>
        <a:lstStyle/>
        <a:p>
          <a:endParaRPr lang="ru-RU"/>
        </a:p>
      </dgm:t>
    </dgm:pt>
    <dgm:pt modelId="{84C1FEF0-48B0-42FF-8385-CA2FDF866512}" type="sibTrans" cxnId="{3BEBB157-6F04-4726-92E8-65661F4D5571}">
      <dgm:prSet/>
      <dgm:spPr/>
      <dgm:t>
        <a:bodyPr/>
        <a:lstStyle/>
        <a:p>
          <a:endParaRPr lang="ru-RU"/>
        </a:p>
      </dgm:t>
    </dgm:pt>
    <dgm:pt modelId="{E02F3EE9-ABD1-4D06-9A71-B78C1E3542D6}">
      <dgm:prSet phldrT="[Текст]" custT="1"/>
      <dgm:spPr/>
      <dgm:t>
        <a:bodyPr/>
        <a:lstStyle/>
        <a:p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AA1A75ED-3EC9-4A28-8738-27E036ED2506}" type="parTrans" cxnId="{5717FF89-59BF-4E71-A2FF-59C4C67B826C}">
      <dgm:prSet/>
      <dgm:spPr/>
      <dgm:t>
        <a:bodyPr/>
        <a:lstStyle/>
        <a:p>
          <a:endParaRPr lang="ru-RU"/>
        </a:p>
      </dgm:t>
    </dgm:pt>
    <dgm:pt modelId="{7429E3D7-E57E-4AC5-82B5-C677C06E342E}" type="sibTrans" cxnId="{5717FF89-59BF-4E71-A2FF-59C4C67B826C}">
      <dgm:prSet/>
      <dgm:spPr/>
      <dgm:t>
        <a:bodyPr/>
        <a:lstStyle/>
        <a:p>
          <a:endParaRPr lang="ru-RU"/>
        </a:p>
      </dgm:t>
    </dgm:pt>
    <dgm:pt modelId="{ACF5097F-CC5B-4366-ABE7-38687129F656}">
      <dgm:prSet phldrT="[Текст]" custT="1"/>
      <dgm:spPr/>
      <dgm:t>
        <a:bodyPr/>
        <a:lstStyle/>
        <a:p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2616B00B-F7C0-4234-86E7-8EDE1A3DF7B4}" type="parTrans" cxnId="{DAC3DEE0-9F83-4CC8-B18E-6F48B1BB4651}">
      <dgm:prSet/>
      <dgm:spPr/>
      <dgm:t>
        <a:bodyPr/>
        <a:lstStyle/>
        <a:p>
          <a:endParaRPr lang="ru-RU"/>
        </a:p>
      </dgm:t>
    </dgm:pt>
    <dgm:pt modelId="{68A32AD1-FA7D-46F8-A155-4CDC1D3CEAC9}" type="sibTrans" cxnId="{DAC3DEE0-9F83-4CC8-B18E-6F48B1BB4651}">
      <dgm:prSet/>
      <dgm:spPr/>
      <dgm:t>
        <a:bodyPr/>
        <a:lstStyle/>
        <a:p>
          <a:endParaRPr lang="ru-RU"/>
        </a:p>
      </dgm:t>
    </dgm:pt>
    <dgm:pt modelId="{333612F3-69F1-4CC0-ACEA-154FBD023C22}">
      <dgm:prSet custT="1"/>
      <dgm:spPr>
        <a:solidFill>
          <a:srgbClr val="90C5D8">
            <a:alpha val="89804"/>
          </a:srgbClr>
        </a:solidFill>
      </dgm:spPr>
      <dgm:t>
        <a:bodyPr/>
        <a:lstStyle/>
        <a:p>
          <a:r>
            <a:rPr lang="ru-RU" sz="1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План мероприятий по росту доходного потенциала бюджета Миллеровского городского поселения, оптимизации расходов бюджета и сокращению муниципального долга Миллеровского городского поселения до 2026 года,  утвержденный распоряжением Администрации Миллеровского городского поселения от 20.03.2024</a:t>
          </a:r>
          <a:r>
            <a:rPr lang="ru-RU" sz="1600" dirty="0">
              <a:solidFill>
                <a:srgbClr val="FFFF00"/>
              </a:solidFill>
            </a:rPr>
            <a:t> № 13 </a:t>
          </a:r>
          <a:endParaRPr lang="ru-RU" sz="1600" b="1" dirty="0">
            <a:solidFill>
              <a:srgbClr val="FFFF00"/>
            </a:solidFill>
          </a:endParaRPr>
        </a:p>
      </dgm:t>
    </dgm:pt>
    <dgm:pt modelId="{7C648A16-2C70-40A2-9902-C7019F970936}" type="parTrans" cxnId="{F0FA317E-D0B6-4C80-A3EC-A14865C76CD9}">
      <dgm:prSet/>
      <dgm:spPr/>
      <dgm:t>
        <a:bodyPr/>
        <a:lstStyle/>
        <a:p>
          <a:endParaRPr lang="ru-RU"/>
        </a:p>
      </dgm:t>
    </dgm:pt>
    <dgm:pt modelId="{251F4F98-B6F1-4839-A86B-13A0221B67AC}" type="sibTrans" cxnId="{F0FA317E-D0B6-4C80-A3EC-A14865C76CD9}">
      <dgm:prSet/>
      <dgm:spPr/>
      <dgm:t>
        <a:bodyPr/>
        <a:lstStyle/>
        <a:p>
          <a:endParaRPr lang="ru-RU"/>
        </a:p>
      </dgm:t>
    </dgm:pt>
    <dgm:pt modelId="{C3A7DD02-4A49-4703-AC15-9E0113FDB979}">
      <dgm:prSet custT="1"/>
      <dgm:spPr>
        <a:solidFill>
          <a:srgbClr val="FF9933">
            <a:alpha val="89804"/>
          </a:srgbClr>
        </a:solidFill>
      </dgm:spPr>
      <dgm:t>
        <a:bodyPr/>
        <a:lstStyle/>
        <a:p>
          <a:r>
            <a:rPr lang="ru-RU" sz="1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Контроль за качеством и своевременным принятием бюджета Миллеровского городского поселения</a:t>
          </a:r>
          <a:endParaRPr lang="ru-RU" sz="1800" dirty="0">
            <a:solidFill>
              <a:srgbClr val="0070C0"/>
            </a:solidFill>
          </a:endParaRPr>
        </a:p>
      </dgm:t>
    </dgm:pt>
    <dgm:pt modelId="{A16EE01F-A2B0-4440-88C8-2DE7F58B8A60}" type="parTrans" cxnId="{1C0697D9-85D0-492D-B3E6-B5B755F74DED}">
      <dgm:prSet/>
      <dgm:spPr/>
      <dgm:t>
        <a:bodyPr/>
        <a:lstStyle/>
        <a:p>
          <a:endParaRPr lang="ru-RU"/>
        </a:p>
      </dgm:t>
    </dgm:pt>
    <dgm:pt modelId="{D1B66777-09F6-4D87-83E6-6C4051FC771C}" type="sibTrans" cxnId="{1C0697D9-85D0-492D-B3E6-B5B755F74DED}">
      <dgm:prSet/>
      <dgm:spPr/>
      <dgm:t>
        <a:bodyPr/>
        <a:lstStyle/>
        <a:p>
          <a:endParaRPr lang="ru-RU"/>
        </a:p>
      </dgm:t>
    </dgm:pt>
    <dgm:pt modelId="{378CD20F-4C33-45C8-AA4B-0CE44C4D04C2}">
      <dgm:prSet custT="1"/>
      <dgm:spPr>
        <a:solidFill>
          <a:srgbClr val="CCFF33">
            <a:alpha val="89804"/>
          </a:srgbClr>
        </a:solidFill>
      </dgm:spPr>
      <dgm:t>
        <a:bodyPr/>
        <a:lstStyle/>
        <a:p>
          <a:r>
            <a:rPr lang="ru-RU" sz="1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Реализация основных направлений долговой политики на 2025 год и плановый период 2026 и 2027 годов</a:t>
          </a:r>
          <a:endParaRPr lang="ru-RU" sz="1800" dirty="0">
            <a:solidFill>
              <a:srgbClr val="7030A0"/>
            </a:solidFill>
          </a:endParaRPr>
        </a:p>
      </dgm:t>
    </dgm:pt>
    <dgm:pt modelId="{F1049D1A-A6A2-4942-934D-DDE2B8CFE2C7}" type="parTrans" cxnId="{9F85EE27-E071-4052-8917-C465BFE326C9}">
      <dgm:prSet/>
      <dgm:spPr/>
      <dgm:t>
        <a:bodyPr/>
        <a:lstStyle/>
        <a:p>
          <a:endParaRPr lang="ru-RU"/>
        </a:p>
      </dgm:t>
    </dgm:pt>
    <dgm:pt modelId="{DC1A242C-C1AD-4B52-92F9-17803FE1BE9A}" type="sibTrans" cxnId="{9F85EE27-E071-4052-8917-C465BFE326C9}">
      <dgm:prSet/>
      <dgm:spPr/>
      <dgm:t>
        <a:bodyPr/>
        <a:lstStyle/>
        <a:p>
          <a:endParaRPr lang="ru-RU"/>
        </a:p>
      </dgm:t>
    </dgm:pt>
    <dgm:pt modelId="{6CDFB346-5AE3-475E-BC66-186028DEC05D}" type="pres">
      <dgm:prSet presAssocID="{B90239BA-D30D-42D9-95F7-1477AF7261C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A2A39D-2EAF-4B4F-92AC-7B916275B1B5}" type="pres">
      <dgm:prSet presAssocID="{ACF5097F-CC5B-4366-ABE7-38687129F656}" presName="composite" presStyleCnt="0"/>
      <dgm:spPr/>
    </dgm:pt>
    <dgm:pt modelId="{09D480C1-C8E8-4CE7-8873-41C175F67275}" type="pres">
      <dgm:prSet presAssocID="{ACF5097F-CC5B-4366-ABE7-38687129F656}" presName="parentText" presStyleLbl="alignNode1" presStyleIdx="0" presStyleCnt="3" custScaleY="97498" custLinFactNeighborX="7802" custLinFactNeighborY="-97550">
        <dgm:presLayoutVars>
          <dgm:chMax val="1"/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  <dgm:pt modelId="{CA80EEC5-8180-463D-AB43-E20FC1CCE0B0}" type="pres">
      <dgm:prSet presAssocID="{ACF5097F-CC5B-4366-ABE7-38687129F656}" presName="descendantText" presStyleLbl="alignAcc1" presStyleIdx="0" presStyleCnt="3" custScaleX="98356" custScaleY="136394" custLinFactNeighborX="454" custLinFactNeighborY="-79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DE8F24-526C-4B06-8BA3-1A3B3552AAA3}" type="pres">
      <dgm:prSet presAssocID="{68A32AD1-FA7D-46F8-A155-4CDC1D3CEAC9}" presName="sp" presStyleCnt="0"/>
      <dgm:spPr/>
    </dgm:pt>
    <dgm:pt modelId="{24828325-9710-4C43-A4EA-D8E2D475B012}" type="pres">
      <dgm:prSet presAssocID="{68AA1952-3345-4003-BFDC-A0E4F30C465C}" presName="composite" presStyleCnt="0"/>
      <dgm:spPr/>
    </dgm:pt>
    <dgm:pt modelId="{B59BF440-36E6-48B3-BC75-E6445956244C}" type="pres">
      <dgm:prSet presAssocID="{68AA1952-3345-4003-BFDC-A0E4F30C465C}" presName="parentText" presStyleLbl="alignNode1" presStyleIdx="1" presStyleCnt="3" custScaleY="120495" custLinFactNeighborX="7881" custLinFactNeighborY="-9592">
        <dgm:presLayoutVars>
          <dgm:chMax val="1"/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  <dgm:pt modelId="{6F6C7F8D-CA85-4C86-A8B9-DE0E49DC8118}" type="pres">
      <dgm:prSet presAssocID="{68AA1952-3345-4003-BFDC-A0E4F30C465C}" presName="descendantText" presStyleLbl="alignAcc1" presStyleIdx="1" presStyleCnt="3" custScaleX="98528" custScaleY="178730" custLinFactNeighborX="874" custLinFactNeighborY="88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625B9E-4443-4AF7-919B-3E90C6E8FC0E}" type="pres">
      <dgm:prSet presAssocID="{84C1FEF0-48B0-42FF-8385-CA2FDF866512}" presName="sp" presStyleCnt="0"/>
      <dgm:spPr/>
    </dgm:pt>
    <dgm:pt modelId="{4122055B-10BA-4763-BCF9-826BF8448BD8}" type="pres">
      <dgm:prSet presAssocID="{E02F3EE9-ABD1-4D06-9A71-B78C1E3542D6}" presName="composite" presStyleCnt="0"/>
      <dgm:spPr/>
    </dgm:pt>
    <dgm:pt modelId="{A6E13E1B-7D1B-442A-959A-A9F6D8AE7DD8}" type="pres">
      <dgm:prSet presAssocID="{E02F3EE9-ABD1-4D06-9A71-B78C1E3542D6}" presName="parentText" presStyleLbl="alignNode1" presStyleIdx="2" presStyleCnt="3" custLinFactNeighborX="7881" custLinFactNeighborY="-3149">
        <dgm:presLayoutVars>
          <dgm:chMax val="1"/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  <dgm:pt modelId="{F6DF088B-B792-439B-9EEE-AF2670D0671E}" type="pres">
      <dgm:prSet presAssocID="{E02F3EE9-ABD1-4D06-9A71-B78C1E3542D6}" presName="descendantText" presStyleLbl="alignAcc1" presStyleIdx="2" presStyleCnt="3" custScaleX="98463" custScaleY="157785" custLinFactNeighborX="507" custLinFactNeighborY="240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FA317E-D0B6-4C80-A3EC-A14865C76CD9}" srcId="{ACF5097F-CC5B-4366-ABE7-38687129F656}" destId="{333612F3-69F1-4CC0-ACEA-154FBD023C22}" srcOrd="0" destOrd="0" parTransId="{7C648A16-2C70-40A2-9902-C7019F970936}" sibTransId="{251F4F98-B6F1-4839-A86B-13A0221B67AC}"/>
    <dgm:cxn modelId="{DAC3DEE0-9F83-4CC8-B18E-6F48B1BB4651}" srcId="{B90239BA-D30D-42D9-95F7-1477AF7261C5}" destId="{ACF5097F-CC5B-4366-ABE7-38687129F656}" srcOrd="0" destOrd="0" parTransId="{2616B00B-F7C0-4234-86E7-8EDE1A3DF7B4}" sibTransId="{68A32AD1-FA7D-46F8-A155-4CDC1D3CEAC9}"/>
    <dgm:cxn modelId="{46E64783-2E3C-4370-B119-FE9F0EA781F9}" type="presOf" srcId="{378CD20F-4C33-45C8-AA4B-0CE44C4D04C2}" destId="{6F6C7F8D-CA85-4C86-A8B9-DE0E49DC8118}" srcOrd="0" destOrd="0" presId="urn:microsoft.com/office/officeart/2005/8/layout/chevron2"/>
    <dgm:cxn modelId="{3BEBB157-6F04-4726-92E8-65661F4D5571}" srcId="{B90239BA-D30D-42D9-95F7-1477AF7261C5}" destId="{68AA1952-3345-4003-BFDC-A0E4F30C465C}" srcOrd="1" destOrd="0" parTransId="{CD8EE939-5E82-4C1E-A503-C5646DF47732}" sibTransId="{84C1FEF0-48B0-42FF-8385-CA2FDF866512}"/>
    <dgm:cxn modelId="{16DC8D87-5856-4CF7-82F9-23A6BA576B08}" type="presOf" srcId="{ACF5097F-CC5B-4366-ABE7-38687129F656}" destId="{09D480C1-C8E8-4CE7-8873-41C175F67275}" srcOrd="0" destOrd="0" presId="urn:microsoft.com/office/officeart/2005/8/layout/chevron2"/>
    <dgm:cxn modelId="{D80A01E1-25EA-46A8-B377-57ECDD16D786}" type="presOf" srcId="{C3A7DD02-4A49-4703-AC15-9E0113FDB979}" destId="{F6DF088B-B792-439B-9EEE-AF2670D0671E}" srcOrd="0" destOrd="0" presId="urn:microsoft.com/office/officeart/2005/8/layout/chevron2"/>
    <dgm:cxn modelId="{1C0697D9-85D0-492D-B3E6-B5B755F74DED}" srcId="{E02F3EE9-ABD1-4D06-9A71-B78C1E3542D6}" destId="{C3A7DD02-4A49-4703-AC15-9E0113FDB979}" srcOrd="0" destOrd="0" parTransId="{A16EE01F-A2B0-4440-88C8-2DE7F58B8A60}" sibTransId="{D1B66777-09F6-4D87-83E6-6C4051FC771C}"/>
    <dgm:cxn modelId="{FD059751-96AE-4BA9-B5B5-DEFC2DCB8113}" type="presOf" srcId="{68AA1952-3345-4003-BFDC-A0E4F30C465C}" destId="{B59BF440-36E6-48B3-BC75-E6445956244C}" srcOrd="0" destOrd="0" presId="urn:microsoft.com/office/officeart/2005/8/layout/chevron2"/>
    <dgm:cxn modelId="{9F85EE27-E071-4052-8917-C465BFE326C9}" srcId="{68AA1952-3345-4003-BFDC-A0E4F30C465C}" destId="{378CD20F-4C33-45C8-AA4B-0CE44C4D04C2}" srcOrd="0" destOrd="0" parTransId="{F1049D1A-A6A2-4942-934D-DDE2B8CFE2C7}" sibTransId="{DC1A242C-C1AD-4B52-92F9-17803FE1BE9A}"/>
    <dgm:cxn modelId="{8FA14BE3-DBFE-433D-97D6-DC7A12617151}" type="presOf" srcId="{B90239BA-D30D-42D9-95F7-1477AF7261C5}" destId="{6CDFB346-5AE3-475E-BC66-186028DEC05D}" srcOrd="0" destOrd="0" presId="urn:microsoft.com/office/officeart/2005/8/layout/chevron2"/>
    <dgm:cxn modelId="{5717FF89-59BF-4E71-A2FF-59C4C67B826C}" srcId="{B90239BA-D30D-42D9-95F7-1477AF7261C5}" destId="{E02F3EE9-ABD1-4D06-9A71-B78C1E3542D6}" srcOrd="2" destOrd="0" parTransId="{AA1A75ED-3EC9-4A28-8738-27E036ED2506}" sibTransId="{7429E3D7-E57E-4AC5-82B5-C677C06E342E}"/>
    <dgm:cxn modelId="{62F46040-DC3D-4F32-A166-9FD6523AD614}" type="presOf" srcId="{333612F3-69F1-4CC0-ACEA-154FBD023C22}" destId="{CA80EEC5-8180-463D-AB43-E20FC1CCE0B0}" srcOrd="0" destOrd="0" presId="urn:microsoft.com/office/officeart/2005/8/layout/chevron2"/>
    <dgm:cxn modelId="{26E9AFAC-ECB1-49E7-A723-4CFA6F748456}" type="presOf" srcId="{E02F3EE9-ABD1-4D06-9A71-B78C1E3542D6}" destId="{A6E13E1B-7D1B-442A-959A-A9F6D8AE7DD8}" srcOrd="0" destOrd="0" presId="urn:microsoft.com/office/officeart/2005/8/layout/chevron2"/>
    <dgm:cxn modelId="{849AFF4B-8829-4DD7-B6EF-5682AEB4015B}" type="presParOf" srcId="{6CDFB346-5AE3-475E-BC66-186028DEC05D}" destId="{EDA2A39D-2EAF-4B4F-92AC-7B916275B1B5}" srcOrd="0" destOrd="0" presId="urn:microsoft.com/office/officeart/2005/8/layout/chevron2"/>
    <dgm:cxn modelId="{7A535621-3417-4356-A905-C443EAB85AA5}" type="presParOf" srcId="{EDA2A39D-2EAF-4B4F-92AC-7B916275B1B5}" destId="{09D480C1-C8E8-4CE7-8873-41C175F67275}" srcOrd="0" destOrd="0" presId="urn:microsoft.com/office/officeart/2005/8/layout/chevron2"/>
    <dgm:cxn modelId="{C5286DCF-5ACA-43ED-97AD-780C20F98B90}" type="presParOf" srcId="{EDA2A39D-2EAF-4B4F-92AC-7B916275B1B5}" destId="{CA80EEC5-8180-463D-AB43-E20FC1CCE0B0}" srcOrd="1" destOrd="0" presId="urn:microsoft.com/office/officeart/2005/8/layout/chevron2"/>
    <dgm:cxn modelId="{1DCF2736-5B68-4932-B98B-CF3A25D7843E}" type="presParOf" srcId="{6CDFB346-5AE3-475E-BC66-186028DEC05D}" destId="{07DE8F24-526C-4B06-8BA3-1A3B3552AAA3}" srcOrd="1" destOrd="0" presId="urn:microsoft.com/office/officeart/2005/8/layout/chevron2"/>
    <dgm:cxn modelId="{2AA98627-531B-4DD3-BBDE-CCD7EEEF7692}" type="presParOf" srcId="{6CDFB346-5AE3-475E-BC66-186028DEC05D}" destId="{24828325-9710-4C43-A4EA-D8E2D475B012}" srcOrd="2" destOrd="0" presId="urn:microsoft.com/office/officeart/2005/8/layout/chevron2"/>
    <dgm:cxn modelId="{7564D181-25A1-4101-908F-CA17CE81EAA5}" type="presParOf" srcId="{24828325-9710-4C43-A4EA-D8E2D475B012}" destId="{B59BF440-36E6-48B3-BC75-E6445956244C}" srcOrd="0" destOrd="0" presId="urn:microsoft.com/office/officeart/2005/8/layout/chevron2"/>
    <dgm:cxn modelId="{4A8629E4-FE9B-477F-9E38-FB2E12F09FB7}" type="presParOf" srcId="{24828325-9710-4C43-A4EA-D8E2D475B012}" destId="{6F6C7F8D-CA85-4C86-A8B9-DE0E49DC8118}" srcOrd="1" destOrd="0" presId="urn:microsoft.com/office/officeart/2005/8/layout/chevron2"/>
    <dgm:cxn modelId="{5C127BB2-0CCA-4D2A-A17C-E507A7449156}" type="presParOf" srcId="{6CDFB346-5AE3-475E-BC66-186028DEC05D}" destId="{A5625B9E-4443-4AF7-919B-3E90C6E8FC0E}" srcOrd="3" destOrd="0" presId="urn:microsoft.com/office/officeart/2005/8/layout/chevron2"/>
    <dgm:cxn modelId="{FED41B59-3A5B-441D-82D8-9168BC7C481C}" type="presParOf" srcId="{6CDFB346-5AE3-475E-BC66-186028DEC05D}" destId="{4122055B-10BA-4763-BCF9-826BF8448BD8}" srcOrd="4" destOrd="0" presId="urn:microsoft.com/office/officeart/2005/8/layout/chevron2"/>
    <dgm:cxn modelId="{999792EC-C6EC-47ED-97A7-BEF0523F5DC9}" type="presParOf" srcId="{4122055B-10BA-4763-BCF9-826BF8448BD8}" destId="{A6E13E1B-7D1B-442A-959A-A9F6D8AE7DD8}" srcOrd="0" destOrd="0" presId="urn:microsoft.com/office/officeart/2005/8/layout/chevron2"/>
    <dgm:cxn modelId="{D9228A1F-BEED-4A2D-A449-1A7A0B97DC72}" type="presParOf" srcId="{4122055B-10BA-4763-BCF9-826BF8448BD8}" destId="{F6DF088B-B792-439B-9EEE-AF2670D0671E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 anchor="ctr"/>
        <a:lstStyle/>
        <a:p>
          <a:pPr algn="ctr"/>
          <a:endParaRPr lang="ru-RU" sz="1400" dirty="0">
            <a:latin typeface="+mj-lt"/>
          </a:endParaRPr>
        </a:p>
        <a:p>
          <a:pPr algn="ctr"/>
          <a:r>
            <a:rPr lang="ru-RU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Налог на доходы физических лиц  134 811,4</a:t>
          </a:r>
          <a:endParaRPr lang="ru-RU" sz="16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  <a:p>
          <a:pPr algn="ctr"/>
          <a:endParaRPr lang="ru-RU" sz="1400" dirty="0">
            <a:latin typeface="+mj-lt"/>
          </a:endParaRPr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Акцизы    11 959,7</a:t>
          </a:r>
          <a:endParaRPr lang="ru-RU" sz="16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pPr algn="ctr"/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pPr algn="ctr"/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</a:p>
        <a:p>
          <a:pPr algn="ctr"/>
          <a:r>
            <a: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140 468,5</a:t>
          </a: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BA090E94-8B27-4531-ACFD-055B1B3DB79D}">
      <dgm:prSet phldrT="[Текст]" custT="1"/>
      <dgm:spPr/>
      <dgm:t>
        <a:bodyPr anchor="ctr"/>
        <a:lstStyle/>
        <a:p>
          <a:pPr algn="ctr"/>
          <a:r>
            <a:rPr lang="ru-RU" sz="1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Единый сельскохозяйственный налог  4 633,9</a:t>
          </a:r>
          <a:endParaRPr lang="ru-RU" sz="14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E91CA2F1-D445-458F-9CD2-C8AFD2E6E334}" type="parTrans" cxnId="{88B3C375-A51F-4C96-9C49-6C7EE1333A2E}">
      <dgm:prSet/>
      <dgm:spPr/>
      <dgm:t>
        <a:bodyPr/>
        <a:lstStyle/>
        <a:p>
          <a:endParaRPr lang="ru-RU"/>
        </a:p>
      </dgm:t>
    </dgm:pt>
    <dgm:pt modelId="{29385BA7-84CD-47DD-AD14-392FE9FE061F}" type="sibTrans" cxnId="{88B3C375-A51F-4C96-9C49-6C7EE1333A2E}">
      <dgm:prSet/>
      <dgm:spPr/>
      <dgm:t>
        <a:bodyPr/>
        <a:lstStyle/>
        <a:p>
          <a:endParaRPr lang="ru-RU"/>
        </a:p>
      </dgm:t>
    </dgm:pt>
    <dgm:pt modelId="{9589BF18-EB43-46B1-B7B8-63ADBDFDC163}">
      <dgm:prSet phldrT="[Текст]" custT="1"/>
      <dgm:spPr/>
      <dgm:t>
        <a:bodyPr anchor="ctr"/>
        <a:lstStyle/>
        <a:p>
          <a:pPr algn="ctr"/>
          <a:r>
            <a:rPr lang="ru-RU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Налоги на имущество</a:t>
          </a:r>
        </a:p>
        <a:p>
          <a:pPr algn="ctr"/>
          <a:r>
            <a: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91 178,4</a:t>
          </a:r>
        </a:p>
      </dgm:t>
    </dgm:pt>
    <dgm:pt modelId="{0C08EA7C-BFFB-47BE-8AE9-56286B5A196F}" type="parTrans" cxnId="{BC9EECA3-31A3-40D6-B395-5CD9FE4B63D3}">
      <dgm:prSet/>
      <dgm:spPr/>
      <dgm:t>
        <a:bodyPr/>
        <a:lstStyle/>
        <a:p>
          <a:endParaRPr lang="ru-RU"/>
        </a:p>
      </dgm:t>
    </dgm:pt>
    <dgm:pt modelId="{95ADC15E-E719-415A-A3F1-FDF2C80A9E52}" type="sibTrans" cxnId="{BC9EECA3-31A3-40D6-B395-5CD9FE4B63D3}">
      <dgm:prSet/>
      <dgm:spPr/>
      <dgm:t>
        <a:bodyPr/>
        <a:lstStyle/>
        <a:p>
          <a:endParaRPr lang="ru-RU"/>
        </a:p>
      </dgm:t>
    </dgm:pt>
    <dgm:pt modelId="{EC8293B5-A888-4944-B633-989DDB50054B}">
      <dgm:prSet custT="1"/>
      <dgm:spPr/>
      <dgm:t>
        <a:bodyPr/>
        <a:lstStyle/>
        <a:p>
          <a:r>
            <a:rPr lang="ru-RU" sz="1400" dirty="0">
              <a:solidFill>
                <a:srgbClr val="FFFF00"/>
              </a:solidFill>
            </a:rPr>
            <a:t>Доходы, получаемые в виде арендной платы  15 327,7</a:t>
          </a:r>
        </a:p>
      </dgm:t>
    </dgm:pt>
    <dgm:pt modelId="{2181603A-E7CA-4C4F-9BE2-EB5807BA92A2}" type="parTrans" cxnId="{5632D40F-55C7-4640-82D5-A18B6F61B736}">
      <dgm:prSet/>
      <dgm:spPr/>
      <dgm:t>
        <a:bodyPr/>
        <a:lstStyle/>
        <a:p>
          <a:endParaRPr lang="ru-RU"/>
        </a:p>
      </dgm:t>
    </dgm:pt>
    <dgm:pt modelId="{F89D536D-E61F-44E0-AA24-EEB4C5F715AA}" type="sibTrans" cxnId="{5632D40F-55C7-4640-82D5-A18B6F61B736}">
      <dgm:prSet/>
      <dgm:spPr/>
      <dgm:t>
        <a:bodyPr/>
        <a:lstStyle/>
        <a:p>
          <a:endParaRPr lang="ru-RU"/>
        </a:p>
      </dgm:t>
    </dgm:pt>
    <dgm:pt modelId="{B0C1EE35-292E-4F2A-A58B-0CDD4C445C0E}">
      <dgm:prSet custT="1"/>
      <dgm:spPr/>
      <dgm:t>
        <a:bodyPr/>
        <a:lstStyle/>
        <a:p>
          <a:r>
            <a:rPr lang="ru-RU" sz="1200" b="1" dirty="0">
              <a:solidFill>
                <a:srgbClr val="FFFF00"/>
              </a:solidFill>
            </a:rPr>
            <a:t>Штрафы, возмещение ущерба</a:t>
          </a:r>
        </a:p>
        <a:p>
          <a:r>
            <a:rPr lang="ru-RU" sz="1200" b="1" dirty="0">
              <a:solidFill>
                <a:srgbClr val="FFFF00"/>
              </a:solidFill>
            </a:rPr>
            <a:t>                                  681,4</a:t>
          </a:r>
        </a:p>
      </dgm:t>
    </dgm:pt>
    <dgm:pt modelId="{B56EFC3D-3775-4EB6-977E-62CB1A760D51}" type="parTrans" cxnId="{CFCEF425-3F24-4B00-AA51-B06EA453D41C}">
      <dgm:prSet/>
      <dgm:spPr/>
      <dgm:t>
        <a:bodyPr/>
        <a:lstStyle/>
        <a:p>
          <a:endParaRPr lang="ru-RU"/>
        </a:p>
      </dgm:t>
    </dgm:pt>
    <dgm:pt modelId="{BE73CE19-3142-4F51-9A2B-43C0365FB312}" type="sibTrans" cxnId="{CFCEF425-3F24-4B00-AA51-B06EA453D41C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</dgm:pt>
    <dgm:pt modelId="{3D57390B-957B-42E2-9EEB-3D286DE16B84}" type="pres">
      <dgm:prSet presAssocID="{E313B81E-1751-4C21-8155-E4E5788F26D3}" presName="box" presStyleLbl="node1" presStyleIdx="0" presStyleCnt="7" custScaleY="120642" custLinFactNeighborY="25097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0" presStyleCnt="7" custScaleX="92777" custScaleY="126532" custLinFactNeighborX="-9657" custLinFactNeighborY="3611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</dgm:pt>
    <dgm:pt modelId="{931DB2C6-6A18-4320-B852-C2613EDB2FA8}" type="pres">
      <dgm:prSet presAssocID="{0CB101B1-31FC-4497-B774-302BD4E2A2CB}" presName="comp" presStyleCnt="0"/>
      <dgm:spPr/>
    </dgm:pt>
    <dgm:pt modelId="{67233FA9-89F9-43A8-9F80-99BA1DBCD9E3}" type="pres">
      <dgm:prSet presAssocID="{0CB101B1-31FC-4497-B774-302BD4E2A2CB}" presName="box" presStyleLbl="node1" presStyleIdx="1" presStyleCnt="7" custScaleY="114414" custLinFactNeighborY="17196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1" presStyleCnt="7" custAng="0" custScaleX="92748" custScaleY="126921" custLinFactNeighborX="-9671" custLinFactNeighborY="1344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</dgm:pt>
    <dgm:pt modelId="{7D4D5190-7A99-4EE3-BF13-894BFF6BFA1A}" type="pres">
      <dgm:prSet presAssocID="{8061A499-68BB-4517-AEA3-079F9BE298A5}" presName="comp" presStyleCnt="0"/>
      <dgm:spPr/>
    </dgm:pt>
    <dgm:pt modelId="{681E65EC-7E48-44FF-9933-C4F2C62D5FC2}" type="pres">
      <dgm:prSet presAssocID="{8061A499-68BB-4517-AEA3-079F9BE298A5}" presName="box" presStyleLbl="node1" presStyleIdx="2" presStyleCnt="7" custAng="0" custScaleY="135716" custLinFactY="115952" custLinFactNeighborX="-1887" custLinFactNeighborY="200000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2" presStyleCnt="7" custScaleX="87822" custScaleY="90040" custLinFactY="192851" custLinFactNeighborX="-6402" custLinFactNeighborY="200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</dgm:pt>
    <dgm:pt modelId="{712BDC1E-CA2D-4B05-B9F9-47FDD7A8558E}" type="pres">
      <dgm:prSet presAssocID="{9589BF18-EB43-46B1-B7B8-63ADBDFDC163}" presName="comp" presStyleCnt="0"/>
      <dgm:spPr/>
    </dgm:pt>
    <dgm:pt modelId="{F3E8F88B-0370-448B-8D0E-D54292C8691C}" type="pres">
      <dgm:prSet presAssocID="{9589BF18-EB43-46B1-B7B8-63ADBDFDC163}" presName="box" presStyleLbl="node1" presStyleIdx="3" presStyleCnt="7" custScaleY="150763" custLinFactNeighborY="4678"/>
      <dgm:spPr/>
      <dgm:t>
        <a:bodyPr/>
        <a:lstStyle/>
        <a:p>
          <a:endParaRPr lang="ru-RU"/>
        </a:p>
      </dgm:t>
    </dgm:pt>
    <dgm:pt modelId="{0EECD78B-C0A7-434E-9ADD-45852886C17A}" type="pres">
      <dgm:prSet presAssocID="{9589BF18-EB43-46B1-B7B8-63ADBDFDC163}" presName="img" presStyleLbl="fgImgPlace1" presStyleIdx="3" presStyleCnt="7" custScaleX="87599" custScaleY="99393" custLinFactNeighborX="-13471" custLinFactNeighborY="477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090A8A9-C296-4A7F-9B52-773A003D1EB8}" type="pres">
      <dgm:prSet presAssocID="{9589BF18-EB43-46B1-B7B8-63ADBDFDC163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032F77-098C-4AB4-88AE-9F2D2C8772AA}" type="pres">
      <dgm:prSet presAssocID="{95ADC15E-E719-415A-A3F1-FDF2C80A9E52}" presName="spacer" presStyleCnt="0"/>
      <dgm:spPr/>
    </dgm:pt>
    <dgm:pt modelId="{DFA610A1-31CA-4877-A569-7886975AEFA6}" type="pres">
      <dgm:prSet presAssocID="{BA090E94-8B27-4531-ACFD-055B1B3DB79D}" presName="comp" presStyleCnt="0"/>
      <dgm:spPr/>
    </dgm:pt>
    <dgm:pt modelId="{2FF4AF0E-1500-4BD3-8C3A-3E143A3E4058}" type="pres">
      <dgm:prSet presAssocID="{BA090E94-8B27-4531-ACFD-055B1B3DB79D}" presName="box" presStyleLbl="node1" presStyleIdx="4" presStyleCnt="7" custScaleY="130890" custLinFactY="-104462" custLinFactNeighborY="-200000"/>
      <dgm:spPr/>
      <dgm:t>
        <a:bodyPr/>
        <a:lstStyle/>
        <a:p>
          <a:endParaRPr lang="ru-RU"/>
        </a:p>
      </dgm:t>
    </dgm:pt>
    <dgm:pt modelId="{844F59AA-F0BE-4A71-B9FB-41A33D108C7D}" type="pres">
      <dgm:prSet presAssocID="{BA090E94-8B27-4531-ACFD-055B1B3DB79D}" presName="img" presStyleLbl="fgImgPlace1" presStyleIdx="4" presStyleCnt="7" custScaleX="87599" custScaleY="138548" custLinFactY="-173604" custLinFactNeighborX="-2812" custLinFactNeighborY="-200000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D0F5A39-751E-4D35-A16D-B71CC8C5B2E8}" type="pres">
      <dgm:prSet presAssocID="{BA090E94-8B27-4531-ACFD-055B1B3DB79D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4DA34F-7B98-416C-A908-6A29F0CE12EB}" type="pres">
      <dgm:prSet presAssocID="{29385BA7-84CD-47DD-AD14-392FE9FE061F}" presName="spacer" presStyleCnt="0"/>
      <dgm:spPr/>
    </dgm:pt>
    <dgm:pt modelId="{1BFE04C0-AAC9-47E9-BF65-6E830342A73B}" type="pres">
      <dgm:prSet presAssocID="{EC8293B5-A888-4944-B633-989DDB50054B}" presName="comp" presStyleCnt="0"/>
      <dgm:spPr/>
    </dgm:pt>
    <dgm:pt modelId="{5FC0FF14-F61D-4A4B-8E4F-6451EC778B48}" type="pres">
      <dgm:prSet presAssocID="{EC8293B5-A888-4944-B633-989DDB50054B}" presName="box" presStyleLbl="node1" presStyleIdx="5" presStyleCnt="7" custScaleY="141297"/>
      <dgm:spPr/>
      <dgm:t>
        <a:bodyPr/>
        <a:lstStyle/>
        <a:p>
          <a:endParaRPr lang="ru-RU"/>
        </a:p>
      </dgm:t>
    </dgm:pt>
    <dgm:pt modelId="{7464480C-2D8C-4B06-83F2-33CA02ACE3F7}" type="pres">
      <dgm:prSet presAssocID="{EC8293B5-A888-4944-B633-989DDB50054B}" presName="img" presStyleLbl="fgImgPlace1" presStyleIdx="5" presStyleCnt="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E6E6538-CA7A-44DD-BBD0-B50128F57014}" type="pres">
      <dgm:prSet presAssocID="{EC8293B5-A888-4944-B633-989DDB50054B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F83902-D761-4AA1-ACDB-B92B60B85FEB}" type="pres">
      <dgm:prSet presAssocID="{F89D536D-E61F-44E0-AA24-EEB4C5F715AA}" presName="spacer" presStyleCnt="0"/>
      <dgm:spPr/>
    </dgm:pt>
    <dgm:pt modelId="{4991EFB4-7500-492C-AA99-C65A82436866}" type="pres">
      <dgm:prSet presAssocID="{B0C1EE35-292E-4F2A-A58B-0CDD4C445C0E}" presName="comp" presStyleCnt="0"/>
      <dgm:spPr/>
    </dgm:pt>
    <dgm:pt modelId="{01AB6745-A984-4157-A8FE-F881E4EEEBDC}" type="pres">
      <dgm:prSet presAssocID="{B0C1EE35-292E-4F2A-A58B-0CDD4C445C0E}" presName="box" presStyleLbl="node1" presStyleIdx="6" presStyleCnt="7" custLinFactNeighborX="-1887" custLinFactNeighborY="4844"/>
      <dgm:spPr/>
      <dgm:t>
        <a:bodyPr/>
        <a:lstStyle/>
        <a:p>
          <a:endParaRPr lang="ru-RU"/>
        </a:p>
      </dgm:t>
    </dgm:pt>
    <dgm:pt modelId="{FB0B3A1C-BBC1-442F-9A60-F285163E3503}" type="pres">
      <dgm:prSet presAssocID="{B0C1EE35-292E-4F2A-A58B-0CDD4C445C0E}" presName="img" presStyleLbl="fgImgPlace1" presStyleIdx="6" presStyleCnt="7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B7E2FEF-5CAA-4940-BB5C-5DFB2ACC3BF8}" type="pres">
      <dgm:prSet presAssocID="{B0C1EE35-292E-4F2A-A58B-0CDD4C445C0E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1097F0-00DB-423A-B7CF-F96A4444D174}" type="presOf" srcId="{EC8293B5-A888-4944-B633-989DDB50054B}" destId="{5FC0FF14-F61D-4A4B-8E4F-6451EC778B48}" srcOrd="0" destOrd="0" presId="urn:microsoft.com/office/officeart/2005/8/layout/vList4#1"/>
    <dgm:cxn modelId="{977231F2-CA44-49BD-A0E1-5360B2B00BB0}" type="presOf" srcId="{BA090E94-8B27-4531-ACFD-055B1B3DB79D}" destId="{2FF4AF0E-1500-4BD3-8C3A-3E143A3E4058}" srcOrd="0" destOrd="0" presId="urn:microsoft.com/office/officeart/2005/8/layout/vList4#1"/>
    <dgm:cxn modelId="{6DFDF56D-88E5-43CC-AE28-40FB8CFBFFA9}" type="presOf" srcId="{B0C1EE35-292E-4F2A-A58B-0CDD4C445C0E}" destId="{7B7E2FEF-5CAA-4940-BB5C-5DFB2ACC3BF8}" srcOrd="1" destOrd="0" presId="urn:microsoft.com/office/officeart/2005/8/layout/vList4#1"/>
    <dgm:cxn modelId="{12D9766A-BC16-4BCC-B168-A8BD57CAB74C}" type="presOf" srcId="{E313B81E-1751-4C21-8155-E4E5788F26D3}" destId="{3D57390B-957B-42E2-9EEB-3D286DE16B84}" srcOrd="0" destOrd="0" presId="urn:microsoft.com/office/officeart/2005/8/layout/vList4#1"/>
    <dgm:cxn modelId="{AABD967A-2829-4D90-8A42-B41E4973856F}" type="presOf" srcId="{BA090E94-8B27-4531-ACFD-055B1B3DB79D}" destId="{7D0F5A39-751E-4D35-A16D-B71CC8C5B2E8}" srcOrd="1" destOrd="0" presId="urn:microsoft.com/office/officeart/2005/8/layout/vList4#1"/>
    <dgm:cxn modelId="{88B3C375-A51F-4C96-9C49-6C7EE1333A2E}" srcId="{227A101D-8088-4F21-A936-43AB877355D2}" destId="{BA090E94-8B27-4531-ACFD-055B1B3DB79D}" srcOrd="4" destOrd="0" parTransId="{E91CA2F1-D445-458F-9CD2-C8AFD2E6E334}" sibTransId="{29385BA7-84CD-47DD-AD14-392FE9FE061F}"/>
    <dgm:cxn modelId="{E5C7C694-70A4-4C23-97F6-EDA5A3D240A2}" srcId="{227A101D-8088-4F21-A936-43AB877355D2}" destId="{E313B81E-1751-4C21-8155-E4E5788F26D3}" srcOrd="0" destOrd="0" parTransId="{E23ADDFA-5A80-4A69-A248-6C133368E902}" sibTransId="{A953BF2A-CE73-464D-9553-D0EF45A6271B}"/>
    <dgm:cxn modelId="{32043912-73CB-448B-B92A-3CAD94610B94}" type="presOf" srcId="{9589BF18-EB43-46B1-B7B8-63ADBDFDC163}" destId="{F3E8F88B-0370-448B-8D0E-D54292C8691C}" srcOrd="0" destOrd="0" presId="urn:microsoft.com/office/officeart/2005/8/layout/vList4#1"/>
    <dgm:cxn modelId="{06D30062-499B-45EE-8435-9C4D39A9B99A}" type="presOf" srcId="{227A101D-8088-4F21-A936-43AB877355D2}" destId="{B17E2703-ED7C-40C1-AA5F-205C0BB9EA84}" srcOrd="0" destOrd="0" presId="urn:microsoft.com/office/officeart/2005/8/layout/vList4#1"/>
    <dgm:cxn modelId="{5632D40F-55C7-4640-82D5-A18B6F61B736}" srcId="{227A101D-8088-4F21-A936-43AB877355D2}" destId="{EC8293B5-A888-4944-B633-989DDB50054B}" srcOrd="5" destOrd="0" parTransId="{2181603A-E7CA-4C4F-9BE2-EB5807BA92A2}" sibTransId="{F89D536D-E61F-44E0-AA24-EEB4C5F715AA}"/>
    <dgm:cxn modelId="{1B953493-F6F7-47FE-B292-8924ADD9A5A0}" srcId="{227A101D-8088-4F21-A936-43AB877355D2}" destId="{8061A499-68BB-4517-AEA3-079F9BE298A5}" srcOrd="2" destOrd="0" parTransId="{55E260D4-7E74-422F-989D-1A883D30C42B}" sibTransId="{2FF04357-4C60-47B2-ABA7-F34F2DD98536}"/>
    <dgm:cxn modelId="{68B25E46-0069-416F-8FC5-A317F2D785D8}" type="presOf" srcId="{9589BF18-EB43-46B1-B7B8-63ADBDFDC163}" destId="{0090A8A9-C296-4A7F-9B52-773A003D1EB8}" srcOrd="1" destOrd="0" presId="urn:microsoft.com/office/officeart/2005/8/layout/vList4#1"/>
    <dgm:cxn modelId="{C1CBB9CB-F2F4-451B-AC8B-4041A43B94A9}" type="presOf" srcId="{8061A499-68BB-4517-AEA3-079F9BE298A5}" destId="{681E65EC-7E48-44FF-9933-C4F2C62D5FC2}" srcOrd="0" destOrd="0" presId="urn:microsoft.com/office/officeart/2005/8/layout/vList4#1"/>
    <dgm:cxn modelId="{BC9EECA3-31A3-40D6-B395-5CD9FE4B63D3}" srcId="{227A101D-8088-4F21-A936-43AB877355D2}" destId="{9589BF18-EB43-46B1-B7B8-63ADBDFDC163}" srcOrd="3" destOrd="0" parTransId="{0C08EA7C-BFFB-47BE-8AE9-56286B5A196F}" sibTransId="{95ADC15E-E719-415A-A3F1-FDF2C80A9E52}"/>
    <dgm:cxn modelId="{40583728-C95D-49C6-8DA7-3F7154ECF9DE}" type="presOf" srcId="{B0C1EE35-292E-4F2A-A58B-0CDD4C445C0E}" destId="{01AB6745-A984-4157-A8FE-F881E4EEEBDC}" srcOrd="0" destOrd="0" presId="urn:microsoft.com/office/officeart/2005/8/layout/vList4#1"/>
    <dgm:cxn modelId="{FF009F2E-7AFE-45F9-A55D-08CECF0A57A7}" type="presOf" srcId="{0CB101B1-31FC-4497-B774-302BD4E2A2CB}" destId="{ED0EA491-65AE-4061-9E58-F527A96B4B18}" srcOrd="1" destOrd="0" presId="urn:microsoft.com/office/officeart/2005/8/layout/vList4#1"/>
    <dgm:cxn modelId="{9469BABD-7B52-472A-919C-FD09352CDD3D}" srcId="{227A101D-8088-4F21-A936-43AB877355D2}" destId="{0CB101B1-31FC-4497-B774-302BD4E2A2CB}" srcOrd="1" destOrd="0" parTransId="{72B65FE5-70A3-4544-A451-2D11560A5446}" sibTransId="{A20E049E-2BD9-47CC-87E7-27BD5E13D5CD}"/>
    <dgm:cxn modelId="{CFCEF425-3F24-4B00-AA51-B06EA453D41C}" srcId="{227A101D-8088-4F21-A936-43AB877355D2}" destId="{B0C1EE35-292E-4F2A-A58B-0CDD4C445C0E}" srcOrd="6" destOrd="0" parTransId="{B56EFC3D-3775-4EB6-977E-62CB1A760D51}" sibTransId="{BE73CE19-3142-4F51-9A2B-43C0365FB312}"/>
    <dgm:cxn modelId="{01FCB6D7-E8EC-465B-A2B4-26E22F2182EB}" type="presOf" srcId="{0CB101B1-31FC-4497-B774-302BD4E2A2CB}" destId="{67233FA9-89F9-43A8-9F80-99BA1DBCD9E3}" srcOrd="0" destOrd="0" presId="urn:microsoft.com/office/officeart/2005/8/layout/vList4#1"/>
    <dgm:cxn modelId="{686FCF65-A02D-4564-AE82-6D642D5F55A5}" type="presOf" srcId="{E313B81E-1751-4C21-8155-E4E5788F26D3}" destId="{ECE55AF3-693F-4ADA-963D-E4F57667994B}" srcOrd="1" destOrd="0" presId="urn:microsoft.com/office/officeart/2005/8/layout/vList4#1"/>
    <dgm:cxn modelId="{4B0AC37B-C866-4EF6-924F-A0F18C29C9AE}" type="presOf" srcId="{8061A499-68BB-4517-AEA3-079F9BE298A5}" destId="{15C59F69-595E-4B67-B539-081BDD40D04C}" srcOrd="1" destOrd="0" presId="urn:microsoft.com/office/officeart/2005/8/layout/vList4#1"/>
    <dgm:cxn modelId="{BCAF0345-0FCD-4388-B6C1-937DC1D1F726}" type="presOf" srcId="{EC8293B5-A888-4944-B633-989DDB50054B}" destId="{0E6E6538-CA7A-44DD-BBD0-B50128F57014}" srcOrd="1" destOrd="0" presId="urn:microsoft.com/office/officeart/2005/8/layout/vList4#1"/>
    <dgm:cxn modelId="{0F2D3CDF-BB8C-4D2C-82D0-A4CE2C52482E}" type="presParOf" srcId="{B17E2703-ED7C-40C1-AA5F-205C0BB9EA84}" destId="{94272FED-D994-4743-844C-5070BB732343}" srcOrd="0" destOrd="0" presId="urn:microsoft.com/office/officeart/2005/8/layout/vList4#1"/>
    <dgm:cxn modelId="{C3298EF1-0E83-4B67-924E-41E3C0A7B290}" type="presParOf" srcId="{94272FED-D994-4743-844C-5070BB732343}" destId="{3D57390B-957B-42E2-9EEB-3D286DE16B84}" srcOrd="0" destOrd="0" presId="urn:microsoft.com/office/officeart/2005/8/layout/vList4#1"/>
    <dgm:cxn modelId="{08C416F4-8312-448C-817A-B33E58F7E947}" type="presParOf" srcId="{94272FED-D994-4743-844C-5070BB732343}" destId="{DC3D1057-3911-49DC-8B4B-4F8305BF098A}" srcOrd="1" destOrd="0" presId="urn:microsoft.com/office/officeart/2005/8/layout/vList4#1"/>
    <dgm:cxn modelId="{AF3D2BCA-0310-41EC-81C5-28B79EE0235A}" type="presParOf" srcId="{94272FED-D994-4743-844C-5070BB732343}" destId="{ECE55AF3-693F-4ADA-963D-E4F57667994B}" srcOrd="2" destOrd="0" presId="urn:microsoft.com/office/officeart/2005/8/layout/vList4#1"/>
    <dgm:cxn modelId="{09E49E7B-46F1-4AA0-B9AA-18FEF0F0C31F}" type="presParOf" srcId="{B17E2703-ED7C-40C1-AA5F-205C0BB9EA84}" destId="{A2C514FB-D7EB-4AA8-B2BD-147960D9F9FC}" srcOrd="1" destOrd="0" presId="urn:microsoft.com/office/officeart/2005/8/layout/vList4#1"/>
    <dgm:cxn modelId="{5C489E28-BD43-4104-A813-D01F0010391F}" type="presParOf" srcId="{B17E2703-ED7C-40C1-AA5F-205C0BB9EA84}" destId="{931DB2C6-6A18-4320-B852-C2613EDB2FA8}" srcOrd="2" destOrd="0" presId="urn:microsoft.com/office/officeart/2005/8/layout/vList4#1"/>
    <dgm:cxn modelId="{E074F8CF-2F52-4F73-9E06-A4E7CEE3B82F}" type="presParOf" srcId="{931DB2C6-6A18-4320-B852-C2613EDB2FA8}" destId="{67233FA9-89F9-43A8-9F80-99BA1DBCD9E3}" srcOrd="0" destOrd="0" presId="urn:microsoft.com/office/officeart/2005/8/layout/vList4#1"/>
    <dgm:cxn modelId="{7BC0CDFA-2E03-4ADE-9026-CFA61B9067D0}" type="presParOf" srcId="{931DB2C6-6A18-4320-B852-C2613EDB2FA8}" destId="{B43CAF5A-DF0E-47F1-8B84-50B2394B9328}" srcOrd="1" destOrd="0" presId="urn:microsoft.com/office/officeart/2005/8/layout/vList4#1"/>
    <dgm:cxn modelId="{3A60F536-6AD7-418F-9BAC-7E3964F10AA9}" type="presParOf" srcId="{931DB2C6-6A18-4320-B852-C2613EDB2FA8}" destId="{ED0EA491-65AE-4061-9E58-F527A96B4B18}" srcOrd="2" destOrd="0" presId="urn:microsoft.com/office/officeart/2005/8/layout/vList4#1"/>
    <dgm:cxn modelId="{51AB5828-EF0E-47DD-B6FA-0827B0712358}" type="presParOf" srcId="{B17E2703-ED7C-40C1-AA5F-205C0BB9EA84}" destId="{5D375768-0ECA-4AFD-96FD-19990CEB488B}" srcOrd="3" destOrd="0" presId="urn:microsoft.com/office/officeart/2005/8/layout/vList4#1"/>
    <dgm:cxn modelId="{6C590537-C3EF-41FA-A5F0-586A139CEC69}" type="presParOf" srcId="{B17E2703-ED7C-40C1-AA5F-205C0BB9EA84}" destId="{7D4D5190-7A99-4EE3-BF13-894BFF6BFA1A}" srcOrd="4" destOrd="0" presId="urn:microsoft.com/office/officeart/2005/8/layout/vList4#1"/>
    <dgm:cxn modelId="{799D9E7D-3B05-4D9D-82D6-F505862EC084}" type="presParOf" srcId="{7D4D5190-7A99-4EE3-BF13-894BFF6BFA1A}" destId="{681E65EC-7E48-44FF-9933-C4F2C62D5FC2}" srcOrd="0" destOrd="0" presId="urn:microsoft.com/office/officeart/2005/8/layout/vList4#1"/>
    <dgm:cxn modelId="{EB9874D8-34D6-42D8-B8FF-C8D71A619C59}" type="presParOf" srcId="{7D4D5190-7A99-4EE3-BF13-894BFF6BFA1A}" destId="{7DE197FE-AADA-44C3-8B2B-CF16D12E116A}" srcOrd="1" destOrd="0" presId="urn:microsoft.com/office/officeart/2005/8/layout/vList4#1"/>
    <dgm:cxn modelId="{55DC4190-CB0A-4367-BF8F-2CF70FB2AD36}" type="presParOf" srcId="{7D4D5190-7A99-4EE3-BF13-894BFF6BFA1A}" destId="{15C59F69-595E-4B67-B539-081BDD40D04C}" srcOrd="2" destOrd="0" presId="urn:microsoft.com/office/officeart/2005/8/layout/vList4#1"/>
    <dgm:cxn modelId="{A6625770-2D74-4524-BBBF-AF8F23110659}" type="presParOf" srcId="{B17E2703-ED7C-40C1-AA5F-205C0BB9EA84}" destId="{6AFA3499-CF7C-4437-BB77-60DAFC4E26ED}" srcOrd="5" destOrd="0" presId="urn:microsoft.com/office/officeart/2005/8/layout/vList4#1"/>
    <dgm:cxn modelId="{7071AAB6-9404-437E-99EF-CD96EE1838E9}" type="presParOf" srcId="{B17E2703-ED7C-40C1-AA5F-205C0BB9EA84}" destId="{712BDC1E-CA2D-4B05-B9F9-47FDD7A8558E}" srcOrd="6" destOrd="0" presId="urn:microsoft.com/office/officeart/2005/8/layout/vList4#1"/>
    <dgm:cxn modelId="{D4DC3C3C-2F21-442E-8B58-4387A9995B6A}" type="presParOf" srcId="{712BDC1E-CA2D-4B05-B9F9-47FDD7A8558E}" destId="{F3E8F88B-0370-448B-8D0E-D54292C8691C}" srcOrd="0" destOrd="0" presId="urn:microsoft.com/office/officeart/2005/8/layout/vList4#1"/>
    <dgm:cxn modelId="{28D454F9-4D05-4234-B8AD-E2F390D9838D}" type="presParOf" srcId="{712BDC1E-CA2D-4B05-B9F9-47FDD7A8558E}" destId="{0EECD78B-C0A7-434E-9ADD-45852886C17A}" srcOrd="1" destOrd="0" presId="urn:microsoft.com/office/officeart/2005/8/layout/vList4#1"/>
    <dgm:cxn modelId="{44B2358B-51B3-4F87-907C-9B93B7B2EA9F}" type="presParOf" srcId="{712BDC1E-CA2D-4B05-B9F9-47FDD7A8558E}" destId="{0090A8A9-C296-4A7F-9B52-773A003D1EB8}" srcOrd="2" destOrd="0" presId="urn:microsoft.com/office/officeart/2005/8/layout/vList4#1"/>
    <dgm:cxn modelId="{FB39B7B0-ADEF-40B4-BA2A-8FF506FE6DE0}" type="presParOf" srcId="{B17E2703-ED7C-40C1-AA5F-205C0BB9EA84}" destId="{55032F77-098C-4AB4-88AE-9F2D2C8772AA}" srcOrd="7" destOrd="0" presId="urn:microsoft.com/office/officeart/2005/8/layout/vList4#1"/>
    <dgm:cxn modelId="{916AB43C-4310-4681-AC35-87771092DFCB}" type="presParOf" srcId="{B17E2703-ED7C-40C1-AA5F-205C0BB9EA84}" destId="{DFA610A1-31CA-4877-A569-7886975AEFA6}" srcOrd="8" destOrd="0" presId="urn:microsoft.com/office/officeart/2005/8/layout/vList4#1"/>
    <dgm:cxn modelId="{9C714576-7BAD-4EE9-BF61-345D8A71A963}" type="presParOf" srcId="{DFA610A1-31CA-4877-A569-7886975AEFA6}" destId="{2FF4AF0E-1500-4BD3-8C3A-3E143A3E4058}" srcOrd="0" destOrd="0" presId="urn:microsoft.com/office/officeart/2005/8/layout/vList4#1"/>
    <dgm:cxn modelId="{ECAB65EC-11FA-4F73-A919-F844B8368AF1}" type="presParOf" srcId="{DFA610A1-31CA-4877-A569-7886975AEFA6}" destId="{844F59AA-F0BE-4A71-B9FB-41A33D108C7D}" srcOrd="1" destOrd="0" presId="urn:microsoft.com/office/officeart/2005/8/layout/vList4#1"/>
    <dgm:cxn modelId="{B5600663-AC7A-4AA5-B587-B0BCCF6AD05C}" type="presParOf" srcId="{DFA610A1-31CA-4877-A569-7886975AEFA6}" destId="{7D0F5A39-751E-4D35-A16D-B71CC8C5B2E8}" srcOrd="2" destOrd="0" presId="urn:microsoft.com/office/officeart/2005/8/layout/vList4#1"/>
    <dgm:cxn modelId="{27E155F4-9BBA-4EC3-AA78-236A1015ED9B}" type="presParOf" srcId="{B17E2703-ED7C-40C1-AA5F-205C0BB9EA84}" destId="{FC4DA34F-7B98-416C-A908-6A29F0CE12EB}" srcOrd="9" destOrd="0" presId="urn:microsoft.com/office/officeart/2005/8/layout/vList4#1"/>
    <dgm:cxn modelId="{E611BD22-B257-4BF1-8A3A-7D2B1C84C3C6}" type="presParOf" srcId="{B17E2703-ED7C-40C1-AA5F-205C0BB9EA84}" destId="{1BFE04C0-AAC9-47E9-BF65-6E830342A73B}" srcOrd="10" destOrd="0" presId="urn:microsoft.com/office/officeart/2005/8/layout/vList4#1"/>
    <dgm:cxn modelId="{2547B93A-6733-47C2-81EE-5E2C3B09D4F0}" type="presParOf" srcId="{1BFE04C0-AAC9-47E9-BF65-6E830342A73B}" destId="{5FC0FF14-F61D-4A4B-8E4F-6451EC778B48}" srcOrd="0" destOrd="0" presId="urn:microsoft.com/office/officeart/2005/8/layout/vList4#1"/>
    <dgm:cxn modelId="{DD5F5841-09AD-4DC9-8F90-26ABF3368386}" type="presParOf" srcId="{1BFE04C0-AAC9-47E9-BF65-6E830342A73B}" destId="{7464480C-2D8C-4B06-83F2-33CA02ACE3F7}" srcOrd="1" destOrd="0" presId="urn:microsoft.com/office/officeart/2005/8/layout/vList4#1"/>
    <dgm:cxn modelId="{05DFAAB7-FE7B-4453-82B1-EEECD84B8D8C}" type="presParOf" srcId="{1BFE04C0-AAC9-47E9-BF65-6E830342A73B}" destId="{0E6E6538-CA7A-44DD-BBD0-B50128F57014}" srcOrd="2" destOrd="0" presId="urn:microsoft.com/office/officeart/2005/8/layout/vList4#1"/>
    <dgm:cxn modelId="{35F3F750-9E31-4F46-9F8B-F7FEEEFA7D49}" type="presParOf" srcId="{B17E2703-ED7C-40C1-AA5F-205C0BB9EA84}" destId="{D9F83902-D761-4AA1-ACDB-B92B60B85FEB}" srcOrd="11" destOrd="0" presId="urn:microsoft.com/office/officeart/2005/8/layout/vList4#1"/>
    <dgm:cxn modelId="{B8F4769F-D2CC-4DE1-8E06-6A721B6C9C44}" type="presParOf" srcId="{B17E2703-ED7C-40C1-AA5F-205C0BB9EA84}" destId="{4991EFB4-7500-492C-AA99-C65A82436866}" srcOrd="12" destOrd="0" presId="urn:microsoft.com/office/officeart/2005/8/layout/vList4#1"/>
    <dgm:cxn modelId="{36484AD0-A0C8-4358-9B0C-0BDEFDDCA2B8}" type="presParOf" srcId="{4991EFB4-7500-492C-AA99-C65A82436866}" destId="{01AB6745-A984-4157-A8FE-F881E4EEEBDC}" srcOrd="0" destOrd="0" presId="urn:microsoft.com/office/officeart/2005/8/layout/vList4#1"/>
    <dgm:cxn modelId="{559615FA-8232-4891-8542-17EBC71A0F55}" type="presParOf" srcId="{4991EFB4-7500-492C-AA99-C65A82436866}" destId="{FB0B3A1C-BBC1-442F-9A60-F285163E3503}" srcOrd="1" destOrd="0" presId="urn:microsoft.com/office/officeart/2005/8/layout/vList4#1"/>
    <dgm:cxn modelId="{9BA129F6-B90E-492F-ABC3-DF68BA875F0D}" type="presParOf" srcId="{4991EFB4-7500-492C-AA99-C65A82436866}" destId="{7B7E2FEF-5CAA-4940-BB5C-5DFB2ACC3BF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Социальная политика</a:t>
          </a:r>
        </a:p>
        <a:p>
          <a:pPr algn="ctr"/>
          <a:r>
            <a: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428,0</a:t>
          </a: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b="1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Жилищно-коммунальное хозяйство</a:t>
          </a:r>
        </a:p>
        <a:p>
          <a:pPr algn="ctr"/>
          <a:r>
            <a: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216 239,2</a:t>
          </a: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Национальная экономика</a:t>
          </a:r>
        </a:p>
        <a:p>
          <a:pPr algn="ctr"/>
          <a:r>
            <a: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96 653,7</a:t>
          </a: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dirty="0">
            <a:latin typeface="Arial" pitchFamily="34" charset="0"/>
            <a:cs typeface="Arial" pitchFamily="34" charset="0"/>
          </a:endParaRPr>
        </a:p>
        <a:p>
          <a:pPr algn="ctr"/>
          <a:r>
            <a:rPr lang="ru-RU" sz="1400" b="1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Культура и кинематография     </a:t>
          </a:r>
          <a:r>
            <a: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27 562,3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AC7F4D8F-90E7-4113-8AA7-E045A737679F}">
      <dgm:prSet phldrT="[Текст]" custT="1"/>
      <dgm:spPr/>
      <dgm:t>
        <a:bodyPr/>
        <a:lstStyle/>
        <a:p>
          <a:pPr algn="l"/>
          <a:endParaRPr lang="ru-RU" sz="600" dirty="0">
            <a:latin typeface="Arial" pitchFamily="34" charset="0"/>
            <a:cs typeface="Arial" pitchFamily="34" charset="0"/>
          </a:endParaRPr>
        </a:p>
        <a:p>
          <a:pPr algn="ctr"/>
          <a:r>
            <a:rPr lang="ru-RU" sz="1400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Общегосударственные вопросы</a:t>
          </a:r>
        </a:p>
        <a:p>
          <a:pPr algn="ctr"/>
          <a:r>
            <a: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51 869,8</a:t>
          </a:r>
        </a:p>
        <a:p>
          <a:pPr algn="l"/>
          <a:endParaRPr lang="ru-RU" sz="600" dirty="0">
            <a:latin typeface="Arial" pitchFamily="34" charset="0"/>
            <a:cs typeface="Arial" pitchFamily="34" charset="0"/>
          </a:endParaRPr>
        </a:p>
      </dgm:t>
    </dgm:pt>
    <dgm:pt modelId="{F08EFA79-F0CB-495A-9642-ED5B19949CB0}" type="parTrans" cxnId="{84B2508D-E45B-42BD-B935-F7CAE7583505}">
      <dgm:prSet/>
      <dgm:spPr/>
      <dgm:t>
        <a:bodyPr/>
        <a:lstStyle/>
        <a:p>
          <a:endParaRPr lang="ru-RU"/>
        </a:p>
      </dgm:t>
    </dgm:pt>
    <dgm:pt modelId="{93A4DCCF-AA92-4AFF-8A3F-454A8EFC19E1}" type="sibTrans" cxnId="{84B2508D-E45B-42BD-B935-F7CAE7583505}">
      <dgm:prSet/>
      <dgm:spPr/>
      <dgm:t>
        <a:bodyPr/>
        <a:lstStyle/>
        <a:p>
          <a:endParaRPr lang="ru-RU"/>
        </a:p>
      </dgm:t>
    </dgm:pt>
    <dgm:pt modelId="{141BF6D1-B747-4420-B90A-B01610E5A286}">
      <dgm:prSet phldrT="[Текст]" custT="1"/>
      <dgm:spPr/>
      <dgm:t>
        <a:bodyPr/>
        <a:lstStyle/>
        <a:p>
          <a:pPr algn="l"/>
          <a:endParaRPr lang="ru-RU" sz="600" dirty="0">
            <a:latin typeface="Arial" pitchFamily="34" charset="0"/>
            <a:cs typeface="Arial" pitchFamily="34" charset="0"/>
          </a:endParaRPr>
        </a:p>
        <a:p>
          <a:pPr algn="ctr"/>
          <a:r>
            <a:rPr lang="ru-RU" sz="1100" b="1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Национальная безопасность и правоохранительная деятельность</a:t>
          </a:r>
        </a:p>
        <a:p>
          <a:pPr algn="ctr"/>
          <a:r>
            <a:rPr lang="ru-RU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6 047,6</a:t>
          </a:r>
        </a:p>
        <a:p>
          <a:pPr algn="l"/>
          <a:endParaRPr lang="ru-RU" sz="600" dirty="0">
            <a:latin typeface="Arial" pitchFamily="34" charset="0"/>
            <a:cs typeface="Arial" pitchFamily="34" charset="0"/>
          </a:endParaRPr>
        </a:p>
      </dgm:t>
    </dgm:pt>
    <dgm:pt modelId="{79619245-C54B-4B27-92EC-CDD741F88906}" type="parTrans" cxnId="{1976B630-F973-461E-BDB1-0B71663BF0B1}">
      <dgm:prSet/>
      <dgm:spPr/>
      <dgm:t>
        <a:bodyPr/>
        <a:lstStyle/>
        <a:p>
          <a:endParaRPr lang="ru-RU"/>
        </a:p>
      </dgm:t>
    </dgm:pt>
    <dgm:pt modelId="{2498E522-CC6C-48DC-90B4-08EDAC32EE65}" type="sibTrans" cxnId="{1976B630-F973-461E-BDB1-0B71663BF0B1}">
      <dgm:prSet/>
      <dgm:spPr/>
      <dgm:t>
        <a:bodyPr/>
        <a:lstStyle/>
        <a:p>
          <a:endParaRPr lang="ru-RU"/>
        </a:p>
      </dgm:t>
    </dgm:pt>
    <dgm:pt modelId="{B108F20A-239D-4106-9698-2EFA9EE89891}">
      <dgm:prSet phldrT="[Текст]" custT="1"/>
      <dgm:spPr/>
      <dgm:t>
        <a:bodyPr/>
        <a:lstStyle/>
        <a:p>
          <a:pPr algn="l"/>
          <a:endParaRPr lang="ru-RU" sz="500" dirty="0">
            <a:latin typeface="Arial" pitchFamily="34" charset="0"/>
            <a:cs typeface="Arial" pitchFamily="34" charset="0"/>
          </a:endParaRPr>
        </a:p>
        <a:p>
          <a:pPr algn="ctr"/>
          <a:r>
            <a:rPr lang="ru-RU" sz="1400" b="1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Образование</a:t>
          </a:r>
        </a:p>
        <a:p>
          <a:pPr algn="ctr"/>
          <a:r>
            <a:rPr lang="ru-RU" sz="1400" b="1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260,4</a:t>
          </a:r>
        </a:p>
      </dgm:t>
    </dgm:pt>
    <dgm:pt modelId="{9E499928-9293-4983-B1F9-ABEECD4577EC}" type="parTrans" cxnId="{1932B740-0C68-4BA1-AEAA-DD08A83A9ECC}">
      <dgm:prSet/>
      <dgm:spPr/>
      <dgm:t>
        <a:bodyPr/>
        <a:lstStyle/>
        <a:p>
          <a:endParaRPr lang="ru-RU"/>
        </a:p>
      </dgm:t>
    </dgm:pt>
    <dgm:pt modelId="{46567C1B-C5BA-44D3-97B4-B9D62D4D80DF}" type="sibTrans" cxnId="{1932B740-0C68-4BA1-AEAA-DD08A83A9ECC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</dgm:pt>
    <dgm:pt modelId="{1331ED41-3DD3-4EE3-8258-251B37A8AA34}" type="pres">
      <dgm:prSet presAssocID="{68068276-3353-4C66-B853-CC5F797C3845}" presName="box" presStyleLbl="node1" presStyleIdx="0" presStyleCnt="7" custLinFactNeighborX="-272" custLinFactNeighborY="12495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7" custScaleY="92967" custLinFactNeighborX="654" custLinFactNeighborY="1038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5312841-41DD-44DE-9A9C-3DB5A027B561}" type="pres">
      <dgm:prSet presAssocID="{68068276-3353-4C66-B853-CC5F797C3845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</dgm:pt>
    <dgm:pt modelId="{931DB2C6-6A18-4320-B852-C2613EDB2FA8}" type="pres">
      <dgm:prSet presAssocID="{0CB101B1-31FC-4497-B774-302BD4E2A2CB}" presName="comp" presStyleCnt="0"/>
      <dgm:spPr/>
    </dgm:pt>
    <dgm:pt modelId="{67233FA9-89F9-43A8-9F80-99BA1DBCD9E3}" type="pres">
      <dgm:prSet presAssocID="{0CB101B1-31FC-4497-B774-302BD4E2A2CB}" presName="box" presStyleLbl="node1" presStyleIdx="1" presStyleCnt="7" custScaleY="130245" custLinFactNeighborX="1205" custLinFactNeighborY="786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1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D0EA491-65AE-4061-9E58-F527A96B4B18}" type="pres">
      <dgm:prSet presAssocID="{0CB101B1-31FC-4497-B774-302BD4E2A2CB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</dgm:pt>
    <dgm:pt modelId="{7D4D5190-7A99-4EE3-BF13-894BFF6BFA1A}" type="pres">
      <dgm:prSet presAssocID="{8061A499-68BB-4517-AEA3-079F9BE298A5}" presName="comp" presStyleCnt="0"/>
      <dgm:spPr/>
    </dgm:pt>
    <dgm:pt modelId="{681E65EC-7E48-44FF-9933-C4F2C62D5FC2}" type="pres">
      <dgm:prSet presAssocID="{8061A499-68BB-4517-AEA3-079F9BE298A5}" presName="box" presStyleLbl="node1" presStyleIdx="2" presStyleCnt="7" custLinFactNeighborX="416" custLinFactNeighborY="6920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2" presStyleCnt="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5C59F69-595E-4B67-B539-081BDD40D04C}" type="pres">
      <dgm:prSet presAssocID="{8061A499-68BB-4517-AEA3-079F9BE298A5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</dgm:pt>
    <dgm:pt modelId="{E9C9C0DB-7628-4918-95C6-35F53D811906}" type="pres">
      <dgm:prSet presAssocID="{61D99D17-2746-4EA0-AD49-B2201E3298AB}" presName="comp" presStyleCnt="0"/>
      <dgm:spPr/>
    </dgm:pt>
    <dgm:pt modelId="{0CE79A18-16FB-4FBF-9129-D4AB1E2AEE32}" type="pres">
      <dgm:prSet presAssocID="{61D99D17-2746-4EA0-AD49-B2201E3298AB}" presName="box" presStyleLbl="node1" presStyleIdx="3" presStyleCnt="7" custScaleY="87019" custLinFactNeighborX="-33333" custLinFactNeighborY="3355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3" presStyleCnt="7" custScaleY="97926" custLinFactNeighborX="2752" custLinFactNeighborY="-86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CE6E21C-486E-4E7A-97E6-FE3F941B762A}" type="pres">
      <dgm:prSet presAssocID="{61D99D17-2746-4EA0-AD49-B2201E3298AB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9457FF-7929-4F23-8944-59CC37CB2C59}" type="pres">
      <dgm:prSet presAssocID="{6560EDE6-CC5A-4C9D-8A2C-2654E990D14A}" presName="spacer" presStyleCnt="0"/>
      <dgm:spPr/>
    </dgm:pt>
    <dgm:pt modelId="{2350E0CA-57BF-4684-AC36-EDD559365B77}" type="pres">
      <dgm:prSet presAssocID="{AC7F4D8F-90E7-4113-8AA7-E045A737679F}" presName="comp" presStyleCnt="0"/>
      <dgm:spPr/>
    </dgm:pt>
    <dgm:pt modelId="{97CE86EA-7C7C-4024-815D-E3E95FDCC209}" type="pres">
      <dgm:prSet presAssocID="{AC7F4D8F-90E7-4113-8AA7-E045A737679F}" presName="box" presStyleLbl="node1" presStyleIdx="4" presStyleCnt="7" custScaleY="87019" custLinFactNeighborX="-33333" custLinFactNeighborY="3355"/>
      <dgm:spPr/>
      <dgm:t>
        <a:bodyPr/>
        <a:lstStyle/>
        <a:p>
          <a:endParaRPr lang="ru-RU"/>
        </a:p>
      </dgm:t>
    </dgm:pt>
    <dgm:pt modelId="{41A6BF44-B293-4BA2-8863-2523825655CA}" type="pres">
      <dgm:prSet presAssocID="{AC7F4D8F-90E7-4113-8AA7-E045A737679F}" presName="img" presStyleLbl="fgImgPlace1" presStyleIdx="4" presStyleCnt="7" custScaleY="9792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D2259407-01D8-4452-BE62-306D911EF64E}" type="pres">
      <dgm:prSet presAssocID="{AC7F4D8F-90E7-4113-8AA7-E045A737679F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0962F8-55C1-4AA6-ACF6-305ACA7F0FF2}" type="pres">
      <dgm:prSet presAssocID="{93A4DCCF-AA92-4AFF-8A3F-454A8EFC19E1}" presName="spacer" presStyleCnt="0"/>
      <dgm:spPr/>
    </dgm:pt>
    <dgm:pt modelId="{93412BED-D256-4B5C-85BD-072070082E6B}" type="pres">
      <dgm:prSet presAssocID="{141BF6D1-B747-4420-B90A-B01610E5A286}" presName="comp" presStyleCnt="0"/>
      <dgm:spPr/>
    </dgm:pt>
    <dgm:pt modelId="{DEBA809D-4656-4DD0-9969-B0E981E358F5}" type="pres">
      <dgm:prSet presAssocID="{141BF6D1-B747-4420-B90A-B01610E5A286}" presName="box" presStyleLbl="node1" presStyleIdx="5" presStyleCnt="7" custScaleY="87019" custLinFactNeighborX="-33333" custLinFactNeighborY="3355"/>
      <dgm:spPr/>
      <dgm:t>
        <a:bodyPr/>
        <a:lstStyle/>
        <a:p>
          <a:endParaRPr lang="ru-RU"/>
        </a:p>
      </dgm:t>
    </dgm:pt>
    <dgm:pt modelId="{49B16435-6F80-4C40-803F-8DBCEBE6B20D}" type="pres">
      <dgm:prSet presAssocID="{141BF6D1-B747-4420-B90A-B01610E5A286}" presName="img" presStyleLbl="fgImgPlace1" presStyleIdx="5" presStyleCnt="7" custScaleY="9792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20B3464C-EA00-4F3B-BC5A-8653599F0510}" type="pres">
      <dgm:prSet presAssocID="{141BF6D1-B747-4420-B90A-B01610E5A286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662DA4-759F-453D-820F-7D761FBBE5F3}" type="pres">
      <dgm:prSet presAssocID="{2498E522-CC6C-48DC-90B4-08EDAC32EE65}" presName="spacer" presStyleCnt="0"/>
      <dgm:spPr/>
    </dgm:pt>
    <dgm:pt modelId="{937E53AC-8958-476F-876C-6E6C383D0172}" type="pres">
      <dgm:prSet presAssocID="{B108F20A-239D-4106-9698-2EFA9EE89891}" presName="comp" presStyleCnt="0"/>
      <dgm:spPr/>
    </dgm:pt>
    <dgm:pt modelId="{E6066EEA-7DC4-437C-A2D9-DD5D52A0E9A2}" type="pres">
      <dgm:prSet presAssocID="{B108F20A-239D-4106-9698-2EFA9EE89891}" presName="box" presStyleLbl="node1" presStyleIdx="6" presStyleCnt="7" custScaleY="87019" custLinFactNeighborX="-33333" custLinFactNeighborY="3355"/>
      <dgm:spPr/>
      <dgm:t>
        <a:bodyPr/>
        <a:lstStyle/>
        <a:p>
          <a:endParaRPr lang="ru-RU"/>
        </a:p>
      </dgm:t>
    </dgm:pt>
    <dgm:pt modelId="{4E606E8D-3DC9-4B03-85E2-15B5B774F507}" type="pres">
      <dgm:prSet presAssocID="{B108F20A-239D-4106-9698-2EFA9EE89891}" presName="img" presStyleLbl="fgImgPlace1" presStyleIdx="6" presStyleCnt="7" custScaleY="97926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54C2E044-817B-41A5-8279-4B0463C72C23}" type="pres">
      <dgm:prSet presAssocID="{B108F20A-239D-4106-9698-2EFA9EE89891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15E950-0752-47AB-8C05-3E6D221A23AF}" type="presOf" srcId="{141BF6D1-B747-4420-B90A-B01610E5A286}" destId="{20B3464C-EA00-4F3B-BC5A-8653599F0510}" srcOrd="1" destOrd="0" presId="urn:microsoft.com/office/officeart/2005/8/layout/vList4#2"/>
    <dgm:cxn modelId="{BAA27C9C-2E59-417E-BE30-648AD2CA1D0D}" type="presOf" srcId="{68068276-3353-4C66-B853-CC5F797C3845}" destId="{1331ED41-3DD3-4EE3-8258-251B37A8AA34}" srcOrd="0" destOrd="0" presId="urn:microsoft.com/office/officeart/2005/8/layout/vList4#2"/>
    <dgm:cxn modelId="{7E784635-465F-44E3-AA2F-8658038E040B}" type="presOf" srcId="{8061A499-68BB-4517-AEA3-079F9BE298A5}" destId="{15C59F69-595E-4B67-B539-081BDD40D04C}" srcOrd="1" destOrd="0" presId="urn:microsoft.com/office/officeart/2005/8/layout/vList4#2"/>
    <dgm:cxn modelId="{B49FE7FD-8A61-4FD2-9389-47277BB8059E}" type="presOf" srcId="{B108F20A-239D-4106-9698-2EFA9EE89891}" destId="{E6066EEA-7DC4-437C-A2D9-DD5D52A0E9A2}" srcOrd="0" destOrd="0" presId="urn:microsoft.com/office/officeart/2005/8/layout/vList4#2"/>
    <dgm:cxn modelId="{97895F70-F512-4FAC-B427-F8448F4A03F4}" type="presOf" srcId="{0CB101B1-31FC-4497-B774-302BD4E2A2CB}" destId="{67233FA9-89F9-43A8-9F80-99BA1DBCD9E3}" srcOrd="0" destOrd="0" presId="urn:microsoft.com/office/officeart/2005/8/layout/vList4#2"/>
    <dgm:cxn modelId="{1932B740-0C68-4BA1-AEAA-DD08A83A9ECC}" srcId="{227A101D-8088-4F21-A936-43AB877355D2}" destId="{B108F20A-239D-4106-9698-2EFA9EE89891}" srcOrd="6" destOrd="0" parTransId="{9E499928-9293-4983-B1F9-ABEECD4577EC}" sibTransId="{46567C1B-C5BA-44D3-97B4-B9D62D4D80DF}"/>
    <dgm:cxn modelId="{1976B630-F973-461E-BDB1-0B71663BF0B1}" srcId="{227A101D-8088-4F21-A936-43AB877355D2}" destId="{141BF6D1-B747-4420-B90A-B01610E5A286}" srcOrd="5" destOrd="0" parTransId="{79619245-C54B-4B27-92EC-CDD741F88906}" sibTransId="{2498E522-CC6C-48DC-90B4-08EDAC32EE65}"/>
    <dgm:cxn modelId="{5D35DB28-5D3C-4448-8034-61B0BA05D87F}" type="presOf" srcId="{227A101D-8088-4F21-A936-43AB877355D2}" destId="{B17E2703-ED7C-40C1-AA5F-205C0BB9EA84}" srcOrd="0" destOrd="0" presId="urn:microsoft.com/office/officeart/2005/8/layout/vList4#2"/>
    <dgm:cxn modelId="{9C6853F0-A8E9-4B10-A9BA-C824F1D8AC2D}" type="presOf" srcId="{141BF6D1-B747-4420-B90A-B01610E5A286}" destId="{DEBA809D-4656-4DD0-9969-B0E981E358F5}" srcOrd="0" destOrd="0" presId="urn:microsoft.com/office/officeart/2005/8/layout/vList4#2"/>
    <dgm:cxn modelId="{D3751498-F5E8-4D99-934C-B91CDB1FC94E}" type="presOf" srcId="{B108F20A-239D-4106-9698-2EFA9EE89891}" destId="{54C2E044-817B-41A5-8279-4B0463C72C23}" srcOrd="1" destOrd="0" presId="urn:microsoft.com/office/officeart/2005/8/layout/vList4#2"/>
    <dgm:cxn modelId="{92DE88B5-AA87-4656-8341-E629182F621B}" type="presOf" srcId="{68068276-3353-4C66-B853-CC5F797C3845}" destId="{55312841-41DD-44DE-9A9C-3DB5A027B561}" srcOrd="1" destOrd="0" presId="urn:microsoft.com/office/officeart/2005/8/layout/vList4#2"/>
    <dgm:cxn modelId="{99B9EB67-C25C-4875-8894-79CA374BE811}" type="presOf" srcId="{8061A499-68BB-4517-AEA3-079F9BE298A5}" destId="{681E65EC-7E48-44FF-9933-C4F2C62D5FC2}" srcOrd="0" destOrd="0" presId="urn:microsoft.com/office/officeart/2005/8/layout/vList4#2"/>
    <dgm:cxn modelId="{2FFF13D2-4E77-4CFF-9A31-0A14F3F2418D}" srcId="{227A101D-8088-4F21-A936-43AB877355D2}" destId="{61D99D17-2746-4EA0-AD49-B2201E3298AB}" srcOrd="3" destOrd="0" parTransId="{F346383C-8891-40C0-90C8-ECC53B07E9E8}" sibTransId="{6560EDE6-CC5A-4C9D-8A2C-2654E990D14A}"/>
    <dgm:cxn modelId="{9469BABD-7B52-472A-919C-FD09352CDD3D}" srcId="{227A101D-8088-4F21-A936-43AB877355D2}" destId="{0CB101B1-31FC-4497-B774-302BD4E2A2CB}" srcOrd="1" destOrd="0" parTransId="{72B65FE5-70A3-4544-A451-2D11560A5446}" sibTransId="{A20E049E-2BD9-47CC-87E7-27BD5E13D5CD}"/>
    <dgm:cxn modelId="{14773E7B-0C9C-4223-9DF5-C47E8BC8189B}" type="presOf" srcId="{AC7F4D8F-90E7-4113-8AA7-E045A737679F}" destId="{D2259407-01D8-4452-BE62-306D911EF64E}" srcOrd="1" destOrd="0" presId="urn:microsoft.com/office/officeart/2005/8/layout/vList4#2"/>
    <dgm:cxn modelId="{5BB48CD0-53E5-461C-9DDB-B7375F671B27}" type="presOf" srcId="{61D99D17-2746-4EA0-AD49-B2201E3298AB}" destId="{4CE6E21C-486E-4E7A-97E6-FE3F941B762A}" srcOrd="1" destOrd="0" presId="urn:microsoft.com/office/officeart/2005/8/layout/vList4#2"/>
    <dgm:cxn modelId="{1748BEC6-7FB7-49F1-83F5-E53ABFC3F9DB}" type="presOf" srcId="{AC7F4D8F-90E7-4113-8AA7-E045A737679F}" destId="{97CE86EA-7C7C-4024-815D-E3E95FDCC209}" srcOrd="0" destOrd="0" presId="urn:microsoft.com/office/officeart/2005/8/layout/vList4#2"/>
    <dgm:cxn modelId="{84B2508D-E45B-42BD-B935-F7CAE7583505}" srcId="{227A101D-8088-4F21-A936-43AB877355D2}" destId="{AC7F4D8F-90E7-4113-8AA7-E045A737679F}" srcOrd="4" destOrd="0" parTransId="{F08EFA79-F0CB-495A-9642-ED5B19949CB0}" sibTransId="{93A4DCCF-AA92-4AFF-8A3F-454A8EFC19E1}"/>
    <dgm:cxn modelId="{CF96AFAD-3612-4EFD-8E6A-C7198F3DDEBC}" type="presOf" srcId="{0CB101B1-31FC-4497-B774-302BD4E2A2CB}" destId="{ED0EA491-65AE-4061-9E58-F527A96B4B18}" srcOrd="1" destOrd="0" presId="urn:microsoft.com/office/officeart/2005/8/layout/vList4#2"/>
    <dgm:cxn modelId="{1B953493-F6F7-47FE-B292-8924ADD9A5A0}" srcId="{227A101D-8088-4F21-A936-43AB877355D2}" destId="{8061A499-68BB-4517-AEA3-079F9BE298A5}" srcOrd="2" destOrd="0" parTransId="{55E260D4-7E74-422F-989D-1A883D30C42B}" sibTransId="{2FF04357-4C60-47B2-ABA7-F34F2DD98536}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71FD91A-C238-4A50-A768-DE83C650921F}" type="presOf" srcId="{61D99D17-2746-4EA0-AD49-B2201E3298AB}" destId="{0CE79A18-16FB-4FBF-9129-D4AB1E2AEE32}" srcOrd="0" destOrd="0" presId="urn:microsoft.com/office/officeart/2005/8/layout/vList4#2"/>
    <dgm:cxn modelId="{C144162E-AE20-46EA-8EE1-4212686E859A}" type="presParOf" srcId="{B17E2703-ED7C-40C1-AA5F-205C0BB9EA84}" destId="{72FA62D0-0599-45E8-836F-576228845A69}" srcOrd="0" destOrd="0" presId="urn:microsoft.com/office/officeart/2005/8/layout/vList4#2"/>
    <dgm:cxn modelId="{88270682-ABA5-44D1-AA56-BAA630EE3478}" type="presParOf" srcId="{72FA62D0-0599-45E8-836F-576228845A69}" destId="{1331ED41-3DD3-4EE3-8258-251B37A8AA34}" srcOrd="0" destOrd="0" presId="urn:microsoft.com/office/officeart/2005/8/layout/vList4#2"/>
    <dgm:cxn modelId="{E1D19AA3-494C-42D4-8090-040F0C3A1E63}" type="presParOf" srcId="{72FA62D0-0599-45E8-836F-576228845A69}" destId="{8742C5EE-2DD0-46E4-AB75-87A4D25F8D62}" srcOrd="1" destOrd="0" presId="urn:microsoft.com/office/officeart/2005/8/layout/vList4#2"/>
    <dgm:cxn modelId="{947E0587-F0B1-4FF4-BBCC-7FB177976841}" type="presParOf" srcId="{72FA62D0-0599-45E8-836F-576228845A69}" destId="{55312841-41DD-44DE-9A9C-3DB5A027B561}" srcOrd="2" destOrd="0" presId="urn:microsoft.com/office/officeart/2005/8/layout/vList4#2"/>
    <dgm:cxn modelId="{5ACB297A-E745-4F3E-9247-62ECDF56971E}" type="presParOf" srcId="{B17E2703-ED7C-40C1-AA5F-205C0BB9EA84}" destId="{F66298ED-D5A6-459E-9653-B88A0D7DE72D}" srcOrd="1" destOrd="0" presId="urn:microsoft.com/office/officeart/2005/8/layout/vList4#2"/>
    <dgm:cxn modelId="{D8198283-C277-4BD1-A1DF-57447762AE22}" type="presParOf" srcId="{B17E2703-ED7C-40C1-AA5F-205C0BB9EA84}" destId="{931DB2C6-6A18-4320-B852-C2613EDB2FA8}" srcOrd="2" destOrd="0" presId="urn:microsoft.com/office/officeart/2005/8/layout/vList4#2"/>
    <dgm:cxn modelId="{40DD30C9-D9A4-4219-8BD2-797A88A4D9B6}" type="presParOf" srcId="{931DB2C6-6A18-4320-B852-C2613EDB2FA8}" destId="{67233FA9-89F9-43A8-9F80-99BA1DBCD9E3}" srcOrd="0" destOrd="0" presId="urn:microsoft.com/office/officeart/2005/8/layout/vList4#2"/>
    <dgm:cxn modelId="{36776BE8-A558-408A-916B-2A8231861CEB}" type="presParOf" srcId="{931DB2C6-6A18-4320-B852-C2613EDB2FA8}" destId="{B43CAF5A-DF0E-47F1-8B84-50B2394B9328}" srcOrd="1" destOrd="0" presId="urn:microsoft.com/office/officeart/2005/8/layout/vList4#2"/>
    <dgm:cxn modelId="{D9A1D8F4-C2B5-4E55-830D-87AC8F7AD5A1}" type="presParOf" srcId="{931DB2C6-6A18-4320-B852-C2613EDB2FA8}" destId="{ED0EA491-65AE-4061-9E58-F527A96B4B18}" srcOrd="2" destOrd="0" presId="urn:microsoft.com/office/officeart/2005/8/layout/vList4#2"/>
    <dgm:cxn modelId="{DD8DC037-833C-4D6F-94EA-14BCD3FC4153}" type="presParOf" srcId="{B17E2703-ED7C-40C1-AA5F-205C0BB9EA84}" destId="{5D375768-0ECA-4AFD-96FD-19990CEB488B}" srcOrd="3" destOrd="0" presId="urn:microsoft.com/office/officeart/2005/8/layout/vList4#2"/>
    <dgm:cxn modelId="{4F9D7AC6-67F5-4386-B71D-72A976BA63F7}" type="presParOf" srcId="{B17E2703-ED7C-40C1-AA5F-205C0BB9EA84}" destId="{7D4D5190-7A99-4EE3-BF13-894BFF6BFA1A}" srcOrd="4" destOrd="0" presId="urn:microsoft.com/office/officeart/2005/8/layout/vList4#2"/>
    <dgm:cxn modelId="{213AF165-D7FF-4525-9E5E-A902865A78D5}" type="presParOf" srcId="{7D4D5190-7A99-4EE3-BF13-894BFF6BFA1A}" destId="{681E65EC-7E48-44FF-9933-C4F2C62D5FC2}" srcOrd="0" destOrd="0" presId="urn:microsoft.com/office/officeart/2005/8/layout/vList4#2"/>
    <dgm:cxn modelId="{CEAF7813-4906-40DB-92F8-CF45DB57FD47}" type="presParOf" srcId="{7D4D5190-7A99-4EE3-BF13-894BFF6BFA1A}" destId="{7DE197FE-AADA-44C3-8B2B-CF16D12E116A}" srcOrd="1" destOrd="0" presId="urn:microsoft.com/office/officeart/2005/8/layout/vList4#2"/>
    <dgm:cxn modelId="{0B66F380-67CD-4ADC-B19A-AC356E0C9018}" type="presParOf" srcId="{7D4D5190-7A99-4EE3-BF13-894BFF6BFA1A}" destId="{15C59F69-595E-4B67-B539-081BDD40D04C}" srcOrd="2" destOrd="0" presId="urn:microsoft.com/office/officeart/2005/8/layout/vList4#2"/>
    <dgm:cxn modelId="{D340860F-C177-48C8-872B-F4F42794D59B}" type="presParOf" srcId="{B17E2703-ED7C-40C1-AA5F-205C0BB9EA84}" destId="{6AFA3499-CF7C-4437-BB77-60DAFC4E26ED}" srcOrd="5" destOrd="0" presId="urn:microsoft.com/office/officeart/2005/8/layout/vList4#2"/>
    <dgm:cxn modelId="{14433620-87E3-4827-9195-D24F6FBFD010}" type="presParOf" srcId="{B17E2703-ED7C-40C1-AA5F-205C0BB9EA84}" destId="{E9C9C0DB-7628-4918-95C6-35F53D811906}" srcOrd="6" destOrd="0" presId="urn:microsoft.com/office/officeart/2005/8/layout/vList4#2"/>
    <dgm:cxn modelId="{276AE664-E67E-462E-9A88-69CA9DFA01DD}" type="presParOf" srcId="{E9C9C0DB-7628-4918-95C6-35F53D811906}" destId="{0CE79A18-16FB-4FBF-9129-D4AB1E2AEE32}" srcOrd="0" destOrd="0" presId="urn:microsoft.com/office/officeart/2005/8/layout/vList4#2"/>
    <dgm:cxn modelId="{39FA4DEC-249A-43E8-8B5D-1DEDF7E25BC8}" type="presParOf" srcId="{E9C9C0DB-7628-4918-95C6-35F53D811906}" destId="{3A722FFA-D144-4D82-A948-F625B32E43B9}" srcOrd="1" destOrd="0" presId="urn:microsoft.com/office/officeart/2005/8/layout/vList4#2"/>
    <dgm:cxn modelId="{CB863AC3-701F-48A0-8619-4D80D1B88CC9}" type="presParOf" srcId="{E9C9C0DB-7628-4918-95C6-35F53D811906}" destId="{4CE6E21C-486E-4E7A-97E6-FE3F941B762A}" srcOrd="2" destOrd="0" presId="urn:microsoft.com/office/officeart/2005/8/layout/vList4#2"/>
    <dgm:cxn modelId="{328B8F69-D26D-46AA-97C2-6E7D64941490}" type="presParOf" srcId="{B17E2703-ED7C-40C1-AA5F-205C0BB9EA84}" destId="{DA9457FF-7929-4F23-8944-59CC37CB2C59}" srcOrd="7" destOrd="0" presId="urn:microsoft.com/office/officeart/2005/8/layout/vList4#2"/>
    <dgm:cxn modelId="{42EB6D76-EFC6-463F-ADF2-EE7963B7290C}" type="presParOf" srcId="{B17E2703-ED7C-40C1-AA5F-205C0BB9EA84}" destId="{2350E0CA-57BF-4684-AC36-EDD559365B77}" srcOrd="8" destOrd="0" presId="urn:microsoft.com/office/officeart/2005/8/layout/vList4#2"/>
    <dgm:cxn modelId="{F6244EA1-F27C-4B37-8D94-0568ECFA94A4}" type="presParOf" srcId="{2350E0CA-57BF-4684-AC36-EDD559365B77}" destId="{97CE86EA-7C7C-4024-815D-E3E95FDCC209}" srcOrd="0" destOrd="0" presId="urn:microsoft.com/office/officeart/2005/8/layout/vList4#2"/>
    <dgm:cxn modelId="{04CEF719-45D7-4202-A216-7E9CAD7D9EFD}" type="presParOf" srcId="{2350E0CA-57BF-4684-AC36-EDD559365B77}" destId="{41A6BF44-B293-4BA2-8863-2523825655CA}" srcOrd="1" destOrd="0" presId="urn:microsoft.com/office/officeart/2005/8/layout/vList4#2"/>
    <dgm:cxn modelId="{69819D4B-77BD-4D84-8D28-A9FB69A950D4}" type="presParOf" srcId="{2350E0CA-57BF-4684-AC36-EDD559365B77}" destId="{D2259407-01D8-4452-BE62-306D911EF64E}" srcOrd="2" destOrd="0" presId="urn:microsoft.com/office/officeart/2005/8/layout/vList4#2"/>
    <dgm:cxn modelId="{8C0FC38A-DE57-477E-91B9-9E793C9EF4EC}" type="presParOf" srcId="{B17E2703-ED7C-40C1-AA5F-205C0BB9EA84}" destId="{C20962F8-55C1-4AA6-ACF6-305ACA7F0FF2}" srcOrd="9" destOrd="0" presId="urn:microsoft.com/office/officeart/2005/8/layout/vList4#2"/>
    <dgm:cxn modelId="{1B95B638-D6D0-4979-B7DB-ECF87C24B7C4}" type="presParOf" srcId="{B17E2703-ED7C-40C1-AA5F-205C0BB9EA84}" destId="{93412BED-D256-4B5C-85BD-072070082E6B}" srcOrd="10" destOrd="0" presId="urn:microsoft.com/office/officeart/2005/8/layout/vList4#2"/>
    <dgm:cxn modelId="{D780AB64-603F-41CA-8FF7-A5DDBA4773A9}" type="presParOf" srcId="{93412BED-D256-4B5C-85BD-072070082E6B}" destId="{DEBA809D-4656-4DD0-9969-B0E981E358F5}" srcOrd="0" destOrd="0" presId="urn:microsoft.com/office/officeart/2005/8/layout/vList4#2"/>
    <dgm:cxn modelId="{F540F39D-34E7-462A-A501-5DDABE136B74}" type="presParOf" srcId="{93412BED-D256-4B5C-85BD-072070082E6B}" destId="{49B16435-6F80-4C40-803F-8DBCEBE6B20D}" srcOrd="1" destOrd="0" presId="urn:microsoft.com/office/officeart/2005/8/layout/vList4#2"/>
    <dgm:cxn modelId="{1270E1A6-4E35-458F-87AA-9107FAAF5D26}" type="presParOf" srcId="{93412BED-D256-4B5C-85BD-072070082E6B}" destId="{20B3464C-EA00-4F3B-BC5A-8653599F0510}" srcOrd="2" destOrd="0" presId="urn:microsoft.com/office/officeart/2005/8/layout/vList4#2"/>
    <dgm:cxn modelId="{42167D56-5BCD-4D91-9F2B-94960D2F8135}" type="presParOf" srcId="{B17E2703-ED7C-40C1-AA5F-205C0BB9EA84}" destId="{BD662DA4-759F-453D-820F-7D761FBBE5F3}" srcOrd="11" destOrd="0" presId="urn:microsoft.com/office/officeart/2005/8/layout/vList4#2"/>
    <dgm:cxn modelId="{EFAD6336-D916-42A5-B54B-625F23694980}" type="presParOf" srcId="{B17E2703-ED7C-40C1-AA5F-205C0BB9EA84}" destId="{937E53AC-8958-476F-876C-6E6C383D0172}" srcOrd="12" destOrd="0" presId="urn:microsoft.com/office/officeart/2005/8/layout/vList4#2"/>
    <dgm:cxn modelId="{0DF6926B-F165-4F86-93C2-AB0F80E69C4F}" type="presParOf" srcId="{937E53AC-8958-476F-876C-6E6C383D0172}" destId="{E6066EEA-7DC4-437C-A2D9-DD5D52A0E9A2}" srcOrd="0" destOrd="0" presId="urn:microsoft.com/office/officeart/2005/8/layout/vList4#2"/>
    <dgm:cxn modelId="{6786AB78-F4B8-4B7F-AEC1-DD1B2926FBEE}" type="presParOf" srcId="{937E53AC-8958-476F-876C-6E6C383D0172}" destId="{4E606E8D-3DC9-4B03-85E2-15B5B774F507}" srcOrd="1" destOrd="0" presId="urn:microsoft.com/office/officeart/2005/8/layout/vList4#2"/>
    <dgm:cxn modelId="{CA94EFAB-6A09-4A00-B1A6-92EBBC3C6047}" type="presParOf" srcId="{937E53AC-8958-476F-876C-6E6C383D0172}" destId="{54C2E044-817B-41A5-8279-4B0463C72C23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F301D6-983B-48F2-A2EB-44E8E196C68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CDF61D-338B-4885-9FA4-6F515B1946E0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Миллеровский филиал АО «Астон»</a:t>
          </a:r>
        </a:p>
      </dgm:t>
    </dgm:pt>
    <dgm:pt modelId="{A32986AA-C9DB-46A1-8C6E-6774DF90FCA0}" type="parTrans" cxnId="{55334577-138D-4DC4-BAB5-F25A0504FC67}">
      <dgm:prSet/>
      <dgm:spPr/>
      <dgm:t>
        <a:bodyPr/>
        <a:lstStyle/>
        <a:p>
          <a:endParaRPr lang="ru-RU"/>
        </a:p>
      </dgm:t>
    </dgm:pt>
    <dgm:pt modelId="{252EDC46-C578-44AF-A3CF-208A5C183C7C}" type="sibTrans" cxnId="{55334577-138D-4DC4-BAB5-F25A0504FC67}">
      <dgm:prSet/>
      <dgm:spPr/>
      <dgm:t>
        <a:bodyPr/>
        <a:lstStyle/>
        <a:p>
          <a:endParaRPr lang="ru-RU"/>
        </a:p>
      </dgm:t>
    </dgm:pt>
    <dgm:pt modelId="{A74D4110-2E51-4537-A2FE-5F5F710DC434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ООО «Дон Агро»</a:t>
          </a:r>
        </a:p>
      </dgm:t>
    </dgm:pt>
    <dgm:pt modelId="{2906108C-E69B-4CAF-92F3-6DED6D4D06E1}" type="parTrans" cxnId="{72B46117-FD7F-4C0F-8A9A-054247F17295}">
      <dgm:prSet/>
      <dgm:spPr/>
      <dgm:t>
        <a:bodyPr/>
        <a:lstStyle/>
        <a:p>
          <a:endParaRPr lang="ru-RU"/>
        </a:p>
      </dgm:t>
    </dgm:pt>
    <dgm:pt modelId="{8EB56C4A-8C7D-496E-9DE0-F2A132EEEB7C}" type="sibTrans" cxnId="{72B46117-FD7F-4C0F-8A9A-054247F17295}">
      <dgm:prSet/>
      <dgm:spPr/>
      <dgm:t>
        <a:bodyPr/>
        <a:lstStyle/>
        <a:p>
          <a:endParaRPr lang="ru-RU"/>
        </a:p>
      </dgm:t>
    </dgm:pt>
    <dgm:pt modelId="{EA63D518-2DD2-4032-9DD8-7DBB859DBC3C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2000" b="1" dirty="0">
              <a:solidFill>
                <a:srgbClr val="99FF66"/>
              </a:solidFill>
              <a:latin typeface="Arial" pitchFamily="34" charset="0"/>
              <a:cs typeface="Arial" pitchFamily="34" charset="0"/>
            </a:rPr>
            <a:t>ООО «</a:t>
          </a:r>
          <a:r>
            <a:rPr lang="ru-RU" sz="2000" b="1" dirty="0" err="1">
              <a:solidFill>
                <a:srgbClr val="99FF66"/>
              </a:solidFill>
              <a:latin typeface="Arial" pitchFamily="34" charset="0"/>
              <a:cs typeface="Arial" pitchFamily="34" charset="0"/>
            </a:rPr>
            <a:t>Амилко</a:t>
          </a:r>
          <a:r>
            <a:rPr lang="ru-RU" sz="2000" b="1" dirty="0">
              <a:solidFill>
                <a:srgbClr val="99FF66"/>
              </a:solidFill>
              <a:latin typeface="Arial" pitchFamily="34" charset="0"/>
              <a:cs typeface="Arial" pitchFamily="34" charset="0"/>
            </a:rPr>
            <a:t>»</a:t>
          </a:r>
        </a:p>
      </dgm:t>
    </dgm:pt>
    <dgm:pt modelId="{59B4FF2A-C0A7-4489-82E1-9AE5A22ADC2F}" type="parTrans" cxnId="{49F1265D-41A5-4F33-9CDC-7A93F8BB3D58}">
      <dgm:prSet/>
      <dgm:spPr/>
      <dgm:t>
        <a:bodyPr/>
        <a:lstStyle/>
        <a:p>
          <a:endParaRPr lang="ru-RU"/>
        </a:p>
      </dgm:t>
    </dgm:pt>
    <dgm:pt modelId="{5227106C-EABD-4666-9FF0-23B7C3E5693B}" type="sibTrans" cxnId="{49F1265D-41A5-4F33-9CDC-7A93F8BB3D58}">
      <dgm:prSet/>
      <dgm:spPr/>
      <dgm:t>
        <a:bodyPr/>
        <a:lstStyle/>
        <a:p>
          <a:endParaRPr lang="ru-RU"/>
        </a:p>
      </dgm:t>
    </dgm:pt>
    <dgm:pt modelId="{6271018C-9F48-4259-92D3-037C52D6F592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2000" b="1" dirty="0">
              <a:solidFill>
                <a:srgbClr val="92D050"/>
              </a:solidFill>
              <a:latin typeface="Arial" pitchFamily="34" charset="0"/>
              <a:cs typeface="Arial" pitchFamily="34" charset="0"/>
            </a:rPr>
            <a:t>ООО «</a:t>
          </a:r>
          <a:r>
            <a:rPr lang="ru-RU" sz="2000" b="1" dirty="0" smtClean="0">
              <a:solidFill>
                <a:srgbClr val="92D050"/>
              </a:solidFill>
              <a:latin typeface="Arial" pitchFamily="34" charset="0"/>
              <a:cs typeface="Arial" pitchFamily="34" charset="0"/>
            </a:rPr>
            <a:t>НУФ»</a:t>
          </a:r>
          <a:endParaRPr lang="ru-RU" sz="2000" b="1" dirty="0">
            <a:solidFill>
              <a:srgbClr val="92D050"/>
            </a:solidFill>
            <a:latin typeface="Arial" pitchFamily="34" charset="0"/>
            <a:cs typeface="Arial" pitchFamily="34" charset="0"/>
          </a:endParaRPr>
        </a:p>
      </dgm:t>
    </dgm:pt>
    <dgm:pt modelId="{F6B6E9D5-4EB3-4686-BE87-D72A717783EB}" type="parTrans" cxnId="{6C104A5E-4C7B-4539-93F7-24D32E668D69}">
      <dgm:prSet/>
      <dgm:spPr/>
      <dgm:t>
        <a:bodyPr/>
        <a:lstStyle/>
        <a:p>
          <a:endParaRPr lang="ru-RU"/>
        </a:p>
      </dgm:t>
    </dgm:pt>
    <dgm:pt modelId="{2ED1ED86-E6A5-46BE-A055-0D5A62FB6446}" type="sibTrans" cxnId="{6C104A5E-4C7B-4539-93F7-24D32E668D69}">
      <dgm:prSet/>
      <dgm:spPr/>
      <dgm:t>
        <a:bodyPr/>
        <a:lstStyle/>
        <a:p>
          <a:endParaRPr lang="ru-RU"/>
        </a:p>
      </dgm:t>
    </dgm:pt>
    <dgm:pt modelId="{9E2113CD-A9F9-49A1-8318-6B11DFC4BBE3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ПАО </a:t>
          </a:r>
          <a:r>
            <a: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«</a:t>
          </a:r>
          <a:r>
            <a: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Миллеровский элеватор»</a:t>
          </a:r>
          <a:endParaRPr lang="ru-RU" sz="20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8AF39C34-33D3-4CAD-BB1C-47C0BDA642BE}" type="parTrans" cxnId="{38BDA8F2-9D84-4317-9B48-B1B172736196}">
      <dgm:prSet/>
      <dgm:spPr/>
      <dgm:t>
        <a:bodyPr/>
        <a:lstStyle/>
        <a:p>
          <a:endParaRPr lang="ru-RU"/>
        </a:p>
      </dgm:t>
    </dgm:pt>
    <dgm:pt modelId="{5D7C1ACA-A468-433A-81EB-81636F8427C0}" type="sibTrans" cxnId="{38BDA8F2-9D84-4317-9B48-B1B172736196}">
      <dgm:prSet/>
      <dgm:spPr/>
      <dgm:t>
        <a:bodyPr/>
        <a:lstStyle/>
        <a:p>
          <a:endParaRPr lang="ru-RU"/>
        </a:p>
      </dgm:t>
    </dgm:pt>
    <dgm:pt modelId="{8DB94908-32D5-4F56-B0BA-6B05F8FA34BB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ООО «МАХС»</a:t>
          </a:r>
        </a:p>
      </dgm:t>
    </dgm:pt>
    <dgm:pt modelId="{77D7FBFE-E7FE-42F0-A5F9-B0CFCB6F9C9C}" type="parTrans" cxnId="{D288B3FE-E8A8-431A-A291-B93845B13672}">
      <dgm:prSet/>
      <dgm:spPr/>
      <dgm:t>
        <a:bodyPr/>
        <a:lstStyle/>
        <a:p>
          <a:endParaRPr lang="ru-RU"/>
        </a:p>
      </dgm:t>
    </dgm:pt>
    <dgm:pt modelId="{3EA9744F-170A-4D96-902F-2C98121F7643}" type="sibTrans" cxnId="{D288B3FE-E8A8-431A-A291-B93845B13672}">
      <dgm:prSet/>
      <dgm:spPr/>
      <dgm:t>
        <a:bodyPr/>
        <a:lstStyle/>
        <a:p>
          <a:endParaRPr lang="ru-RU"/>
        </a:p>
      </dgm:t>
    </dgm:pt>
    <dgm:pt modelId="{06F6E9F6-B408-47B9-931C-1821666A3652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2000" b="1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rPr>
            <a:t>ПАО «МИЛЛЕРОВОСЕЛЬМАШ»</a:t>
          </a:r>
          <a:endParaRPr lang="ru-RU" sz="2000" b="1" dirty="0">
            <a:solidFill>
              <a:schemeClr val="bg1">
                <a:lumMod val="9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94928001-0C3B-471E-897A-110B60F72599}" type="sibTrans" cxnId="{7627D387-A7C9-4793-875B-3F7B18742F38}">
      <dgm:prSet/>
      <dgm:spPr/>
      <dgm:t>
        <a:bodyPr/>
        <a:lstStyle/>
        <a:p>
          <a:endParaRPr lang="ru-RU"/>
        </a:p>
      </dgm:t>
    </dgm:pt>
    <dgm:pt modelId="{40299F55-997E-4D05-B8B3-EFF8A9AB56BC}" type="parTrans" cxnId="{7627D387-A7C9-4793-875B-3F7B18742F38}">
      <dgm:prSet/>
      <dgm:spPr/>
      <dgm:t>
        <a:bodyPr/>
        <a:lstStyle/>
        <a:p>
          <a:endParaRPr lang="ru-RU"/>
        </a:p>
      </dgm:t>
    </dgm:pt>
    <dgm:pt modelId="{A52609DF-71B6-44D9-A163-F87EB9C91D90}" type="pres">
      <dgm:prSet presAssocID="{78F301D6-983B-48F2-A2EB-44E8E196C68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A36C06-7BC3-49BD-8401-59F9524F22D6}" type="pres">
      <dgm:prSet presAssocID="{AECDF61D-338B-4885-9FA4-6F515B1946E0}" presName="parentLin" presStyleCnt="0"/>
      <dgm:spPr/>
    </dgm:pt>
    <dgm:pt modelId="{594ED7FC-9EA4-45ED-BA99-CAC1576ADD69}" type="pres">
      <dgm:prSet presAssocID="{AECDF61D-338B-4885-9FA4-6F515B1946E0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4289BBCF-44E4-47C4-BCFB-353B6DF4DDFB}" type="pres">
      <dgm:prSet presAssocID="{AECDF61D-338B-4885-9FA4-6F515B1946E0}" presName="parentText" presStyleLbl="node1" presStyleIdx="0" presStyleCnt="7" custScaleX="146840" custScaleY="297347" custLinFactNeighborX="-97898" custLinFactNeighborY="441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63EAD5-7F8A-40B6-BC40-9922E327FBF3}" type="pres">
      <dgm:prSet presAssocID="{AECDF61D-338B-4885-9FA4-6F515B1946E0}" presName="negativeSpace" presStyleCnt="0"/>
      <dgm:spPr/>
    </dgm:pt>
    <dgm:pt modelId="{8B063AAC-0637-47C6-8C8E-5D6D163CEC38}" type="pres">
      <dgm:prSet presAssocID="{AECDF61D-338B-4885-9FA4-6F515B1946E0}" presName="childText" presStyleLbl="conFgAcc1" presStyleIdx="0" presStyleCnt="7" custFlipHor="1" custScaleX="6341" custLinFactY="1276678" custLinFactNeighborX="-1791" custLinFactNeighborY="1300000">
        <dgm:presLayoutVars>
          <dgm:bulletEnabled val="1"/>
        </dgm:presLayoutVars>
      </dgm:prSet>
      <dgm:spPr>
        <a:ln w="0">
          <a:solidFill>
            <a:schemeClr val="bg1"/>
          </a:solidFill>
        </a:ln>
      </dgm:spPr>
    </dgm:pt>
    <dgm:pt modelId="{4BD1F1B0-D060-4C2E-AFD7-6B2B65F25B1F}" type="pres">
      <dgm:prSet presAssocID="{252EDC46-C578-44AF-A3CF-208A5C183C7C}" presName="spaceBetweenRectangles" presStyleCnt="0"/>
      <dgm:spPr/>
    </dgm:pt>
    <dgm:pt modelId="{D6790682-4197-47A8-A7C3-D5ACB3ADBD94}" type="pres">
      <dgm:prSet presAssocID="{A74D4110-2E51-4537-A2FE-5F5F710DC434}" presName="parentLin" presStyleCnt="0"/>
      <dgm:spPr/>
    </dgm:pt>
    <dgm:pt modelId="{A5698B06-B55A-4F0E-99D7-22AC9C8C6FAD}" type="pres">
      <dgm:prSet presAssocID="{A74D4110-2E51-4537-A2FE-5F5F710DC434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104F009F-C5A9-41DF-A53C-9C07279112E8}" type="pres">
      <dgm:prSet presAssocID="{A74D4110-2E51-4537-A2FE-5F5F710DC434}" presName="parentText" presStyleLbl="node1" presStyleIdx="1" presStyleCnt="7" custScaleX="157879" custScaleY="259485" custLinFactX="-618" custLinFactNeighborX="-100000" custLinFactNeighborY="166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4944E5-8168-4F2A-B363-D6B889B3C774}" type="pres">
      <dgm:prSet presAssocID="{A74D4110-2E51-4537-A2FE-5F5F710DC434}" presName="negativeSpace" presStyleCnt="0"/>
      <dgm:spPr/>
    </dgm:pt>
    <dgm:pt modelId="{D706DFA6-2118-4A1F-A048-22CC1E2A247D}" type="pres">
      <dgm:prSet presAssocID="{A74D4110-2E51-4537-A2FE-5F5F710DC434}" presName="childText" presStyleLbl="conFgAcc1" presStyleIdx="1" presStyleCnt="7" custScaleX="42145" custLinFactY="1200000" custLinFactNeighborX="6423" custLinFactNeighborY="1263060">
        <dgm:presLayoutVars>
          <dgm:bulletEnabled val="1"/>
        </dgm:presLayoutVars>
      </dgm:prSet>
      <dgm:spPr>
        <a:ln w="0">
          <a:solidFill>
            <a:schemeClr val="bg1"/>
          </a:solidFill>
        </a:ln>
      </dgm:spPr>
    </dgm:pt>
    <dgm:pt modelId="{718D7F6C-145E-414B-848A-141BBE7AFAA6}" type="pres">
      <dgm:prSet presAssocID="{8EB56C4A-8C7D-496E-9DE0-F2A132EEEB7C}" presName="spaceBetweenRectangles" presStyleCnt="0"/>
      <dgm:spPr/>
    </dgm:pt>
    <dgm:pt modelId="{A3649D68-EC1A-4F95-B7F0-CDF6444F2864}" type="pres">
      <dgm:prSet presAssocID="{6271018C-9F48-4259-92D3-037C52D6F592}" presName="parentLin" presStyleCnt="0"/>
      <dgm:spPr/>
    </dgm:pt>
    <dgm:pt modelId="{AC7E4BF6-0E06-47BC-8F76-70ADBFD4F8BF}" type="pres">
      <dgm:prSet presAssocID="{6271018C-9F48-4259-92D3-037C52D6F592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7B7DFC40-808B-47F6-950B-6A19AD524DC8}" type="pres">
      <dgm:prSet presAssocID="{6271018C-9F48-4259-92D3-037C52D6F592}" presName="parentText" presStyleLbl="node1" presStyleIdx="2" presStyleCnt="7" custScaleX="142857" custScaleY="227771" custLinFactNeighborX="-91916" custLinFactNeighborY="237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30B85A-CF84-46CB-B74E-5B3C50E9DEDF}" type="pres">
      <dgm:prSet presAssocID="{6271018C-9F48-4259-92D3-037C52D6F592}" presName="negativeSpace" presStyleCnt="0"/>
      <dgm:spPr/>
    </dgm:pt>
    <dgm:pt modelId="{BC1B4591-CD31-4DBD-BCE5-79EE6A5424F1}" type="pres">
      <dgm:prSet presAssocID="{6271018C-9F48-4259-92D3-037C52D6F592}" presName="childText" presStyleLbl="conFgAcc1" presStyleIdx="2" presStyleCnt="7" custFlipVert="0" custScaleY="53687" custLinFactY="1300308" custLinFactNeighborX="-332" custLinFactNeighborY="1400000">
        <dgm:presLayoutVars>
          <dgm:bulletEnabled val="1"/>
        </dgm:presLayoutVars>
      </dgm:prSet>
      <dgm:spPr/>
    </dgm:pt>
    <dgm:pt modelId="{A9900BAE-867C-41CF-BC69-168FA80B9276}" type="pres">
      <dgm:prSet presAssocID="{2ED1ED86-E6A5-46BE-A055-0D5A62FB6446}" presName="spaceBetweenRectangles" presStyleCnt="0"/>
      <dgm:spPr/>
    </dgm:pt>
    <dgm:pt modelId="{CB2CC318-C5B4-4853-B4B8-314CF15E38A2}" type="pres">
      <dgm:prSet presAssocID="{9E2113CD-A9F9-49A1-8318-6B11DFC4BBE3}" presName="parentLin" presStyleCnt="0"/>
      <dgm:spPr/>
    </dgm:pt>
    <dgm:pt modelId="{9ED20287-EB5D-4207-AC66-BA620CEFB45F}" type="pres">
      <dgm:prSet presAssocID="{9E2113CD-A9F9-49A1-8318-6B11DFC4BBE3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9FA20FF9-10A3-4586-9176-04F9C7F9C672}" type="pres">
      <dgm:prSet presAssocID="{9E2113CD-A9F9-49A1-8318-6B11DFC4BBE3}" presName="parentText" presStyleLbl="node1" presStyleIdx="3" presStyleCnt="7" custScaleX="142857" custScaleY="267853" custLinFactNeighborX="-89872" custLinFactNeighborY="123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E5C3C6-C614-4CF2-98AA-A55424A2748C}" type="pres">
      <dgm:prSet presAssocID="{9E2113CD-A9F9-49A1-8318-6B11DFC4BBE3}" presName="negativeSpace" presStyleCnt="0"/>
      <dgm:spPr/>
    </dgm:pt>
    <dgm:pt modelId="{43A6EDBF-ECE9-4AAC-B38A-8077CFD22A34}" type="pres">
      <dgm:prSet presAssocID="{9E2113CD-A9F9-49A1-8318-6B11DFC4BBE3}" presName="childText" presStyleLbl="conFgAcc1" presStyleIdx="3" presStyleCnt="7" custAng="10800000" custFlipHor="1" custScaleX="2560" custScaleY="25918" custLinFactY="900000" custLinFactNeighborX="4844" custLinFactNeighborY="959449">
        <dgm:presLayoutVars>
          <dgm:bulletEnabled val="1"/>
        </dgm:presLayoutVars>
      </dgm:prSet>
      <dgm:spPr/>
    </dgm:pt>
    <dgm:pt modelId="{2DC2FC9A-D36D-4D03-852E-FABAA6D3FADC}" type="pres">
      <dgm:prSet presAssocID="{5D7C1ACA-A468-433A-81EB-81636F8427C0}" presName="spaceBetweenRectangles" presStyleCnt="0"/>
      <dgm:spPr/>
    </dgm:pt>
    <dgm:pt modelId="{3B05A360-1F99-4EB7-A39D-782FFDC8E557}" type="pres">
      <dgm:prSet presAssocID="{8DB94908-32D5-4F56-B0BA-6B05F8FA34BB}" presName="parentLin" presStyleCnt="0"/>
      <dgm:spPr/>
    </dgm:pt>
    <dgm:pt modelId="{CAED19FD-A9C5-403F-8EBC-9B4AFD0AB2FD}" type="pres">
      <dgm:prSet presAssocID="{8DB94908-32D5-4F56-B0BA-6B05F8FA34BB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E65B655C-3D7C-43F0-9521-1AC331FBE960}" type="pres">
      <dgm:prSet presAssocID="{8DB94908-32D5-4F56-B0BA-6B05F8FA34BB}" presName="parentText" presStyleLbl="node1" presStyleIdx="4" presStyleCnt="7" custScaleX="142857" custScaleY="252953" custLinFactX="-272" custLinFactNeighborX="-100000" custLinFactNeighborY="658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C07D16-AC9F-428C-964A-0835010269E3}" type="pres">
      <dgm:prSet presAssocID="{8DB94908-32D5-4F56-B0BA-6B05F8FA34BB}" presName="negativeSpace" presStyleCnt="0"/>
      <dgm:spPr/>
    </dgm:pt>
    <dgm:pt modelId="{3B258401-4738-474F-9060-BBD363090A58}" type="pres">
      <dgm:prSet presAssocID="{8DB94908-32D5-4F56-B0BA-6B05F8FA34BB}" presName="childText" presStyleLbl="conFgAcc1" presStyleIdx="4" presStyleCnt="7" custAng="10800000" custScaleX="12277" custScaleY="75393" custLinFactY="500000" custLinFactNeighborX="2900" custLinFactNeighborY="521756">
        <dgm:presLayoutVars>
          <dgm:bulletEnabled val="1"/>
        </dgm:presLayoutVars>
      </dgm:prSet>
      <dgm:spPr/>
    </dgm:pt>
    <dgm:pt modelId="{40258CC4-AF1D-4E09-94D6-ABE36FE67670}" type="pres">
      <dgm:prSet presAssocID="{3EA9744F-170A-4D96-902F-2C98121F7643}" presName="spaceBetweenRectangles" presStyleCnt="0"/>
      <dgm:spPr/>
    </dgm:pt>
    <dgm:pt modelId="{1859DBEE-3CA2-408C-96C4-12AED35D22D0}" type="pres">
      <dgm:prSet presAssocID="{EA63D518-2DD2-4032-9DD8-7DBB859DBC3C}" presName="parentLin" presStyleCnt="0"/>
      <dgm:spPr/>
    </dgm:pt>
    <dgm:pt modelId="{2F45C2BD-EB7C-47D5-A960-D0781C0866B9}" type="pres">
      <dgm:prSet presAssocID="{EA63D518-2DD2-4032-9DD8-7DBB859DBC3C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BC541F10-6783-4EB1-BB02-ECC05D28D8F1}" type="pres">
      <dgm:prSet presAssocID="{EA63D518-2DD2-4032-9DD8-7DBB859DBC3C}" presName="parentText" presStyleLbl="node1" presStyleIdx="5" presStyleCnt="7" custScaleX="142857" custScaleY="279717" custLinFactNeighborX="-82582" custLinFactNeighborY="7413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FEA66B-CFA8-4D4D-BA3F-55963A6E305D}" type="pres">
      <dgm:prSet presAssocID="{EA63D518-2DD2-4032-9DD8-7DBB859DBC3C}" presName="negativeSpace" presStyleCnt="0"/>
      <dgm:spPr/>
    </dgm:pt>
    <dgm:pt modelId="{DFA92D93-D68D-4325-ADA7-A491C239014A}" type="pres">
      <dgm:prSet presAssocID="{EA63D518-2DD2-4032-9DD8-7DBB859DBC3C}" presName="childText" presStyleLbl="conFgAcc1" presStyleIdx="5" presStyleCnt="7" custLinFactY="459124" custLinFactNeighborX="304" custLinFactNeighborY="500000">
        <dgm:presLayoutVars>
          <dgm:bulletEnabled val="1"/>
        </dgm:presLayoutVars>
      </dgm:prSet>
      <dgm:spPr>
        <a:ln w="0">
          <a:solidFill>
            <a:schemeClr val="bg1"/>
          </a:solidFill>
        </a:ln>
      </dgm:spPr>
    </dgm:pt>
    <dgm:pt modelId="{35F08DE0-5C53-4EAE-8B60-115430D53225}" type="pres">
      <dgm:prSet presAssocID="{5227106C-EABD-4666-9FF0-23B7C3E5693B}" presName="spaceBetweenRectangles" presStyleCnt="0"/>
      <dgm:spPr/>
    </dgm:pt>
    <dgm:pt modelId="{3350DAF1-D3BE-4887-AC0B-965EF1C2822D}" type="pres">
      <dgm:prSet presAssocID="{06F6E9F6-B408-47B9-931C-1821666A3652}" presName="parentLin" presStyleCnt="0"/>
      <dgm:spPr/>
    </dgm:pt>
    <dgm:pt modelId="{039336B3-CEC5-4270-B8E1-DD516B029415}" type="pres">
      <dgm:prSet presAssocID="{06F6E9F6-B408-47B9-931C-1821666A3652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47B2710C-70AA-481F-939A-952148CF1189}" type="pres">
      <dgm:prSet presAssocID="{06F6E9F6-B408-47B9-931C-1821666A3652}" presName="parentText" presStyleLbl="node1" presStyleIdx="6" presStyleCnt="7" custScaleX="150037" custScaleY="300749" custLinFactY="8420" custLinFactNeighborX="-8121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31526-0D0D-411C-8285-587D4F7183E1}" type="pres">
      <dgm:prSet presAssocID="{06F6E9F6-B408-47B9-931C-1821666A3652}" presName="negativeSpace" presStyleCnt="0"/>
      <dgm:spPr/>
    </dgm:pt>
    <dgm:pt modelId="{78349274-257F-4C5B-AB5E-CDDB4230D9B1}" type="pres">
      <dgm:prSet presAssocID="{06F6E9F6-B408-47B9-931C-1821666A3652}" presName="childText" presStyleLbl="conFgAcc1" presStyleIdx="6" presStyleCnt="7" custFlipVert="1" custFlipHor="0" custScaleX="1693" custScaleY="105241" custLinFactNeighborX="3943" custLinFactNeighborY="72550">
        <dgm:presLayoutVars>
          <dgm:bulletEnabled val="1"/>
        </dgm:presLayoutVars>
      </dgm:prSet>
      <dgm:spPr/>
    </dgm:pt>
  </dgm:ptLst>
  <dgm:cxnLst>
    <dgm:cxn modelId="{70D2C7C1-6A6B-408D-8E1F-0884B28D5686}" type="presOf" srcId="{EA63D518-2DD2-4032-9DD8-7DBB859DBC3C}" destId="{2F45C2BD-EB7C-47D5-A960-D0781C0866B9}" srcOrd="0" destOrd="0" presId="urn:microsoft.com/office/officeart/2005/8/layout/list1"/>
    <dgm:cxn modelId="{55334577-138D-4DC4-BAB5-F25A0504FC67}" srcId="{78F301D6-983B-48F2-A2EB-44E8E196C687}" destId="{AECDF61D-338B-4885-9FA4-6F515B1946E0}" srcOrd="0" destOrd="0" parTransId="{A32986AA-C9DB-46A1-8C6E-6774DF90FCA0}" sibTransId="{252EDC46-C578-44AF-A3CF-208A5C183C7C}"/>
    <dgm:cxn modelId="{38BDA8F2-9D84-4317-9B48-B1B172736196}" srcId="{78F301D6-983B-48F2-A2EB-44E8E196C687}" destId="{9E2113CD-A9F9-49A1-8318-6B11DFC4BBE3}" srcOrd="3" destOrd="0" parTransId="{8AF39C34-33D3-4CAD-BB1C-47C0BDA642BE}" sibTransId="{5D7C1ACA-A468-433A-81EB-81636F8427C0}"/>
    <dgm:cxn modelId="{CE522CC0-C75F-4759-ABCD-9367A7A72DF9}" type="presOf" srcId="{06F6E9F6-B408-47B9-931C-1821666A3652}" destId="{47B2710C-70AA-481F-939A-952148CF1189}" srcOrd="1" destOrd="0" presId="urn:microsoft.com/office/officeart/2005/8/layout/list1"/>
    <dgm:cxn modelId="{7646F25C-153F-4578-A604-C5BEC15EE0BC}" type="presOf" srcId="{06F6E9F6-B408-47B9-931C-1821666A3652}" destId="{039336B3-CEC5-4270-B8E1-DD516B029415}" srcOrd="0" destOrd="0" presId="urn:microsoft.com/office/officeart/2005/8/layout/list1"/>
    <dgm:cxn modelId="{A556C516-CB8C-4F31-B718-A914EADD4BA2}" type="presOf" srcId="{9E2113CD-A9F9-49A1-8318-6B11DFC4BBE3}" destId="{9ED20287-EB5D-4207-AC66-BA620CEFB45F}" srcOrd="0" destOrd="0" presId="urn:microsoft.com/office/officeart/2005/8/layout/list1"/>
    <dgm:cxn modelId="{1C11BEA0-2F31-44B9-AD72-B96C6B6F8630}" type="presOf" srcId="{A74D4110-2E51-4537-A2FE-5F5F710DC434}" destId="{104F009F-C5A9-41DF-A53C-9C07279112E8}" srcOrd="1" destOrd="0" presId="urn:microsoft.com/office/officeart/2005/8/layout/list1"/>
    <dgm:cxn modelId="{D288B3FE-E8A8-431A-A291-B93845B13672}" srcId="{78F301D6-983B-48F2-A2EB-44E8E196C687}" destId="{8DB94908-32D5-4F56-B0BA-6B05F8FA34BB}" srcOrd="4" destOrd="0" parTransId="{77D7FBFE-E7FE-42F0-A5F9-B0CFCB6F9C9C}" sibTransId="{3EA9744F-170A-4D96-902F-2C98121F7643}"/>
    <dgm:cxn modelId="{72CD1195-180C-4C79-842D-CE3FAE619FD9}" type="presOf" srcId="{6271018C-9F48-4259-92D3-037C52D6F592}" destId="{7B7DFC40-808B-47F6-950B-6A19AD524DC8}" srcOrd="1" destOrd="0" presId="urn:microsoft.com/office/officeart/2005/8/layout/list1"/>
    <dgm:cxn modelId="{D1AF4EF9-CB37-46EA-BDD1-1DB407313834}" type="presOf" srcId="{AECDF61D-338B-4885-9FA4-6F515B1946E0}" destId="{4289BBCF-44E4-47C4-BCFB-353B6DF4DDFB}" srcOrd="1" destOrd="0" presId="urn:microsoft.com/office/officeart/2005/8/layout/list1"/>
    <dgm:cxn modelId="{F889078F-0BF7-4D47-933F-675358D8FAF9}" type="presOf" srcId="{8DB94908-32D5-4F56-B0BA-6B05F8FA34BB}" destId="{CAED19FD-A9C5-403F-8EBC-9B4AFD0AB2FD}" srcOrd="0" destOrd="0" presId="urn:microsoft.com/office/officeart/2005/8/layout/list1"/>
    <dgm:cxn modelId="{EF3FCAC6-4CD1-411D-BDE7-A555A78D3F3F}" type="presOf" srcId="{9E2113CD-A9F9-49A1-8318-6B11DFC4BBE3}" destId="{9FA20FF9-10A3-4586-9176-04F9C7F9C672}" srcOrd="1" destOrd="0" presId="urn:microsoft.com/office/officeart/2005/8/layout/list1"/>
    <dgm:cxn modelId="{49F1265D-41A5-4F33-9CDC-7A93F8BB3D58}" srcId="{78F301D6-983B-48F2-A2EB-44E8E196C687}" destId="{EA63D518-2DD2-4032-9DD8-7DBB859DBC3C}" srcOrd="5" destOrd="0" parTransId="{59B4FF2A-C0A7-4489-82E1-9AE5A22ADC2F}" sibTransId="{5227106C-EABD-4666-9FF0-23B7C3E5693B}"/>
    <dgm:cxn modelId="{0E94D26D-C5DB-4A6A-856A-6E4A516436CA}" type="presOf" srcId="{A74D4110-2E51-4537-A2FE-5F5F710DC434}" destId="{A5698B06-B55A-4F0E-99D7-22AC9C8C6FAD}" srcOrd="0" destOrd="0" presId="urn:microsoft.com/office/officeart/2005/8/layout/list1"/>
    <dgm:cxn modelId="{9E8A6050-CC5A-4EC5-BDE3-67BB59777D82}" type="presOf" srcId="{78F301D6-983B-48F2-A2EB-44E8E196C687}" destId="{A52609DF-71B6-44D9-A163-F87EB9C91D90}" srcOrd="0" destOrd="0" presId="urn:microsoft.com/office/officeart/2005/8/layout/list1"/>
    <dgm:cxn modelId="{7627D387-A7C9-4793-875B-3F7B18742F38}" srcId="{78F301D6-983B-48F2-A2EB-44E8E196C687}" destId="{06F6E9F6-B408-47B9-931C-1821666A3652}" srcOrd="6" destOrd="0" parTransId="{40299F55-997E-4D05-B8B3-EFF8A9AB56BC}" sibTransId="{94928001-0C3B-471E-897A-110B60F72599}"/>
    <dgm:cxn modelId="{1B5680DD-799F-49FA-AA43-BB8F095F5A1A}" type="presOf" srcId="{8DB94908-32D5-4F56-B0BA-6B05F8FA34BB}" destId="{E65B655C-3D7C-43F0-9521-1AC331FBE960}" srcOrd="1" destOrd="0" presId="urn:microsoft.com/office/officeart/2005/8/layout/list1"/>
    <dgm:cxn modelId="{6A8741F3-E6CF-42F5-92C3-939B087911C3}" type="presOf" srcId="{EA63D518-2DD2-4032-9DD8-7DBB859DBC3C}" destId="{BC541F10-6783-4EB1-BB02-ECC05D28D8F1}" srcOrd="1" destOrd="0" presId="urn:microsoft.com/office/officeart/2005/8/layout/list1"/>
    <dgm:cxn modelId="{3A1D4D57-7F08-4C43-A379-68D32BC887BE}" type="presOf" srcId="{6271018C-9F48-4259-92D3-037C52D6F592}" destId="{AC7E4BF6-0E06-47BC-8F76-70ADBFD4F8BF}" srcOrd="0" destOrd="0" presId="urn:microsoft.com/office/officeart/2005/8/layout/list1"/>
    <dgm:cxn modelId="{40760B1B-6FCC-4A14-B7AD-0A23938E77D0}" type="presOf" srcId="{AECDF61D-338B-4885-9FA4-6F515B1946E0}" destId="{594ED7FC-9EA4-45ED-BA99-CAC1576ADD69}" srcOrd="0" destOrd="0" presId="urn:microsoft.com/office/officeart/2005/8/layout/list1"/>
    <dgm:cxn modelId="{72B46117-FD7F-4C0F-8A9A-054247F17295}" srcId="{78F301D6-983B-48F2-A2EB-44E8E196C687}" destId="{A74D4110-2E51-4537-A2FE-5F5F710DC434}" srcOrd="1" destOrd="0" parTransId="{2906108C-E69B-4CAF-92F3-6DED6D4D06E1}" sibTransId="{8EB56C4A-8C7D-496E-9DE0-F2A132EEEB7C}"/>
    <dgm:cxn modelId="{6C104A5E-4C7B-4539-93F7-24D32E668D69}" srcId="{78F301D6-983B-48F2-A2EB-44E8E196C687}" destId="{6271018C-9F48-4259-92D3-037C52D6F592}" srcOrd="2" destOrd="0" parTransId="{F6B6E9D5-4EB3-4686-BE87-D72A717783EB}" sibTransId="{2ED1ED86-E6A5-46BE-A055-0D5A62FB6446}"/>
    <dgm:cxn modelId="{29BBE0E8-1CFA-463A-8927-EB62EE5A5036}" type="presParOf" srcId="{A52609DF-71B6-44D9-A163-F87EB9C91D90}" destId="{30A36C06-7BC3-49BD-8401-59F9524F22D6}" srcOrd="0" destOrd="0" presId="urn:microsoft.com/office/officeart/2005/8/layout/list1"/>
    <dgm:cxn modelId="{5E2400E7-5C31-4B05-84F5-0E4928270864}" type="presParOf" srcId="{30A36C06-7BC3-49BD-8401-59F9524F22D6}" destId="{594ED7FC-9EA4-45ED-BA99-CAC1576ADD69}" srcOrd="0" destOrd="0" presId="urn:microsoft.com/office/officeart/2005/8/layout/list1"/>
    <dgm:cxn modelId="{3A4285AD-58EF-4D44-87E4-59AE589A88FF}" type="presParOf" srcId="{30A36C06-7BC3-49BD-8401-59F9524F22D6}" destId="{4289BBCF-44E4-47C4-BCFB-353B6DF4DDFB}" srcOrd="1" destOrd="0" presId="urn:microsoft.com/office/officeart/2005/8/layout/list1"/>
    <dgm:cxn modelId="{6BD4E93E-2BA8-4B78-866E-D14501E17752}" type="presParOf" srcId="{A52609DF-71B6-44D9-A163-F87EB9C91D90}" destId="{3963EAD5-7F8A-40B6-BC40-9922E327FBF3}" srcOrd="1" destOrd="0" presId="urn:microsoft.com/office/officeart/2005/8/layout/list1"/>
    <dgm:cxn modelId="{49E4C0F3-AAC5-4828-A9F3-EA1581E3A424}" type="presParOf" srcId="{A52609DF-71B6-44D9-A163-F87EB9C91D90}" destId="{8B063AAC-0637-47C6-8C8E-5D6D163CEC38}" srcOrd="2" destOrd="0" presId="urn:microsoft.com/office/officeart/2005/8/layout/list1"/>
    <dgm:cxn modelId="{920F24CE-E5E0-461B-B5A2-6A829E80AA90}" type="presParOf" srcId="{A52609DF-71B6-44D9-A163-F87EB9C91D90}" destId="{4BD1F1B0-D060-4C2E-AFD7-6B2B65F25B1F}" srcOrd="3" destOrd="0" presId="urn:microsoft.com/office/officeart/2005/8/layout/list1"/>
    <dgm:cxn modelId="{38781069-FD85-4F5F-ADEE-1C8056C3659E}" type="presParOf" srcId="{A52609DF-71B6-44D9-A163-F87EB9C91D90}" destId="{D6790682-4197-47A8-A7C3-D5ACB3ADBD94}" srcOrd="4" destOrd="0" presId="urn:microsoft.com/office/officeart/2005/8/layout/list1"/>
    <dgm:cxn modelId="{EFBC0267-E763-4EA4-B718-46DADC5600A9}" type="presParOf" srcId="{D6790682-4197-47A8-A7C3-D5ACB3ADBD94}" destId="{A5698B06-B55A-4F0E-99D7-22AC9C8C6FAD}" srcOrd="0" destOrd="0" presId="urn:microsoft.com/office/officeart/2005/8/layout/list1"/>
    <dgm:cxn modelId="{E3DC46EA-39BB-44D1-BE0F-22BF163A956E}" type="presParOf" srcId="{D6790682-4197-47A8-A7C3-D5ACB3ADBD94}" destId="{104F009F-C5A9-41DF-A53C-9C07279112E8}" srcOrd="1" destOrd="0" presId="urn:microsoft.com/office/officeart/2005/8/layout/list1"/>
    <dgm:cxn modelId="{87ACCD37-6F43-4FCA-BE27-8FDBEB5189A0}" type="presParOf" srcId="{A52609DF-71B6-44D9-A163-F87EB9C91D90}" destId="{144944E5-8168-4F2A-B363-D6B889B3C774}" srcOrd="5" destOrd="0" presId="urn:microsoft.com/office/officeart/2005/8/layout/list1"/>
    <dgm:cxn modelId="{AF1CFA8A-DF45-4056-91D4-480198E39063}" type="presParOf" srcId="{A52609DF-71B6-44D9-A163-F87EB9C91D90}" destId="{D706DFA6-2118-4A1F-A048-22CC1E2A247D}" srcOrd="6" destOrd="0" presId="urn:microsoft.com/office/officeart/2005/8/layout/list1"/>
    <dgm:cxn modelId="{824AD4B7-3958-4A98-BA10-EA341D7E6279}" type="presParOf" srcId="{A52609DF-71B6-44D9-A163-F87EB9C91D90}" destId="{718D7F6C-145E-414B-848A-141BBE7AFAA6}" srcOrd="7" destOrd="0" presId="urn:microsoft.com/office/officeart/2005/8/layout/list1"/>
    <dgm:cxn modelId="{4E8A143D-7768-4A87-BDA3-CD51B37AB5D9}" type="presParOf" srcId="{A52609DF-71B6-44D9-A163-F87EB9C91D90}" destId="{A3649D68-EC1A-4F95-B7F0-CDF6444F2864}" srcOrd="8" destOrd="0" presId="urn:microsoft.com/office/officeart/2005/8/layout/list1"/>
    <dgm:cxn modelId="{D61BAA94-A44D-4639-BA01-EAD4628A4FD8}" type="presParOf" srcId="{A3649D68-EC1A-4F95-B7F0-CDF6444F2864}" destId="{AC7E4BF6-0E06-47BC-8F76-70ADBFD4F8BF}" srcOrd="0" destOrd="0" presId="urn:microsoft.com/office/officeart/2005/8/layout/list1"/>
    <dgm:cxn modelId="{29D1D2E2-0E36-4E80-B495-877D3A4E204E}" type="presParOf" srcId="{A3649D68-EC1A-4F95-B7F0-CDF6444F2864}" destId="{7B7DFC40-808B-47F6-950B-6A19AD524DC8}" srcOrd="1" destOrd="0" presId="urn:microsoft.com/office/officeart/2005/8/layout/list1"/>
    <dgm:cxn modelId="{C5C764A3-E9DA-4210-9657-610F6046F035}" type="presParOf" srcId="{A52609DF-71B6-44D9-A163-F87EB9C91D90}" destId="{FD30B85A-CF84-46CB-B74E-5B3C50E9DEDF}" srcOrd="9" destOrd="0" presId="urn:microsoft.com/office/officeart/2005/8/layout/list1"/>
    <dgm:cxn modelId="{74D4C79D-C981-4511-B340-169F0AB6CD48}" type="presParOf" srcId="{A52609DF-71B6-44D9-A163-F87EB9C91D90}" destId="{BC1B4591-CD31-4DBD-BCE5-79EE6A5424F1}" srcOrd="10" destOrd="0" presId="urn:microsoft.com/office/officeart/2005/8/layout/list1"/>
    <dgm:cxn modelId="{1759C889-4D05-45BE-A9B1-57E4539146F5}" type="presParOf" srcId="{A52609DF-71B6-44D9-A163-F87EB9C91D90}" destId="{A9900BAE-867C-41CF-BC69-168FA80B9276}" srcOrd="11" destOrd="0" presId="urn:microsoft.com/office/officeart/2005/8/layout/list1"/>
    <dgm:cxn modelId="{0928F28F-7043-4F7D-86DC-B3C96C963CC8}" type="presParOf" srcId="{A52609DF-71B6-44D9-A163-F87EB9C91D90}" destId="{CB2CC318-C5B4-4853-B4B8-314CF15E38A2}" srcOrd="12" destOrd="0" presId="urn:microsoft.com/office/officeart/2005/8/layout/list1"/>
    <dgm:cxn modelId="{76BD8FDC-D004-44C6-A679-6B959E6FF6C5}" type="presParOf" srcId="{CB2CC318-C5B4-4853-B4B8-314CF15E38A2}" destId="{9ED20287-EB5D-4207-AC66-BA620CEFB45F}" srcOrd="0" destOrd="0" presId="urn:microsoft.com/office/officeart/2005/8/layout/list1"/>
    <dgm:cxn modelId="{29E7778F-62A6-4D44-BF63-382E6436D068}" type="presParOf" srcId="{CB2CC318-C5B4-4853-B4B8-314CF15E38A2}" destId="{9FA20FF9-10A3-4586-9176-04F9C7F9C672}" srcOrd="1" destOrd="0" presId="urn:microsoft.com/office/officeart/2005/8/layout/list1"/>
    <dgm:cxn modelId="{A122C832-F5CC-43E8-85D6-8E50199CB357}" type="presParOf" srcId="{A52609DF-71B6-44D9-A163-F87EB9C91D90}" destId="{C0E5C3C6-C614-4CF2-98AA-A55424A2748C}" srcOrd="13" destOrd="0" presId="urn:microsoft.com/office/officeart/2005/8/layout/list1"/>
    <dgm:cxn modelId="{E307FECC-27EC-44B2-ACD1-02005571437E}" type="presParOf" srcId="{A52609DF-71B6-44D9-A163-F87EB9C91D90}" destId="{43A6EDBF-ECE9-4AAC-B38A-8077CFD22A34}" srcOrd="14" destOrd="0" presId="urn:microsoft.com/office/officeart/2005/8/layout/list1"/>
    <dgm:cxn modelId="{E6B2D9B5-935B-4E30-8C04-C85809052D0F}" type="presParOf" srcId="{A52609DF-71B6-44D9-A163-F87EB9C91D90}" destId="{2DC2FC9A-D36D-4D03-852E-FABAA6D3FADC}" srcOrd="15" destOrd="0" presId="urn:microsoft.com/office/officeart/2005/8/layout/list1"/>
    <dgm:cxn modelId="{BE728DF3-ADED-4585-A32A-03E35DA1C4C1}" type="presParOf" srcId="{A52609DF-71B6-44D9-A163-F87EB9C91D90}" destId="{3B05A360-1F99-4EB7-A39D-782FFDC8E557}" srcOrd="16" destOrd="0" presId="urn:microsoft.com/office/officeart/2005/8/layout/list1"/>
    <dgm:cxn modelId="{E0445696-09E0-4B14-A8BF-D86D9981C71D}" type="presParOf" srcId="{3B05A360-1F99-4EB7-A39D-782FFDC8E557}" destId="{CAED19FD-A9C5-403F-8EBC-9B4AFD0AB2FD}" srcOrd="0" destOrd="0" presId="urn:microsoft.com/office/officeart/2005/8/layout/list1"/>
    <dgm:cxn modelId="{D22DC9A3-1CAD-4FF3-AAB0-20547C6BB9A6}" type="presParOf" srcId="{3B05A360-1F99-4EB7-A39D-782FFDC8E557}" destId="{E65B655C-3D7C-43F0-9521-1AC331FBE960}" srcOrd="1" destOrd="0" presId="urn:microsoft.com/office/officeart/2005/8/layout/list1"/>
    <dgm:cxn modelId="{CC553EC7-B98E-41E6-A8A8-DF653642A3C2}" type="presParOf" srcId="{A52609DF-71B6-44D9-A163-F87EB9C91D90}" destId="{56C07D16-AC9F-428C-964A-0835010269E3}" srcOrd="17" destOrd="0" presId="urn:microsoft.com/office/officeart/2005/8/layout/list1"/>
    <dgm:cxn modelId="{9D6E3763-194F-4954-8F5C-01A2CE9932E4}" type="presParOf" srcId="{A52609DF-71B6-44D9-A163-F87EB9C91D90}" destId="{3B258401-4738-474F-9060-BBD363090A58}" srcOrd="18" destOrd="0" presId="urn:microsoft.com/office/officeart/2005/8/layout/list1"/>
    <dgm:cxn modelId="{5E7B6302-D2F9-4D93-815C-AEF4AC676954}" type="presParOf" srcId="{A52609DF-71B6-44D9-A163-F87EB9C91D90}" destId="{40258CC4-AF1D-4E09-94D6-ABE36FE67670}" srcOrd="19" destOrd="0" presId="urn:microsoft.com/office/officeart/2005/8/layout/list1"/>
    <dgm:cxn modelId="{7550C4DE-C2CF-4FDE-A1C8-4F0F526512FD}" type="presParOf" srcId="{A52609DF-71B6-44D9-A163-F87EB9C91D90}" destId="{1859DBEE-3CA2-408C-96C4-12AED35D22D0}" srcOrd="20" destOrd="0" presId="urn:microsoft.com/office/officeart/2005/8/layout/list1"/>
    <dgm:cxn modelId="{FCE6590A-06A0-43BC-A2CB-113CEEA50FB7}" type="presParOf" srcId="{1859DBEE-3CA2-408C-96C4-12AED35D22D0}" destId="{2F45C2BD-EB7C-47D5-A960-D0781C0866B9}" srcOrd="0" destOrd="0" presId="urn:microsoft.com/office/officeart/2005/8/layout/list1"/>
    <dgm:cxn modelId="{F6DC52A0-34A7-4F63-A67B-F5A0301B5C6E}" type="presParOf" srcId="{1859DBEE-3CA2-408C-96C4-12AED35D22D0}" destId="{BC541F10-6783-4EB1-BB02-ECC05D28D8F1}" srcOrd="1" destOrd="0" presId="urn:microsoft.com/office/officeart/2005/8/layout/list1"/>
    <dgm:cxn modelId="{4497DC80-38C6-4DC9-B399-7A9DA6B7D16B}" type="presParOf" srcId="{A52609DF-71B6-44D9-A163-F87EB9C91D90}" destId="{A3FEA66B-CFA8-4D4D-BA3F-55963A6E305D}" srcOrd="21" destOrd="0" presId="urn:microsoft.com/office/officeart/2005/8/layout/list1"/>
    <dgm:cxn modelId="{DFC38DAD-5119-4B32-A3B7-9D5CDD473541}" type="presParOf" srcId="{A52609DF-71B6-44D9-A163-F87EB9C91D90}" destId="{DFA92D93-D68D-4325-ADA7-A491C239014A}" srcOrd="22" destOrd="0" presId="urn:microsoft.com/office/officeart/2005/8/layout/list1"/>
    <dgm:cxn modelId="{AC1A2B9E-CA0D-475C-B323-B9164B6851F3}" type="presParOf" srcId="{A52609DF-71B6-44D9-A163-F87EB9C91D90}" destId="{35F08DE0-5C53-4EAE-8B60-115430D53225}" srcOrd="23" destOrd="0" presId="urn:microsoft.com/office/officeart/2005/8/layout/list1"/>
    <dgm:cxn modelId="{200204C0-BABC-46BB-B139-31D9BEF38786}" type="presParOf" srcId="{A52609DF-71B6-44D9-A163-F87EB9C91D90}" destId="{3350DAF1-D3BE-4887-AC0B-965EF1C2822D}" srcOrd="24" destOrd="0" presId="urn:microsoft.com/office/officeart/2005/8/layout/list1"/>
    <dgm:cxn modelId="{74A4128E-DEE0-4589-9732-C0C503C1057A}" type="presParOf" srcId="{3350DAF1-D3BE-4887-AC0B-965EF1C2822D}" destId="{039336B3-CEC5-4270-B8E1-DD516B029415}" srcOrd="0" destOrd="0" presId="urn:microsoft.com/office/officeart/2005/8/layout/list1"/>
    <dgm:cxn modelId="{A5E86E83-7F7B-45E4-BA45-57C79FE7F1DC}" type="presParOf" srcId="{3350DAF1-D3BE-4887-AC0B-965EF1C2822D}" destId="{47B2710C-70AA-481F-939A-952148CF1189}" srcOrd="1" destOrd="0" presId="urn:microsoft.com/office/officeart/2005/8/layout/list1"/>
    <dgm:cxn modelId="{E5F0AE15-6D46-4C02-BE8D-40E563EA040F}" type="presParOf" srcId="{A52609DF-71B6-44D9-A163-F87EB9C91D90}" destId="{BF931526-0D0D-411C-8285-587D4F7183E1}" srcOrd="25" destOrd="0" presId="urn:microsoft.com/office/officeart/2005/8/layout/list1"/>
    <dgm:cxn modelId="{0FDAEAE7-B7CE-4D3E-A03F-BEC5C4727797}" type="presParOf" srcId="{A52609DF-71B6-44D9-A163-F87EB9C91D90}" destId="{78349274-257F-4C5B-AB5E-CDDB4230D9B1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F7537-DE83-45D9-AFD1-908328D4D97E}">
      <dsp:nvSpPr>
        <dsp:cNvPr id="0" name=""/>
        <dsp:cNvSpPr/>
      </dsp:nvSpPr>
      <dsp:spPr>
        <a:xfrm>
          <a:off x="316566" y="0"/>
          <a:ext cx="2923834" cy="291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FFFF00"/>
              </a:solidFill>
              <a:latin typeface="+mn-lt"/>
            </a:rPr>
            <a:t>Повышение налоговых и неналоговых поступлений в бюджет города</a:t>
          </a:r>
          <a:endParaRPr lang="ru-RU" sz="2000" b="1" kern="1200" dirty="0">
            <a:solidFill>
              <a:srgbClr val="FFFF00"/>
            </a:solidFill>
            <a:latin typeface="+mn-lt"/>
            <a:cs typeface="Times New Roman" pitchFamily="18" charset="0"/>
          </a:endParaRPr>
        </a:p>
      </dsp:txBody>
      <dsp:txXfrm>
        <a:off x="316566" y="1164748"/>
        <a:ext cx="2923834" cy="1164748"/>
      </dsp:txXfrm>
    </dsp:sp>
    <dsp:sp modelId="{79E796B1-3ABE-4958-A470-95B84B3BA8FB}">
      <dsp:nvSpPr>
        <dsp:cNvPr id="0" name=""/>
        <dsp:cNvSpPr/>
      </dsp:nvSpPr>
      <dsp:spPr>
        <a:xfrm>
          <a:off x="1372533" y="259130"/>
          <a:ext cx="811900" cy="80081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5A3FF-8112-48C6-9524-2594DAB99429}">
      <dsp:nvSpPr>
        <dsp:cNvPr id="0" name=""/>
        <dsp:cNvSpPr/>
      </dsp:nvSpPr>
      <dsp:spPr>
        <a:xfrm>
          <a:off x="3342853" y="0"/>
          <a:ext cx="2750861" cy="291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FF0000"/>
              </a:solidFill>
              <a:latin typeface="+mn-lt"/>
            </a:rPr>
            <a:t>Формирование расходов с учетом их оптимизации и повышения эффективнос</a:t>
          </a:r>
          <a:r>
            <a:rPr lang="ru-RU" sz="2000" kern="1200" dirty="0">
              <a:solidFill>
                <a:srgbClr val="FF0000"/>
              </a:solidFill>
              <a:latin typeface="+mn-lt"/>
            </a:rPr>
            <a:t>ти</a:t>
          </a:r>
        </a:p>
      </dsp:txBody>
      <dsp:txXfrm>
        <a:off x="3342853" y="1164748"/>
        <a:ext cx="2750861" cy="1164748"/>
      </dsp:txXfrm>
    </dsp:sp>
    <dsp:sp modelId="{E6379D24-0F7F-4C89-AA74-40B94EA75227}">
      <dsp:nvSpPr>
        <dsp:cNvPr id="0" name=""/>
        <dsp:cNvSpPr/>
      </dsp:nvSpPr>
      <dsp:spPr>
        <a:xfrm>
          <a:off x="4331062" y="259130"/>
          <a:ext cx="774442" cy="80081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9E240-14D8-48CE-A8EF-4C26DD964D0B}">
      <dsp:nvSpPr>
        <dsp:cNvPr id="0" name=""/>
        <dsp:cNvSpPr/>
      </dsp:nvSpPr>
      <dsp:spPr>
        <a:xfrm>
          <a:off x="6196166" y="0"/>
          <a:ext cx="2631266" cy="291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rgbClr val="CCFF33"/>
              </a:solidFill>
              <a:latin typeface="+mn-lt"/>
            </a:rPr>
            <a:t>Проведение взвешенной долговой политики</a:t>
          </a:r>
        </a:p>
      </dsp:txBody>
      <dsp:txXfrm>
        <a:off x="6196166" y="1164748"/>
        <a:ext cx="2631266" cy="1164748"/>
      </dsp:txXfrm>
    </dsp:sp>
    <dsp:sp modelId="{801EDB75-7215-4290-9F39-D09130BB9918}">
      <dsp:nvSpPr>
        <dsp:cNvPr id="0" name=""/>
        <dsp:cNvSpPr/>
      </dsp:nvSpPr>
      <dsp:spPr>
        <a:xfrm>
          <a:off x="7098698" y="259130"/>
          <a:ext cx="826202" cy="80081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2C0C5-E5AF-4E5E-918C-A1BB430E7228}">
      <dsp:nvSpPr>
        <dsp:cNvPr id="0" name=""/>
        <dsp:cNvSpPr/>
      </dsp:nvSpPr>
      <dsp:spPr>
        <a:xfrm flipH="1" flipV="1">
          <a:off x="2206743" y="96359"/>
          <a:ext cx="99409" cy="4500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480C1-C8E8-4CE7-8873-41C175F67275}">
      <dsp:nvSpPr>
        <dsp:cNvPr id="0" name=""/>
        <dsp:cNvSpPr/>
      </dsp:nvSpPr>
      <dsp:spPr>
        <a:xfrm rot="5400000">
          <a:off x="-90166" y="198581"/>
          <a:ext cx="1408194" cy="1011032"/>
        </a:xfrm>
        <a:prstGeom prst="bevel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34794" y="126379"/>
        <a:ext cx="758274" cy="1155436"/>
      </dsp:txXfrm>
    </dsp:sp>
    <dsp:sp modelId="{CA80EEC5-8180-463D-AB43-E20FC1CCE0B0}">
      <dsp:nvSpPr>
        <dsp:cNvPr id="0" name=""/>
        <dsp:cNvSpPr/>
      </dsp:nvSpPr>
      <dsp:spPr>
        <a:xfrm rot="5400000">
          <a:off x="4449489" y="-3306518"/>
          <a:ext cx="1280488" cy="7893525"/>
        </a:xfrm>
        <a:prstGeom prst="round2SameRect">
          <a:avLst/>
        </a:prstGeom>
        <a:solidFill>
          <a:srgbClr val="90C5D8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i="1" kern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План мероприятий по росту доходного потенциала бюджета Миллеровского городского поселения, оптимизации расходов бюджета и сокращению муниципального долга Миллеровского городского поселения до 2026 года,  утвержденный распоряжением Администрации Миллеровского городского поселения от 20.03.2024</a:t>
          </a:r>
          <a:r>
            <a:rPr lang="ru-RU" sz="1600" kern="1200" dirty="0">
              <a:solidFill>
                <a:srgbClr val="FFFF00"/>
              </a:solidFill>
            </a:rPr>
            <a:t> № 13 </a:t>
          </a:r>
          <a:endParaRPr lang="ru-RU" sz="1600" b="1" kern="1200" dirty="0">
            <a:solidFill>
              <a:srgbClr val="FFFF00"/>
            </a:solidFill>
          </a:endParaRPr>
        </a:p>
      </dsp:txBody>
      <dsp:txXfrm rot="-5400000">
        <a:off x="1142971" y="62508"/>
        <a:ext cx="7831017" cy="1155472"/>
      </dsp:txXfrm>
    </dsp:sp>
    <dsp:sp modelId="{B59BF440-36E6-48B3-BC75-E6445956244C}">
      <dsp:nvSpPr>
        <dsp:cNvPr id="0" name=""/>
        <dsp:cNvSpPr/>
      </dsp:nvSpPr>
      <dsp:spPr>
        <a:xfrm rot="5400000">
          <a:off x="-255444" y="1963766"/>
          <a:ext cx="1740347" cy="1011032"/>
        </a:xfrm>
        <a:prstGeom prst="bevel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35592" y="1725488"/>
        <a:ext cx="758274" cy="1487589"/>
      </dsp:txXfrm>
    </dsp:sp>
    <dsp:sp modelId="{6F6C7F8D-CA85-4C86-A8B9-DE0E49DC8118}">
      <dsp:nvSpPr>
        <dsp:cNvPr id="0" name=""/>
        <dsp:cNvSpPr/>
      </dsp:nvSpPr>
      <dsp:spPr>
        <a:xfrm rot="5400000">
          <a:off x="4243858" y="-1515580"/>
          <a:ext cx="1677945" cy="7907328"/>
        </a:xfrm>
        <a:prstGeom prst="round2SameRect">
          <a:avLst/>
        </a:prstGeom>
        <a:solidFill>
          <a:srgbClr val="CCFF33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i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Реализация основных направлений долговой политики на 2025 год и плановый период 2026 и 2027 годов</a:t>
          </a:r>
          <a:endParaRPr lang="ru-RU" sz="1800" kern="1200" dirty="0">
            <a:solidFill>
              <a:srgbClr val="7030A0"/>
            </a:solidFill>
          </a:endParaRPr>
        </a:p>
      </dsp:txBody>
      <dsp:txXfrm rot="-5400000">
        <a:off x="1129167" y="1681022"/>
        <a:ext cx="7825417" cy="1514123"/>
      </dsp:txXfrm>
    </dsp:sp>
    <dsp:sp modelId="{A6E13E1B-7D1B-442A-959A-A9F6D8AE7DD8}">
      <dsp:nvSpPr>
        <dsp:cNvPr id="0" name=""/>
        <dsp:cNvSpPr/>
      </dsp:nvSpPr>
      <dsp:spPr>
        <a:xfrm rot="5400000">
          <a:off x="-107436" y="3765195"/>
          <a:ext cx="1444331" cy="1011032"/>
        </a:xfrm>
        <a:prstGeom prst="bevel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35592" y="3674925"/>
        <a:ext cx="758274" cy="1191573"/>
      </dsp:txXfrm>
    </dsp:sp>
    <dsp:sp modelId="{F6DF088B-B792-439B-9EEE-AF2670D0671E}">
      <dsp:nvSpPr>
        <dsp:cNvPr id="0" name=""/>
        <dsp:cNvSpPr/>
      </dsp:nvSpPr>
      <dsp:spPr>
        <a:xfrm rot="5400000">
          <a:off x="4344784" y="338145"/>
          <a:ext cx="1481310" cy="7902112"/>
        </a:xfrm>
        <a:prstGeom prst="round2SameRect">
          <a:avLst/>
        </a:prstGeom>
        <a:solidFill>
          <a:srgbClr val="FF9933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i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Контроль за качеством и своевременным принятием бюджета Миллеровского городского поселения</a:t>
          </a:r>
          <a:endParaRPr lang="ru-RU" sz="1800" kern="1200" dirty="0">
            <a:solidFill>
              <a:srgbClr val="0070C0"/>
            </a:solidFill>
          </a:endParaRPr>
        </a:p>
      </dsp:txBody>
      <dsp:txXfrm rot="-5400000">
        <a:off x="1134383" y="3620858"/>
        <a:ext cx="7829800" cy="13366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57390B-957B-42E2-9EEB-3D286DE16B84}">
      <dsp:nvSpPr>
        <dsp:cNvPr id="0" name=""/>
        <dsp:cNvSpPr/>
      </dsp:nvSpPr>
      <dsp:spPr>
        <a:xfrm>
          <a:off x="0" y="129043"/>
          <a:ext cx="3816424" cy="620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+mj-lt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Налог на доходы физических лиц  134 811,4</a:t>
          </a:r>
          <a:endParaRPr lang="ru-RU" sz="16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+mj-lt"/>
          </a:endParaRPr>
        </a:p>
      </dsp:txBody>
      <dsp:txXfrm>
        <a:off x="814702" y="129043"/>
        <a:ext cx="3001721" cy="620315"/>
      </dsp:txXfrm>
    </dsp:sp>
    <dsp:sp modelId="{DC3D1057-3911-49DC-8B4B-4F8305BF098A}">
      <dsp:nvSpPr>
        <dsp:cNvPr id="0" name=""/>
        <dsp:cNvSpPr/>
      </dsp:nvSpPr>
      <dsp:spPr>
        <a:xfrm>
          <a:off x="5273" y="198490"/>
          <a:ext cx="708152" cy="52048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760151"/>
          <a:ext cx="3816424" cy="5882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Акцизы    11 959,7</a:t>
          </a:r>
          <a:endParaRPr lang="ru-RU" sz="16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814702" y="760151"/>
        <a:ext cx="3001721" cy="588292"/>
      </dsp:txXfrm>
    </dsp:sp>
    <dsp:sp modelId="{B43CAF5A-DF0E-47F1-8B84-50B2394B9328}">
      <dsp:nvSpPr>
        <dsp:cNvPr id="0" name=""/>
        <dsp:cNvSpPr/>
      </dsp:nvSpPr>
      <dsp:spPr>
        <a:xfrm>
          <a:off x="5277" y="760152"/>
          <a:ext cx="707931" cy="52208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936002"/>
          <a:ext cx="3816424" cy="6978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140 468,5</a:t>
          </a:r>
        </a:p>
      </dsp:txBody>
      <dsp:txXfrm>
        <a:off x="814702" y="2936002"/>
        <a:ext cx="3001721" cy="697822"/>
      </dsp:txXfrm>
    </dsp:sp>
    <dsp:sp modelId="{7DE197FE-AADA-44C3-8B2B-CF16D12E116A}">
      <dsp:nvSpPr>
        <dsp:cNvPr id="0" name=""/>
        <dsp:cNvSpPr/>
      </dsp:nvSpPr>
      <dsp:spPr>
        <a:xfrm>
          <a:off x="49028" y="3091133"/>
          <a:ext cx="670331" cy="37037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E8F88B-0370-448B-8D0E-D54292C8691C}">
      <dsp:nvSpPr>
        <dsp:cNvPr id="0" name=""/>
        <dsp:cNvSpPr/>
      </dsp:nvSpPr>
      <dsp:spPr>
        <a:xfrm>
          <a:off x="0" y="2084737"/>
          <a:ext cx="3816424" cy="7751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Налоги на имущество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91 178,4</a:t>
          </a:r>
        </a:p>
      </dsp:txBody>
      <dsp:txXfrm>
        <a:off x="814702" y="2084737"/>
        <a:ext cx="3001721" cy="775191"/>
      </dsp:txXfrm>
    </dsp:sp>
    <dsp:sp modelId="{0EECD78B-C0A7-434E-9ADD-45852886C17A}">
      <dsp:nvSpPr>
        <dsp:cNvPr id="0" name=""/>
        <dsp:cNvSpPr/>
      </dsp:nvSpPr>
      <dsp:spPr>
        <a:xfrm>
          <a:off x="0" y="2263511"/>
          <a:ext cx="668629" cy="4088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F4AF0E-1500-4BD3-8C3A-3E143A3E4058}">
      <dsp:nvSpPr>
        <dsp:cNvPr id="0" name=""/>
        <dsp:cNvSpPr/>
      </dsp:nvSpPr>
      <dsp:spPr>
        <a:xfrm>
          <a:off x="0" y="1321814"/>
          <a:ext cx="3816424" cy="673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Единый сельскохозяйственный налог  4 633,9</a:t>
          </a:r>
          <a:endParaRPr lang="ru-RU" sz="14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814702" y="1321814"/>
        <a:ext cx="3001721" cy="673008"/>
      </dsp:txXfrm>
    </dsp:sp>
    <dsp:sp modelId="{844F59AA-F0BE-4A71-B9FB-41A33D108C7D}">
      <dsp:nvSpPr>
        <dsp:cNvPr id="0" name=""/>
        <dsp:cNvSpPr/>
      </dsp:nvSpPr>
      <dsp:spPr>
        <a:xfrm>
          <a:off x="77281" y="1402050"/>
          <a:ext cx="668629" cy="56990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0FF14-F61D-4A4B-8E4F-6451EC778B48}">
      <dsp:nvSpPr>
        <dsp:cNvPr id="0" name=""/>
        <dsp:cNvSpPr/>
      </dsp:nvSpPr>
      <dsp:spPr>
        <a:xfrm>
          <a:off x="0" y="3611720"/>
          <a:ext cx="3816424" cy="7265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rgbClr val="FFFF00"/>
              </a:solidFill>
            </a:rPr>
            <a:t>Доходы, получаемые в виде арендной платы  15 327,7</a:t>
          </a:r>
        </a:p>
      </dsp:txBody>
      <dsp:txXfrm>
        <a:off x="814702" y="3611720"/>
        <a:ext cx="3001721" cy="726519"/>
      </dsp:txXfrm>
    </dsp:sp>
    <dsp:sp modelId="{7464480C-2D8C-4B06-83F2-33CA02ACE3F7}">
      <dsp:nvSpPr>
        <dsp:cNvPr id="0" name=""/>
        <dsp:cNvSpPr/>
      </dsp:nvSpPr>
      <dsp:spPr>
        <a:xfrm>
          <a:off x="51417" y="3769308"/>
          <a:ext cx="763284" cy="4113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AB6745-A984-4157-A8FE-F881E4EEEBDC}">
      <dsp:nvSpPr>
        <dsp:cNvPr id="0" name=""/>
        <dsp:cNvSpPr/>
      </dsp:nvSpPr>
      <dsp:spPr>
        <a:xfrm>
          <a:off x="0" y="4395090"/>
          <a:ext cx="3816424" cy="5141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FFFF00"/>
              </a:solidFill>
            </a:rPr>
            <a:t>Штрафы, возмещение ущерба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FFFF00"/>
              </a:solidFill>
            </a:rPr>
            <a:t>                                  681,4</a:t>
          </a:r>
        </a:p>
      </dsp:txBody>
      <dsp:txXfrm>
        <a:off x="814702" y="4395090"/>
        <a:ext cx="3001721" cy="514178"/>
      </dsp:txXfrm>
    </dsp:sp>
    <dsp:sp modelId="{FB0B3A1C-BBC1-442F-9A60-F285163E3503}">
      <dsp:nvSpPr>
        <dsp:cNvPr id="0" name=""/>
        <dsp:cNvSpPr/>
      </dsp:nvSpPr>
      <dsp:spPr>
        <a:xfrm>
          <a:off x="51417" y="4441075"/>
          <a:ext cx="763284" cy="4113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83968"/>
          <a:ext cx="3672408" cy="6720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Социальная политика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428,0</a:t>
          </a:r>
        </a:p>
      </dsp:txBody>
      <dsp:txXfrm>
        <a:off x="801683" y="83968"/>
        <a:ext cx="2870724" cy="672016"/>
      </dsp:txXfrm>
    </dsp:sp>
    <dsp:sp modelId="{8742C5EE-2DD0-46E4-AB75-87A4D25F8D62}">
      <dsp:nvSpPr>
        <dsp:cNvPr id="0" name=""/>
        <dsp:cNvSpPr/>
      </dsp:nvSpPr>
      <dsp:spPr>
        <a:xfrm>
          <a:off x="72005" y="141953"/>
          <a:ext cx="734481" cy="4998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792091"/>
          <a:ext cx="3672408" cy="8752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216 239,2</a:t>
          </a:r>
        </a:p>
      </dsp:txBody>
      <dsp:txXfrm>
        <a:off x="801683" y="792091"/>
        <a:ext cx="2870724" cy="875267"/>
      </dsp:txXfrm>
    </dsp:sp>
    <dsp:sp modelId="{B43CAF5A-DF0E-47F1-8B84-50B2394B9328}">
      <dsp:nvSpPr>
        <dsp:cNvPr id="0" name=""/>
        <dsp:cNvSpPr/>
      </dsp:nvSpPr>
      <dsp:spPr>
        <a:xfrm>
          <a:off x="67201" y="908044"/>
          <a:ext cx="734481" cy="5376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1728190"/>
          <a:ext cx="3672408" cy="6720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Национальная экономика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96 653,7</a:t>
          </a:r>
        </a:p>
      </dsp:txBody>
      <dsp:txXfrm>
        <a:off x="801683" y="1728190"/>
        <a:ext cx="2870724" cy="672016"/>
      </dsp:txXfrm>
    </dsp:sp>
    <dsp:sp modelId="{7DE197FE-AADA-44C3-8B2B-CF16D12E116A}">
      <dsp:nvSpPr>
        <dsp:cNvPr id="0" name=""/>
        <dsp:cNvSpPr/>
      </dsp:nvSpPr>
      <dsp:spPr>
        <a:xfrm>
          <a:off x="67201" y="1748888"/>
          <a:ext cx="734481" cy="5376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2443450"/>
          <a:ext cx="3672408" cy="584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Arial" pitchFamily="34" charset="0"/>
            <a:cs typeface="Arial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Культура и кинематография     </a:t>
          </a:r>
          <a:r>
            <a:rPr lang="ru-RU" sz="1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27 562,3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801683" y="2443450"/>
        <a:ext cx="2870724" cy="584781"/>
      </dsp:txXfrm>
    </dsp:sp>
    <dsp:sp modelId="{3A722FFA-D144-4D82-A948-F625B32E43B9}">
      <dsp:nvSpPr>
        <dsp:cNvPr id="0" name=""/>
        <dsp:cNvSpPr/>
      </dsp:nvSpPr>
      <dsp:spPr>
        <a:xfrm>
          <a:off x="87414" y="2445413"/>
          <a:ext cx="734481" cy="52646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CE86EA-7C7C-4024-815D-E3E95FDCC209}">
      <dsp:nvSpPr>
        <dsp:cNvPr id="0" name=""/>
        <dsp:cNvSpPr/>
      </dsp:nvSpPr>
      <dsp:spPr>
        <a:xfrm>
          <a:off x="0" y="3095433"/>
          <a:ext cx="3672408" cy="584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>
            <a:latin typeface="Arial" pitchFamily="34" charset="0"/>
            <a:cs typeface="Arial" pitchFamily="34" charset="0"/>
          </a:endParaRP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Общегосударственные вопросы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51 869,8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>
            <a:latin typeface="Arial" pitchFamily="34" charset="0"/>
            <a:cs typeface="Arial" pitchFamily="34" charset="0"/>
          </a:endParaRPr>
        </a:p>
      </dsp:txBody>
      <dsp:txXfrm>
        <a:off x="801683" y="3095433"/>
        <a:ext cx="2870724" cy="584781"/>
      </dsp:txXfrm>
    </dsp:sp>
    <dsp:sp modelId="{41A6BF44-B293-4BA2-8863-2523825655CA}">
      <dsp:nvSpPr>
        <dsp:cNvPr id="0" name=""/>
        <dsp:cNvSpPr/>
      </dsp:nvSpPr>
      <dsp:spPr>
        <a:xfrm>
          <a:off x="67201" y="3102046"/>
          <a:ext cx="734481" cy="52646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A809D-4656-4DD0-9969-B0E981E358F5}">
      <dsp:nvSpPr>
        <dsp:cNvPr id="0" name=""/>
        <dsp:cNvSpPr/>
      </dsp:nvSpPr>
      <dsp:spPr>
        <a:xfrm>
          <a:off x="0" y="3747416"/>
          <a:ext cx="3672408" cy="584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>
            <a:latin typeface="Arial" pitchFamily="34" charset="0"/>
            <a:cs typeface="Arial" pitchFamily="34" charset="0"/>
          </a:endParaRP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Национальная безопасность и правоохранительная деятельность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6 047,6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>
            <a:latin typeface="Arial" pitchFamily="34" charset="0"/>
            <a:cs typeface="Arial" pitchFamily="34" charset="0"/>
          </a:endParaRPr>
        </a:p>
      </dsp:txBody>
      <dsp:txXfrm>
        <a:off x="801683" y="3747416"/>
        <a:ext cx="2870724" cy="584781"/>
      </dsp:txXfrm>
    </dsp:sp>
    <dsp:sp modelId="{49B16435-6F80-4C40-803F-8DBCEBE6B20D}">
      <dsp:nvSpPr>
        <dsp:cNvPr id="0" name=""/>
        <dsp:cNvSpPr/>
      </dsp:nvSpPr>
      <dsp:spPr>
        <a:xfrm>
          <a:off x="67201" y="3754030"/>
          <a:ext cx="734481" cy="52646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066EEA-7DC4-437C-A2D9-DD5D52A0E9A2}">
      <dsp:nvSpPr>
        <dsp:cNvPr id="0" name=""/>
        <dsp:cNvSpPr/>
      </dsp:nvSpPr>
      <dsp:spPr>
        <a:xfrm>
          <a:off x="0" y="4383770"/>
          <a:ext cx="3672408" cy="584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>
            <a:latin typeface="Arial" pitchFamily="34" charset="0"/>
            <a:cs typeface="Arial" pitchFamily="34" charset="0"/>
          </a:endParaRP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Образование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260,4</a:t>
          </a:r>
        </a:p>
      </dsp:txBody>
      <dsp:txXfrm>
        <a:off x="801683" y="4383770"/>
        <a:ext cx="2870724" cy="584781"/>
      </dsp:txXfrm>
    </dsp:sp>
    <dsp:sp modelId="{4E606E8D-3DC9-4B03-85E2-15B5B774F507}">
      <dsp:nvSpPr>
        <dsp:cNvPr id="0" name=""/>
        <dsp:cNvSpPr/>
      </dsp:nvSpPr>
      <dsp:spPr>
        <a:xfrm>
          <a:off x="67201" y="4406013"/>
          <a:ext cx="734481" cy="52646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63AAC-0637-47C6-8C8E-5D6D163CEC38}">
      <dsp:nvSpPr>
        <dsp:cNvPr id="0" name=""/>
        <dsp:cNvSpPr/>
      </dsp:nvSpPr>
      <dsp:spPr>
        <a:xfrm flipH="1">
          <a:off x="0" y="3752927"/>
          <a:ext cx="314954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89BBCF-44E4-47C4-BCFB-353B6DF4DDFB}">
      <dsp:nvSpPr>
        <dsp:cNvPr id="0" name=""/>
        <dsp:cNvSpPr/>
      </dsp:nvSpPr>
      <dsp:spPr>
        <a:xfrm>
          <a:off x="4843" y="137618"/>
          <a:ext cx="4736479" cy="7022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417" tIns="0" rIns="131417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Миллеровский филиал АО «Астон»</a:t>
          </a:r>
        </a:p>
      </dsp:txBody>
      <dsp:txXfrm>
        <a:off x="39122" y="171897"/>
        <a:ext cx="4667921" cy="633656"/>
      </dsp:txXfrm>
    </dsp:sp>
    <dsp:sp modelId="{D706DFA6-2118-4A1F-A048-22CC1E2A247D}">
      <dsp:nvSpPr>
        <dsp:cNvPr id="0" name=""/>
        <dsp:cNvSpPr/>
      </dsp:nvSpPr>
      <dsp:spPr>
        <a:xfrm>
          <a:off x="319027" y="4321906"/>
          <a:ext cx="2093320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4F009F-C5A9-41DF-A53C-9C07279112E8}">
      <dsp:nvSpPr>
        <dsp:cNvPr id="0" name=""/>
        <dsp:cNvSpPr/>
      </dsp:nvSpPr>
      <dsp:spPr>
        <a:xfrm>
          <a:off x="0" y="901750"/>
          <a:ext cx="4749476" cy="6127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417" tIns="0" rIns="131417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ООО «Дон Агро»</a:t>
          </a:r>
        </a:p>
      </dsp:txBody>
      <dsp:txXfrm>
        <a:off x="29914" y="931664"/>
        <a:ext cx="4689648" cy="552971"/>
      </dsp:txXfrm>
    </dsp:sp>
    <dsp:sp modelId="{BC1B4591-CD31-4DBD-BCE5-79EE6A5424F1}">
      <dsp:nvSpPr>
        <dsp:cNvPr id="0" name=""/>
        <dsp:cNvSpPr/>
      </dsp:nvSpPr>
      <dsp:spPr>
        <a:xfrm>
          <a:off x="0" y="4974352"/>
          <a:ext cx="4966948" cy="1082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7DFC40-808B-47F6-950B-6A19AD524DC8}">
      <dsp:nvSpPr>
        <dsp:cNvPr id="0" name=""/>
        <dsp:cNvSpPr/>
      </dsp:nvSpPr>
      <dsp:spPr>
        <a:xfrm>
          <a:off x="19115" y="1607473"/>
          <a:ext cx="4729267" cy="5379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417" tIns="0" rIns="131417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92D050"/>
              </a:solidFill>
              <a:latin typeface="Arial" pitchFamily="34" charset="0"/>
              <a:cs typeface="Arial" pitchFamily="34" charset="0"/>
            </a:rPr>
            <a:t>ООО «</a:t>
          </a:r>
          <a:r>
            <a:rPr lang="ru-RU" sz="2000" b="1" kern="1200" dirty="0" smtClean="0">
              <a:solidFill>
                <a:srgbClr val="92D050"/>
              </a:solidFill>
              <a:latin typeface="Arial" pitchFamily="34" charset="0"/>
              <a:cs typeface="Arial" pitchFamily="34" charset="0"/>
            </a:rPr>
            <a:t>НУФ»</a:t>
          </a:r>
          <a:endParaRPr lang="ru-RU" sz="2000" b="1" kern="1200" dirty="0">
            <a:solidFill>
              <a:srgbClr val="92D050"/>
            </a:solidFill>
            <a:latin typeface="Arial" pitchFamily="34" charset="0"/>
            <a:cs typeface="Arial" pitchFamily="34" charset="0"/>
          </a:endParaRPr>
        </a:p>
      </dsp:txBody>
      <dsp:txXfrm>
        <a:off x="45373" y="1633731"/>
        <a:ext cx="4676751" cy="485387"/>
      </dsp:txXfrm>
    </dsp:sp>
    <dsp:sp modelId="{43A6EDBF-ECE9-4AAC-B38A-8077CFD22A34}">
      <dsp:nvSpPr>
        <dsp:cNvPr id="0" name=""/>
        <dsp:cNvSpPr/>
      </dsp:nvSpPr>
      <dsp:spPr>
        <a:xfrm rot="10800000" flipH="1">
          <a:off x="240598" y="4916485"/>
          <a:ext cx="127153" cy="5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A20FF9-10A3-4586-9176-04F9C7F9C672}">
      <dsp:nvSpPr>
        <dsp:cNvPr id="0" name=""/>
        <dsp:cNvSpPr/>
      </dsp:nvSpPr>
      <dsp:spPr>
        <a:xfrm>
          <a:off x="23949" y="2202266"/>
          <a:ext cx="4729267" cy="6325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417" tIns="0" rIns="131417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ПАО </a:t>
          </a:r>
          <a:r>
            <a:rPr lang="ru-RU" sz="2000" b="1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«</a:t>
          </a:r>
          <a:r>
            <a:rPr lang="ru-RU" sz="20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Миллеровский элеватор»</a:t>
          </a:r>
          <a:endParaRPr lang="ru-RU" sz="20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54828" y="2233145"/>
        <a:ext cx="4667509" cy="570803"/>
      </dsp:txXfrm>
    </dsp:sp>
    <dsp:sp modelId="{3B258401-4738-474F-9060-BBD363090A58}">
      <dsp:nvSpPr>
        <dsp:cNvPr id="0" name=""/>
        <dsp:cNvSpPr/>
      </dsp:nvSpPr>
      <dsp:spPr>
        <a:xfrm rot="10800000">
          <a:off x="144041" y="4495746"/>
          <a:ext cx="609792" cy="1519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5B655C-3D7C-43F0-9521-1AC331FBE960}">
      <dsp:nvSpPr>
        <dsp:cNvPr id="0" name=""/>
        <dsp:cNvSpPr/>
      </dsp:nvSpPr>
      <dsp:spPr>
        <a:xfrm>
          <a:off x="0" y="2938541"/>
          <a:ext cx="4729267" cy="5973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417" tIns="0" rIns="131417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ООО «МАХС»</a:t>
          </a:r>
        </a:p>
      </dsp:txBody>
      <dsp:txXfrm>
        <a:off x="29161" y="2967702"/>
        <a:ext cx="4670945" cy="539051"/>
      </dsp:txXfrm>
    </dsp:sp>
    <dsp:sp modelId="{DFA92D93-D68D-4325-ADA7-A491C239014A}">
      <dsp:nvSpPr>
        <dsp:cNvPr id="0" name=""/>
        <dsp:cNvSpPr/>
      </dsp:nvSpPr>
      <dsp:spPr>
        <a:xfrm>
          <a:off x="0" y="4880985"/>
          <a:ext cx="4966948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541F10-6783-4EB1-BB02-ECC05D28D8F1}">
      <dsp:nvSpPr>
        <dsp:cNvPr id="0" name=""/>
        <dsp:cNvSpPr/>
      </dsp:nvSpPr>
      <dsp:spPr>
        <a:xfrm>
          <a:off x="41187" y="3632619"/>
          <a:ext cx="4729267" cy="660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417" tIns="0" rIns="131417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99FF66"/>
              </a:solidFill>
              <a:latin typeface="Arial" pitchFamily="34" charset="0"/>
              <a:cs typeface="Arial" pitchFamily="34" charset="0"/>
            </a:rPr>
            <a:t>ООО «</a:t>
          </a:r>
          <a:r>
            <a:rPr lang="ru-RU" sz="2000" b="1" kern="1200" dirty="0" err="1">
              <a:solidFill>
                <a:srgbClr val="99FF66"/>
              </a:solidFill>
              <a:latin typeface="Arial" pitchFamily="34" charset="0"/>
              <a:cs typeface="Arial" pitchFamily="34" charset="0"/>
            </a:rPr>
            <a:t>Амилко</a:t>
          </a:r>
          <a:r>
            <a:rPr lang="ru-RU" sz="2000" b="1" kern="1200" dirty="0">
              <a:solidFill>
                <a:srgbClr val="99FF66"/>
              </a:solidFill>
              <a:latin typeface="Arial" pitchFamily="34" charset="0"/>
              <a:cs typeface="Arial" pitchFamily="34" charset="0"/>
            </a:rPr>
            <a:t>»</a:t>
          </a:r>
        </a:p>
      </dsp:txBody>
      <dsp:txXfrm>
        <a:off x="73434" y="3664866"/>
        <a:ext cx="4664773" cy="596085"/>
      </dsp:txXfrm>
    </dsp:sp>
    <dsp:sp modelId="{78349274-257F-4C5B-AB5E-CDDB4230D9B1}">
      <dsp:nvSpPr>
        <dsp:cNvPr id="0" name=""/>
        <dsp:cNvSpPr/>
      </dsp:nvSpPr>
      <dsp:spPr>
        <a:xfrm flipV="1">
          <a:off x="195846" y="4870419"/>
          <a:ext cx="84090" cy="2121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B2710C-70AA-481F-939A-952148CF1189}">
      <dsp:nvSpPr>
        <dsp:cNvPr id="0" name=""/>
        <dsp:cNvSpPr/>
      </dsp:nvSpPr>
      <dsp:spPr>
        <a:xfrm>
          <a:off x="42376" y="4372336"/>
          <a:ext cx="4737715" cy="7102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417" tIns="0" rIns="131417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rPr>
            <a:t>ПАО «МИЛЛЕРОВОСЕЛЬМАШ»</a:t>
          </a:r>
          <a:endParaRPr lang="ru-RU" sz="2000" b="1" kern="1200" dirty="0">
            <a:solidFill>
              <a:schemeClr val="bg1">
                <a:lumMod val="95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77047" y="4407007"/>
        <a:ext cx="4668373" cy="640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4" name="Line 3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0" y="-2204864"/>
          <a:ext cx="0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>
          <a:solidFill>
            <a:srgbClr val="333399"/>
          </a:solidFill>
          <a:prstDash val="lgDash"/>
          <a:round/>
          <a:headEnd/>
          <a:tailEnd type="stealth" w="med" len="med"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9pPr>
        </a:lstStyle>
        <a:p xmlns:a="http://schemas.openxmlformats.org/drawingml/2006/main">
          <a:endParaRPr lang="ru-RU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0.00061</cdr:x>
      <cdr:y>0.00992</cdr:y>
    </cdr:from>
    <cdr:to>
      <cdr:x>0.24673</cdr:x>
      <cdr:y>0.27302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5670" y="68677"/>
          <a:ext cx="2320790" cy="14603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0.57546</cdr:x>
      <cdr:y>0.00069</cdr:y>
    </cdr:from>
    <cdr:to>
      <cdr:x>0.89102</cdr:x>
      <cdr:y>0.12377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5336343" y="9344"/>
          <a:ext cx="2887404" cy="690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0.75244</cdr:x>
      <cdr:y>0.39489</cdr:y>
    </cdr:from>
    <cdr:to>
      <cdr:x>0.99325</cdr:x>
      <cdr:y>0.59861</cdr:y>
    </cdr:to>
    <cdr:sp macro="" textlink="">
      <cdr:nvSpPr>
        <cdr:cNvPr id="28" name="TextBox 27"/>
        <cdr:cNvSpPr txBox="1"/>
      </cdr:nvSpPr>
      <cdr:spPr>
        <a:xfrm xmlns:a="http://schemas.openxmlformats.org/drawingml/2006/main">
          <a:off x="6951582" y="2208451"/>
          <a:ext cx="2278396" cy="11361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0.04829</cdr:x>
      <cdr:y>0.5034</cdr:y>
    </cdr:from>
    <cdr:to>
      <cdr:x>0.28696</cdr:x>
      <cdr:y>0.63189</cdr:y>
    </cdr:to>
    <cdr:sp macro="" textlink="">
      <cdr:nvSpPr>
        <cdr:cNvPr id="31" name="TextBox 30"/>
        <cdr:cNvSpPr txBox="1"/>
      </cdr:nvSpPr>
      <cdr:spPr>
        <a:xfrm xmlns:a="http://schemas.openxmlformats.org/drawingml/2006/main">
          <a:off x="474540" y="2815354"/>
          <a:ext cx="2214376" cy="713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0.12441</cdr:x>
      <cdr:y>0.64286</cdr:y>
    </cdr:from>
    <cdr:to>
      <cdr:x>0.36276</cdr:x>
      <cdr:y>0.84218</cdr:y>
    </cdr:to>
    <cdr:sp macro="" textlink="">
      <cdr:nvSpPr>
        <cdr:cNvPr id="33" name="TextBox 32"/>
        <cdr:cNvSpPr txBox="1"/>
      </cdr:nvSpPr>
      <cdr:spPr>
        <a:xfrm xmlns:a="http://schemas.openxmlformats.org/drawingml/2006/main">
          <a:off x="936104" y="3240360"/>
          <a:ext cx="1793424" cy="10046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0.35714</cdr:x>
      <cdr:y>0.88406</cdr:y>
    </cdr:from>
    <cdr:to>
      <cdr:x>0.375</cdr:x>
      <cdr:y>0.94203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:a16="http://schemas.microsoft.com/office/drawing/2014/main" xmlns="" id="{F7E24907-74CE-4F49-A217-95B663AFD369}"/>
            </a:ext>
          </a:extLst>
        </cdr:cNvPr>
        <cdr:cNvCxnSpPr/>
      </cdr:nvCxnSpPr>
      <cdr:spPr>
        <a:xfrm xmlns:a="http://schemas.openxmlformats.org/drawingml/2006/main">
          <a:off x="2880320" y="4392488"/>
          <a:ext cx="144016" cy="28803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0.57528</cdr:x>
      <cdr:y>0.88222</cdr:y>
    </cdr:from>
    <cdr:to>
      <cdr:x>0.58329</cdr:x>
      <cdr:y>0.89436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5169272" y="4759095"/>
          <a:ext cx="72008" cy="65441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5">
            <a:shade val="50000"/>
          </a:schemeClr>
        </a:lnRef>
        <a:fillRef xmlns:a="http://schemas.openxmlformats.org/drawingml/2006/main" idx="1">
          <a:schemeClr val="accent5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0.1185</cdr:x>
      <cdr:y>0.02296</cdr:y>
    </cdr:from>
    <cdr:to>
      <cdr:x>0.42933</cdr:x>
      <cdr:y>0.15419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1064805" y="123856"/>
          <a:ext cx="2793024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2000" b="1" dirty="0">
              <a:ln w="22225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</a:rPr>
            <a:t>399 061,0  тыс. рублей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0.60637</cdr:x>
      <cdr:y>0.03865</cdr:y>
    </cdr:from>
    <cdr:to>
      <cdr:x>0.88986</cdr:x>
      <cdr:y>0.10306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544616" y="216024"/>
          <a:ext cx="2592289" cy="3600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ru-RU" sz="1100" b="1" dirty="0">
              <a:latin typeface="Arial" pitchFamily="34" charset="0"/>
              <a:cs typeface="Arial" pitchFamily="34" charset="0"/>
            </a:rPr>
            <a:t>тыс. рублей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0.14563</cdr:x>
      <cdr:y>0.43803</cdr:y>
    </cdr:from>
    <cdr:to>
      <cdr:x>0.35038</cdr:x>
      <cdr:y>0.60163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331640" y="2448272"/>
          <a:ext cx="1872208" cy="9144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27 562,3</a:t>
          </a:r>
        </a:p>
        <a:p xmlns:a="http://schemas.openxmlformats.org/drawingml/2006/main">
          <a:pPr algn="ctr"/>
          <a:r>
            <a: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тыс. рублей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19356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91" tIns="45445" rIns="90891" bIns="45445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836" y="1"/>
            <a:ext cx="2919356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91" tIns="45445" rIns="90891" bIns="454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fld id="{11C43F3F-7A0D-4E80-B2D1-B7727BA61617}" type="datetime1">
              <a:rPr lang="ru-RU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1418"/>
            <a:ext cx="2919356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91" tIns="45445" rIns="90891" bIns="45445" numCol="1" anchor="b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836" y="9371418"/>
            <a:ext cx="2919356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91" tIns="45445" rIns="90891" bIns="454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fld id="{0011175E-E1BD-4FB8-80D5-5DE56E1FAE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2166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19356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91" tIns="45445" rIns="90891" bIns="45445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836" y="1"/>
            <a:ext cx="2919356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91" tIns="45445" rIns="90891" bIns="454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fld id="{6A09E055-51D2-44B5-BB8A-3F74EDCFADB4}" type="datetime1">
              <a:rPr lang="ru-RU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41363"/>
            <a:ext cx="4929187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6499"/>
            <a:ext cx="5388610" cy="443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91" tIns="45445" rIns="90891" bIns="454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1418"/>
            <a:ext cx="2919356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91" tIns="45445" rIns="90891" bIns="45445" numCol="1" anchor="b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836" y="9371418"/>
            <a:ext cx="2919356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91" tIns="45445" rIns="90891" bIns="454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fld id="{BF09A586-B2C8-4A12-BA8E-0E156BDB00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15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2A71F3-84B0-4915-9628-AB10C4428D8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6865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2A71F3-84B0-4915-9628-AB10C4428D8D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6865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953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482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DCA9C9-669D-4CD0-BD99-FD596CE6654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66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55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42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38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8705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C7441-E0B3-439C-8325-54F8CA5C5B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585D3-CF7E-42CC-A34B-39C88C2BF3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4513" y="214313"/>
            <a:ext cx="1817687" cy="60944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9863" y="214313"/>
            <a:ext cx="5302250" cy="60944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8708C-360A-4A37-BDF8-74EAE3AC49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CF373-D2D7-4B41-B251-126AAF6FD1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A90EDF4-DD20-4DCF-B072-AD6FCF01C45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20.11.2024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B2FA0F-FF47-451C-B87B-620190FDCF6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20.11.2024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4D41A-3A0D-413C-9EF9-6CA93514A03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20.11.2024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7C8E7C-0361-4305-A587-A5116F97FAB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20.11.2024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B5FCAD9E-4683-4811-AE3A-049D2791325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20.11.2024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55D3CCD1-9326-4A02-BDB6-FE0C93390EF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20.11.2024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65E16B-CEAE-4E87-AF93-2693D21954C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20.11.2024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D7355-850B-4754-BAD4-CAFF4DD43A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7B3599-3657-4A23-859D-E0EF92DC4F9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20.11.2024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3AAE42-29CA-4A96-BBE2-BE8B1CE4010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20.11.2024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A3277F-35ED-4052-9210-A16970609FD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20.11.2024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5A0C3C-0287-49BC-8075-26406B54F4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20.11.2024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22DEC-130C-4521-AE93-8C8A5B1220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20.11.2024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793A-56C9-498E-A70F-38D3F5D1C8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20.11.2024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9FD61-6BB8-4979-A4C0-776DD6C0332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20.11.2024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DC33-0CC9-41FC-92E7-2441844BA91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20.11.2024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CAA3DCE-A4F2-4A93-A30A-37FDDE2FA2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20.11.2024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15BB7-4990-4FF4-9EF0-9916C24EB1F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20.11.2024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9863" y="1709738"/>
            <a:ext cx="3559175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1438" y="1709738"/>
            <a:ext cx="3560762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5A042-1C1C-4EB5-BC3E-11C3658785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5890-CD32-4330-B054-6E98C7CE1C8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20.11.2024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75F8-9409-4318-97A3-6291DFC8907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20.11.2024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6A337-3633-4B12-8BEB-5DA97BD342D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20.11.2024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6C16A-535B-4ABC-A105-7658BD06305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20.11.2024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EF45-CC39-46E4-8B1E-F5CB0DE0296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20.11.2024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1AF90-C082-4DC6-A0D4-C9C3EE8A1B6C}" type="datetime1">
              <a:rPr lang="ru-RU" smtClean="0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8EEE-9704-4CC1-BA08-1780DAC4FD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B968D-4D6C-45D9-9298-414BFE4F79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BC50C-F025-4D88-9684-3B96976DEF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68B5F-9977-4F3C-82F2-812503EC12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EBCAC-853C-43A3-916F-6ACF39FF2F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3A1F7-9AAC-4179-A222-1F88C2C950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CCCCFF"/>
            </a:gs>
            <a:gs pos="100000">
              <a:srgbClr val="F0F8FF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9863" y="214313"/>
            <a:ext cx="72723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1709738"/>
            <a:ext cx="7272337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9650" y="6237288"/>
            <a:ext cx="57626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l" eaLnBrk="1" latinLnBrk="0" hangingPunct="1"/>
            <a:fld id="{5A149361-940F-4DE4-A267-7C86AF4F4F9D}" type="datetime1">
              <a:rPr lang="ru-RU" sz="800" smtClean="0">
                <a:solidFill>
                  <a:schemeClr val="accent2"/>
                </a:solidFill>
              </a:rPr>
              <a:pPr algn="l" eaLnBrk="1" latinLnBrk="0" hangingPunct="1"/>
              <a:t>20.11.2024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r" eaLnBrk="1" latinLnBrk="0" hangingPunct="1"/>
            <a:endParaRPr kumimoji="0" lang="en-US" sz="800" dirty="0">
              <a:solidFill>
                <a:schemeClr val="accent2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A026FC8-E8C6-4B3E-BF1D-DACF36C04D91}" type="datetime1">
              <a:rPr lang="ru-RU" smtClean="0">
                <a:solidFill>
                  <a:srgbClr val="C0504D"/>
                </a:solidFill>
              </a:rPr>
              <a:pPr/>
              <a:t>20.11.2024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2E7B9F55-912A-4666-8831-141DED8881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20.11.2024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diagramLayout" Target="../diagrams/layout5.xm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6" Type="http://schemas.openxmlformats.org/officeDocument/2006/relationships/diagramData" Target="../diagrams/data5.xml"/><Relationship Id="rId11" Type="http://schemas.openxmlformats.org/officeDocument/2006/relationships/image" Target="../media/image33.jpeg"/><Relationship Id="rId5" Type="http://schemas.openxmlformats.org/officeDocument/2006/relationships/image" Target="../media/image32.jpeg"/><Relationship Id="rId15" Type="http://schemas.openxmlformats.org/officeDocument/2006/relationships/image" Target="../media/image37.jpeg"/><Relationship Id="rId10" Type="http://schemas.microsoft.com/office/2007/relationships/diagramDrawing" Target="../diagrams/drawing5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5.xml"/><Relationship Id="rId1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chart" Target="../charts/chart3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980728"/>
            <a:ext cx="8458200" cy="1470025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4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Администрация Миллеровского городского поселения</a:t>
            </a:r>
            <a:r>
              <a:rPr lang="ru-RU" sz="2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ru-RU" sz="45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89040"/>
            <a:ext cx="8964488" cy="3068960"/>
          </a:xfrm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normAutofit fontScale="92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/>
            <a:r>
              <a:rPr lang="ru-RU" sz="3300" b="1" dirty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Проект бюджета Миллеровского городского поселения</a:t>
            </a:r>
          </a:p>
          <a:p>
            <a:pPr algn="ctr" eaLnBrk="1" hangingPunct="1"/>
            <a:r>
              <a:rPr lang="ru-RU" sz="33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на 2025 год и на плановый период </a:t>
            </a:r>
          </a:p>
          <a:p>
            <a:pPr algn="ctr" eaLnBrk="1" hangingPunct="1"/>
            <a:r>
              <a:rPr lang="ru-RU" sz="33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2026 и 2027 годов</a:t>
            </a:r>
          </a:p>
          <a:p>
            <a:pPr algn="ctr" eaLnBrk="1" hangingPunct="1"/>
            <a:endParaRPr lang="ru-RU" sz="33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algn="ctr" eaLnBrk="1" hangingPunct="1"/>
            <a:r>
              <a:rPr lang="ru-RU" sz="1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(материалы подготовлены с учетом приказа Минфина России от 22.09.2015 №   </a:t>
            </a:r>
          </a:p>
          <a:p>
            <a:pPr algn="ctr" eaLnBrk="1" hangingPunct="1"/>
            <a:r>
              <a:rPr lang="ru-RU" sz="1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«Об утверждении методических рекомендаций по представлению бюджетов субъектов Российской Федерации и местных бюджетов и отчетов об их исполнении в доступной для граждан форме»)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780928"/>
            <a:ext cx="716157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" lvl="0" algn="ctr" fontAlgn="auto">
              <a:spcBef>
                <a:spcPts val="300"/>
              </a:spcBef>
              <a:spcAft>
                <a:spcPts val="0"/>
              </a:spcAft>
              <a:buClr>
                <a:srgbClr val="9BBB59"/>
              </a:buClr>
              <a:defRPr/>
            </a:pPr>
            <a:r>
              <a:rPr lang="en-US" sz="3300" b="1" dirty="0">
                <a:ln w="11430"/>
                <a:solidFill>
                  <a:srgbClr val="99FF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~ </a:t>
            </a:r>
            <a:r>
              <a:rPr lang="ru-RU" sz="3300" b="1" dirty="0">
                <a:ln w="11430"/>
                <a:solidFill>
                  <a:srgbClr val="99FF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БЮДЖЕТ  ДЛЯ  ГРАЖДАН</a:t>
            </a:r>
            <a:r>
              <a:rPr lang="en-US" sz="3300" b="1" dirty="0">
                <a:ln w="11430"/>
                <a:solidFill>
                  <a:srgbClr val="99FF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~</a:t>
            </a:r>
            <a:endParaRPr lang="ru-RU" sz="3300" b="1" dirty="0">
              <a:ln w="11430"/>
              <a:solidFill>
                <a:srgbClr val="99FF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8227" b="36709"/>
          <a:stretch/>
        </p:blipFill>
        <p:spPr>
          <a:xfrm>
            <a:off x="2992324" y="1142418"/>
            <a:ext cx="3667908" cy="1628432"/>
          </a:xfrm>
          <a:prstGeom prst="rect">
            <a:avLst/>
          </a:prstGeom>
          <a:ln>
            <a:solidFill>
              <a:srgbClr val="53D2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тагмет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1" y="3254121"/>
            <a:ext cx="1914374" cy="1364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Users\Lutoshechkina\Pictures\425870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0380" y="5786099"/>
            <a:ext cx="1974821" cy="95527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8" name="Рисунок 17" descr="станция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9108" y="1514767"/>
            <a:ext cx="2024309" cy="1607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008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160" b="1" cap="all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a typeface="+mn-ea"/>
                <a:cs typeface="+mn-cs"/>
              </a:rPr>
              <a:t>Бюджетообразующие</a:t>
            </a:r>
            <a:r>
              <a:rPr lang="ru-RU" sz="2160" b="1" cap="all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ru-RU" sz="2160" b="1" cap="all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+mn-ea"/>
                <a:cs typeface="+mn-cs"/>
              </a:rPr>
              <a:t>предприятия Миллеровского городского поселения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7A02EA-FBB6-4825-A6DA-D3AEE9BCDD9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2895369469"/>
              </p:ext>
            </p:extLst>
          </p:nvPr>
        </p:nvGraphicFramePr>
        <p:xfrm>
          <a:off x="2093689" y="1545526"/>
          <a:ext cx="4966948" cy="5082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2" name="Рисунок 21" descr="ростсельмаш1.jpg"/>
          <p:cNvPicPr>
            <a:picLocks noChangeAspect="1"/>
          </p:cNvPicPr>
          <p:nvPr/>
        </p:nvPicPr>
        <p:blipFill>
          <a:blip r:embed="rId11" cstate="print"/>
          <a:srcRect r="16252"/>
          <a:stretch>
            <a:fillRect/>
          </a:stretch>
        </p:blipFill>
        <p:spPr>
          <a:xfrm>
            <a:off x="7104519" y="5378618"/>
            <a:ext cx="1989926" cy="1293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газ пром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5878" y="5378618"/>
            <a:ext cx="1080120" cy="85869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2" name="Рисунок 31" descr="ростсельмаш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9107" y="4509578"/>
            <a:ext cx="1927389" cy="1123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станция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956395" y="1612779"/>
            <a:ext cx="2123727" cy="1607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ростсельмаш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920390" y="3216843"/>
            <a:ext cx="2195736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ростсельмаш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020273" y="4509578"/>
            <a:ext cx="2123728" cy="938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351F828D-5F14-4DDF-AB97-3BBD1240D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37A463F-7324-4268-BF39-4078878CD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594"/>
            <a:ext cx="9144000" cy="6309320"/>
          </a:xfrm>
          <a:prstGeom prst="rect">
            <a:avLst/>
          </a:prstGeom>
          <a:solidFill>
            <a:srgbClr val="CCFF33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627748-2886-4B2A-89C0-8684F50116A2}"/>
              </a:ext>
            </a:extLst>
          </p:cNvPr>
          <p:cNvSpPr/>
          <p:nvPr/>
        </p:nvSpPr>
        <p:spPr>
          <a:xfrm>
            <a:off x="505607" y="913444"/>
            <a:ext cx="8208912" cy="64633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Собственные доходы </a:t>
            </a:r>
            <a:b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1FD15A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бюджета Миллеровского ГОРОДСКОГО ПОСЕЛЕНИЯ</a:t>
            </a:r>
            <a:endParaRPr lang="ru-RU" dirty="0"/>
          </a:p>
        </p:txBody>
      </p:sp>
      <p:sp>
        <p:nvSpPr>
          <p:cNvPr id="9" name="Цилиндр 8">
            <a:extLst>
              <a:ext uri="{FF2B5EF4-FFF2-40B4-BE49-F238E27FC236}">
                <a16:creationId xmlns:a16="http://schemas.microsoft.com/office/drawing/2014/main" xmlns="" id="{C93A925A-B6B3-4F05-9B5D-CFF7AAD66F97}"/>
              </a:ext>
            </a:extLst>
          </p:cNvPr>
          <p:cNvSpPr/>
          <p:nvPr/>
        </p:nvSpPr>
        <p:spPr>
          <a:xfrm>
            <a:off x="2472347" y="3711314"/>
            <a:ext cx="1251805" cy="2353687"/>
          </a:xfrm>
          <a:prstGeom prst="can">
            <a:avLst/>
          </a:prstGeom>
          <a:solidFill>
            <a:srgbClr val="92D05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Цилиндр 9">
            <a:extLst>
              <a:ext uri="{FF2B5EF4-FFF2-40B4-BE49-F238E27FC236}">
                <a16:creationId xmlns:a16="http://schemas.microsoft.com/office/drawing/2014/main" xmlns="" id="{6897219D-1A11-4ED4-A4FE-4D7E2109931D}"/>
              </a:ext>
            </a:extLst>
          </p:cNvPr>
          <p:cNvSpPr/>
          <p:nvPr/>
        </p:nvSpPr>
        <p:spPr>
          <a:xfrm rot="10800000" flipV="1">
            <a:off x="892367" y="3930263"/>
            <a:ext cx="1303370" cy="2111722"/>
          </a:xfrm>
          <a:prstGeom prst="can">
            <a:avLst/>
          </a:prstGeom>
          <a:solidFill>
            <a:srgbClr val="92D05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Цилиндр 10">
            <a:extLst>
              <a:ext uri="{FF2B5EF4-FFF2-40B4-BE49-F238E27FC236}">
                <a16:creationId xmlns:a16="http://schemas.microsoft.com/office/drawing/2014/main" xmlns="" id="{C61D42BD-4D13-4D9A-8FA1-CCA937A72C7C}"/>
              </a:ext>
            </a:extLst>
          </p:cNvPr>
          <p:cNvSpPr/>
          <p:nvPr/>
        </p:nvSpPr>
        <p:spPr>
          <a:xfrm>
            <a:off x="3987114" y="3428999"/>
            <a:ext cx="1245898" cy="2590033"/>
          </a:xfrm>
          <a:prstGeom prst="can">
            <a:avLst/>
          </a:prstGeom>
          <a:solidFill>
            <a:srgbClr val="92D05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0FA8EF8-D466-4179-A6E7-A651EA0D31FF}"/>
              </a:ext>
            </a:extLst>
          </p:cNvPr>
          <p:cNvSpPr/>
          <p:nvPr/>
        </p:nvSpPr>
        <p:spPr>
          <a:xfrm rot="10800000" flipV="1">
            <a:off x="251520" y="6088018"/>
            <a:ext cx="6294110" cy="68018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n w="11113" cap="flat" cmpd="sng" algn="ctr">
                  <a:solidFill>
                    <a:srgbClr val="ED7D31"/>
                  </a:solidFill>
                  <a:prstDash val="solid"/>
                  <a:round/>
                </a:ln>
                <a:solidFill>
                  <a:srgbClr val="F8CBA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ru-RU" dirty="0"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2025 год           2026 год          2027 год</a:t>
            </a:r>
            <a:endParaRPr lang="ru-RU" dirty="0">
              <a:solidFill>
                <a:srgbClr val="FF0000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200" dirty="0">
              <a:solidFill>
                <a:srgbClr val="FB998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C9869E4-AC2E-42CA-B1F4-D4DAB2B4E63B}"/>
              </a:ext>
            </a:extLst>
          </p:cNvPr>
          <p:cNvSpPr/>
          <p:nvPr/>
        </p:nvSpPr>
        <p:spPr>
          <a:xfrm>
            <a:off x="892367" y="3304014"/>
            <a:ext cx="1303370" cy="369332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258592,5</a:t>
            </a:r>
            <a:r>
              <a:rPr lang="ru-RU" dirty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9B5D2C3-3FFB-4C2A-B571-5D3B5486DED0}"/>
              </a:ext>
            </a:extLst>
          </p:cNvPr>
          <p:cNvSpPr/>
          <p:nvPr/>
        </p:nvSpPr>
        <p:spPr>
          <a:xfrm rot="10800000" flipV="1">
            <a:off x="2465524" y="3078251"/>
            <a:ext cx="1251805" cy="369332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269235,8</a:t>
            </a:r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BD6BF94-1288-45C7-A008-02FF6D102B97}"/>
              </a:ext>
            </a:extLst>
          </p:cNvPr>
          <p:cNvSpPr/>
          <p:nvPr/>
        </p:nvSpPr>
        <p:spPr>
          <a:xfrm>
            <a:off x="3987114" y="2924944"/>
            <a:ext cx="1251809" cy="369332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281165,5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CF04E765-4D93-4E29-A266-D598DFE1F1B5}"/>
              </a:ext>
            </a:extLst>
          </p:cNvPr>
          <p:cNvSpPr/>
          <p:nvPr/>
        </p:nvSpPr>
        <p:spPr>
          <a:xfrm rot="10800000" flipV="1">
            <a:off x="273554" y="6438081"/>
            <a:ext cx="6533936" cy="373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762000" algn="l"/>
              </a:tabLst>
            </a:pPr>
            <a:r>
              <a:rPr lang="ru-RU" b="1" cap="all" dirty="0">
                <a:ln w="9004" cap="flat" cmpd="sng" algn="ctr">
                  <a:solidFill>
                    <a:srgbClr val="CE96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63500" dist="50800" dir="16200000" sx="0" sy="0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b="1" cap="all" dirty="0">
                <a:ln w="9004" cap="flat" cmpd="sng" algn="ctr">
                  <a:solidFill>
                    <a:srgbClr val="CE96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63500" dist="50800" dir="16200000" sx="0" sy="0">
                    <a:srgbClr val="000000">
                      <a:alpha val="50000"/>
                    </a:srgbClr>
                  </a:outerShdw>
                </a:effectLst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>
                <a:ln w="9004" cap="flat" cmpd="sng" algn="ctr">
                  <a:solidFill>
                    <a:srgbClr val="CE96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63500" dist="50800" dir="16200000" sx="0" sy="0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Миллеровского</a:t>
            </a:r>
            <a:r>
              <a:rPr lang="ru-RU" b="1" cap="all" dirty="0">
                <a:ln w="9004" cap="flat" cmpd="sng" algn="ctr">
                  <a:solidFill>
                    <a:srgbClr val="CE96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63500" dist="50800" dir="16200000" sx="0" sy="0">
                    <a:srgbClr val="000000">
                      <a:alpha val="50000"/>
                    </a:srgbClr>
                  </a:outerShdw>
                </a:effectLst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>
                <a:ln w="9004" cap="flat" cmpd="sng" algn="ctr">
                  <a:solidFill>
                    <a:srgbClr val="CE96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63500" dist="50800" dir="16200000" sx="0" sy="0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ГОРОДСКОГО</a:t>
            </a:r>
            <a:r>
              <a:rPr lang="ru-RU" b="1" cap="all" dirty="0">
                <a:ln w="9004" cap="flat" cmpd="sng" algn="ctr">
                  <a:solidFill>
                    <a:srgbClr val="CE96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63500" dist="50800" dir="16200000" sx="0" sy="0">
                    <a:srgbClr val="000000">
                      <a:alpha val="50000"/>
                    </a:srgbClr>
                  </a:outerShdw>
                </a:effectLst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>
                <a:ln w="9004" cap="flat" cmpd="sng" algn="ctr">
                  <a:solidFill>
                    <a:srgbClr val="CE96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63500" dist="50800" dir="16200000" sx="0" sy="0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ПОСЕЛЕНИЯ</a:t>
            </a:r>
            <a:endParaRPr lang="ru-RU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Цилиндр 25">
            <a:extLst>
              <a:ext uri="{FF2B5EF4-FFF2-40B4-BE49-F238E27FC236}">
                <a16:creationId xmlns:a16="http://schemas.microsoft.com/office/drawing/2014/main" xmlns="" id="{56BE6E23-D6A7-4988-81C1-410B1163EBFA}"/>
              </a:ext>
            </a:extLst>
          </p:cNvPr>
          <p:cNvSpPr/>
          <p:nvPr/>
        </p:nvSpPr>
        <p:spPr>
          <a:xfrm flipH="1">
            <a:off x="68154" y="6525344"/>
            <a:ext cx="205400" cy="2477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86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36" name="Содержимое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376583"/>
              </p:ext>
            </p:extLst>
          </p:nvPr>
        </p:nvGraphicFramePr>
        <p:xfrm>
          <a:off x="323528" y="620688"/>
          <a:ext cx="8064896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7543800" y="1484784"/>
            <a:ext cx="1600200" cy="99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Cambria Math" pitchFamily="18" charset="0"/>
                <a:ea typeface="Cambria Math" pitchFamily="18" charset="0"/>
                <a:cs typeface="Arial" charset="0"/>
              </a:rPr>
              <a:t>Всего </a:t>
            </a:r>
          </a:p>
          <a:p>
            <a:pPr algn="ctr"/>
            <a:r>
              <a:rPr lang="ru-RU" b="1" dirty="0">
                <a:solidFill>
                  <a:schemeClr val="accent1"/>
                </a:solidFill>
                <a:latin typeface="Cambria Math" pitchFamily="18" charset="0"/>
                <a:ea typeface="Cambria Math" pitchFamily="18" charset="0"/>
                <a:cs typeface="Arial" charset="0"/>
              </a:rPr>
              <a:t>258 592,5 </a:t>
            </a:r>
            <a:r>
              <a:rPr lang="ru-RU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Arial" charset="0"/>
              </a:rPr>
              <a:t>тыс. рублей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44017" y="385193"/>
            <a:ext cx="9144000" cy="72008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Arial" charset="0"/>
              </a:rPr>
              <a:t>СТРУКТУРА НАЛОГОВЫХ И НЕНАЛОГОВЫХ ДОХОДОВ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Arial" charset="0"/>
              </a:rPr>
              <a:t>БЮДЖЕТА миллеровского городского поселения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rebuchet MS"/>
                <a:cs typeface="Arial" charset="0"/>
              </a:rPr>
              <a:t>В 2025 ГОДУ</a:t>
            </a:r>
          </a:p>
        </p:txBody>
      </p:sp>
      <p:sp>
        <p:nvSpPr>
          <p:cNvPr id="39" name="Номер слайда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1510F-C643-4AA0-8380-EABBD49AD4DE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grpSp>
        <p:nvGrpSpPr>
          <p:cNvPr id="2" name="Группа 47"/>
          <p:cNvGrpSpPr>
            <a:grpSpLocks/>
          </p:cNvGrpSpPr>
          <p:nvPr/>
        </p:nvGrpSpPr>
        <p:grpSpPr bwMode="auto">
          <a:xfrm>
            <a:off x="467544" y="5387257"/>
            <a:ext cx="8136904" cy="1171872"/>
            <a:chOff x="677110" y="5013167"/>
            <a:chExt cx="7954460" cy="1236390"/>
          </a:xfrm>
        </p:grpSpPr>
        <p:sp>
          <p:nvSpPr>
            <p:cNvPr id="20515" name="TextBox 31"/>
            <p:cNvSpPr txBox="1">
              <a:spLocks noChangeArrowheads="1"/>
            </p:cNvSpPr>
            <p:nvPr/>
          </p:nvSpPr>
          <p:spPr bwMode="auto">
            <a:xfrm>
              <a:off x="683568" y="5013169"/>
              <a:ext cx="4146757" cy="324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prstClr val="black"/>
                  </a:solidFill>
                  <a:cs typeface="Arial" charset="0"/>
                </a:rPr>
                <a:t>Налог на доходы физических лиц – 134 811,4</a:t>
              </a:r>
            </a:p>
          </p:txBody>
        </p:sp>
        <p:sp>
          <p:nvSpPr>
            <p:cNvPr id="20511" name="TextBox 34"/>
            <p:cNvSpPr txBox="1">
              <a:spLocks noChangeArrowheads="1"/>
            </p:cNvSpPr>
            <p:nvPr/>
          </p:nvSpPr>
          <p:spPr bwMode="auto">
            <a:xfrm>
              <a:off x="683568" y="5241088"/>
              <a:ext cx="4076362" cy="324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prstClr val="black"/>
                  </a:solidFill>
                  <a:cs typeface="Arial" charset="0"/>
                </a:rPr>
                <a:t>Акцизы по подакцизным товарам – 11 959,7</a:t>
              </a:r>
            </a:p>
          </p:txBody>
        </p:sp>
        <p:sp>
          <p:nvSpPr>
            <p:cNvPr id="20509" name="TextBox 35"/>
            <p:cNvSpPr txBox="1">
              <a:spLocks noChangeArrowheads="1"/>
            </p:cNvSpPr>
            <p:nvPr/>
          </p:nvSpPr>
          <p:spPr bwMode="auto">
            <a:xfrm>
              <a:off x="5406195" y="5013167"/>
              <a:ext cx="3225375" cy="552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prstClr val="black"/>
                  </a:solidFill>
                  <a:cs typeface="Arial" charset="0"/>
                </a:rPr>
                <a:t>Доходы получаемые в виде арендной платы – 15 327,7</a:t>
              </a:r>
            </a:p>
          </p:txBody>
        </p:sp>
        <p:sp>
          <p:nvSpPr>
            <p:cNvPr id="20503" name="TextBox 37"/>
            <p:cNvSpPr txBox="1">
              <a:spLocks noChangeArrowheads="1"/>
            </p:cNvSpPr>
            <p:nvPr/>
          </p:nvSpPr>
          <p:spPr bwMode="auto">
            <a:xfrm>
              <a:off x="677110" y="5924835"/>
              <a:ext cx="3577342" cy="324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prstClr val="black"/>
                  </a:solidFill>
                  <a:cs typeface="Arial" charset="0"/>
                </a:rPr>
                <a:t>Налоги на имущество – 91 178,4</a:t>
              </a:r>
            </a:p>
          </p:txBody>
        </p:sp>
      </p:grpSp>
      <p:sp>
        <p:nvSpPr>
          <p:cNvPr id="29" name="TextBox 37"/>
          <p:cNvSpPr txBox="1">
            <a:spLocks noChangeArrowheads="1"/>
          </p:cNvSpPr>
          <p:nvPr/>
        </p:nvSpPr>
        <p:spPr bwMode="auto">
          <a:xfrm>
            <a:off x="467544" y="6021288"/>
            <a:ext cx="44644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cs typeface="Arial" charset="0"/>
              </a:rPr>
              <a:t>Единый сельскохозяйственный налог – 4 633,9</a:t>
            </a:r>
          </a:p>
        </p:txBody>
      </p:sp>
      <p:sp>
        <p:nvSpPr>
          <p:cNvPr id="30" name="TextBox 35"/>
          <p:cNvSpPr txBox="1">
            <a:spLocks noChangeArrowheads="1"/>
          </p:cNvSpPr>
          <p:nvPr/>
        </p:nvSpPr>
        <p:spPr bwMode="auto">
          <a:xfrm>
            <a:off x="5305096" y="5786100"/>
            <a:ext cx="32993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cs typeface="Arial" charset="0"/>
              </a:rPr>
              <a:t>Штрафы – 681,4</a:t>
            </a:r>
          </a:p>
        </p:txBody>
      </p:sp>
      <p:sp>
        <p:nvSpPr>
          <p:cNvPr id="33" name="TextBox 37"/>
          <p:cNvSpPr txBox="1">
            <a:spLocks noChangeArrowheads="1"/>
          </p:cNvSpPr>
          <p:nvPr/>
        </p:nvSpPr>
        <p:spPr bwMode="auto">
          <a:xfrm>
            <a:off x="5292080" y="6217567"/>
            <a:ext cx="36593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cs typeface="Arial" charset="0"/>
              </a:rPr>
              <a:t>Иные собственные доходы – 1 591,0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79512" y="5445224"/>
            <a:ext cx="144016" cy="144016"/>
          </a:xfrm>
          <a:prstGeom prst="rect">
            <a:avLst/>
          </a:prstGeom>
          <a:solidFill>
            <a:srgbClr val="1FD1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179512" y="5661248"/>
            <a:ext cx="144016" cy="144016"/>
          </a:xfrm>
          <a:prstGeom prst="rect">
            <a:avLst/>
          </a:prstGeom>
          <a:solidFill>
            <a:srgbClr val="FB99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179512" y="6093296"/>
            <a:ext cx="144016" cy="14401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5118158" y="5471646"/>
            <a:ext cx="144016" cy="144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5118158" y="5857338"/>
            <a:ext cx="144016" cy="144016"/>
          </a:xfrm>
          <a:prstGeom prst="rect">
            <a:avLst/>
          </a:prstGeom>
          <a:solidFill>
            <a:srgbClr val="53D2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5118158" y="6229853"/>
            <a:ext cx="144016" cy="14401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79512" y="6319464"/>
            <a:ext cx="144016" cy="144016"/>
          </a:xfrm>
          <a:prstGeom prst="rect">
            <a:avLst/>
          </a:prstGeom>
          <a:solidFill>
            <a:srgbClr val="DCB1A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 r="3904"/>
          <a:stretch>
            <a:fillRect/>
          </a:stretch>
        </p:blipFill>
        <p:spPr bwMode="auto">
          <a:xfrm>
            <a:off x="0" y="1504950"/>
            <a:ext cx="91440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792088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tabLst>
                <a:tab pos="5581650" algn="l"/>
              </a:tabLst>
              <a:defRPr/>
            </a:pPr>
            <a:r>
              <a:rPr lang="ru-RU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+mn-cs"/>
              </a:rPr>
              <a:t>Динамика поступлений </a:t>
            </a:r>
            <a:r>
              <a:rPr lang="ru-RU" sz="2000" b="1" cap="all" dirty="0">
                <a:ln w="0"/>
                <a:solidFill>
                  <a:srgbClr val="FF0000"/>
                </a:solidFill>
                <a:effectLst/>
                <a:ea typeface="+mn-ea"/>
                <a:cs typeface="+mn-cs"/>
              </a:rPr>
              <a:t>налога на доходы</a:t>
            </a:r>
            <a:br>
              <a:rPr lang="ru-RU" sz="2000" b="1" cap="all" dirty="0">
                <a:ln w="0"/>
                <a:solidFill>
                  <a:srgbClr val="FF0000"/>
                </a:solidFill>
                <a:effectLst/>
                <a:ea typeface="+mn-ea"/>
                <a:cs typeface="+mn-cs"/>
              </a:rPr>
            </a:br>
            <a:r>
              <a:rPr lang="ru-RU" sz="2000" b="1" cap="all" dirty="0">
                <a:ln w="0"/>
                <a:solidFill>
                  <a:srgbClr val="FF0000"/>
                </a:solidFill>
                <a:effectLst/>
                <a:ea typeface="+mn-ea"/>
                <a:cs typeface="+mn-cs"/>
              </a:rPr>
              <a:t>физических лиц</a:t>
            </a:r>
            <a:r>
              <a:rPr lang="ru-RU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+mn-cs"/>
              </a:rPr>
              <a:t> в бюджет Миллеровского городского поселения</a:t>
            </a:r>
          </a:p>
        </p:txBody>
      </p:sp>
      <p:graphicFrame>
        <p:nvGraphicFramePr>
          <p:cNvPr id="10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7808393"/>
              </p:ext>
            </p:extLst>
          </p:nvPr>
        </p:nvGraphicFramePr>
        <p:xfrm>
          <a:off x="2483768" y="2276872"/>
          <a:ext cx="666023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535" name="Прямоугольник 11"/>
          <p:cNvSpPr>
            <a:spLocks noChangeArrowheads="1"/>
          </p:cNvSpPr>
          <p:nvPr/>
        </p:nvSpPr>
        <p:spPr bwMode="auto">
          <a:xfrm>
            <a:off x="7740352" y="1484784"/>
            <a:ext cx="14036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cs typeface="Arial" charset="0"/>
              </a:rPr>
              <a:t>тыс. рублей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1484784"/>
            <a:ext cx="4067944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5536" y="548680"/>
            <a:ext cx="8352928" cy="864096"/>
          </a:xfrm>
        </p:spPr>
        <p:txBody>
          <a:bodyPr>
            <a:noAutofit/>
          </a:bodyPr>
          <a:lstStyle/>
          <a:p>
            <a:pPr marL="85725" algn="ctr">
              <a:defRPr/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Безвозмездные поступления из областного бюджета</a:t>
            </a:r>
            <a:endParaRPr lang="ru-RU" sz="2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162632"/>
              </p:ext>
            </p:extLst>
          </p:nvPr>
        </p:nvGraphicFramePr>
        <p:xfrm>
          <a:off x="467544" y="1484784"/>
          <a:ext cx="8208912" cy="3312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15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45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45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42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939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baseline="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Наименование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baseline="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baseline="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kern="1200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baseline="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2026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kern="1200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baseline="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2027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kern="1200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2200" b="0" i="0" u="none" strike="noStrike" baseline="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2200" b="0" i="0" u="none" strike="noStrike" baseline="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90 630,8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2200" b="0" i="0" u="none" strike="noStrike" baseline="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140 468,5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i="0" u="none" strike="noStrike" baseline="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89 534,9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i="0" u="none" strike="noStrike" baseline="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74 869,1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17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baseline="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8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8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8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8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3928">
                <a:tc>
                  <a:txBody>
                    <a:bodyPr/>
                    <a:lstStyle/>
                    <a:p>
                      <a:pPr marL="108000" algn="l" fontAlgn="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b="0" i="0" u="none" strike="noStrike" baseline="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Дотации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1800" b="0" i="0" u="none" strike="noStrike" kern="1200" baseline="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00B0F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24 553,0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1800" b="0" i="0" u="none" strike="noStrike" kern="1200" baseline="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00B0F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19 823,0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800" b="0" i="0" u="none" strike="noStrike" baseline="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14 666,0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800" b="0" i="0" u="none" strike="noStrike" baseline="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10159">
                <a:tc>
                  <a:txBody>
                    <a:bodyPr/>
                    <a:lstStyle/>
                    <a:p>
                      <a:pPr marL="108000" algn="l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 baseline="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1FD15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Целевые трансферты из областного бюджета и бюджетов поселений </a:t>
                      </a:r>
                      <a:r>
                        <a:rPr lang="ru-RU" sz="1800" b="0" i="0" u="none" strike="noStrike" baseline="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-*</a:t>
                      </a:r>
                      <a:r>
                        <a:rPr lang="ru-RU" sz="900" b="0" i="0" u="none" strike="noStrike" baseline="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целевых трансфертов будет уточнен во 2-м чтении областного бюджета на 2025-2027 годы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1800" b="0" i="0" u="none" strike="noStrike" kern="1200" baseline="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1FD15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66 077,8*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1800" b="0" i="0" u="none" strike="noStrike" kern="1200" baseline="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1FD15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120 645,5*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800" b="0" i="0" u="none" strike="noStrike" baseline="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1FD15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74 868,9*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800" b="0" i="0" u="none" strike="noStrike" baseline="0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1FD15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74 868,9*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1" name="Заголовок 7"/>
          <p:cNvSpPr txBox="1">
            <a:spLocks/>
          </p:cNvSpPr>
          <p:nvPr/>
        </p:nvSpPr>
        <p:spPr bwMode="auto">
          <a:xfrm>
            <a:off x="7775848" y="1196752"/>
            <a:ext cx="1368152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defRPr/>
            </a:pP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Arial" pitchFamily="34" charset="0"/>
              </a:rPr>
              <a:t>тыс. рублей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528" y="6453336"/>
            <a:ext cx="864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pic>
        <p:nvPicPr>
          <p:cNvPr id="1027" name="Picture 3" descr="D:\Мои документы\Для слайдов\докто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3528" y="4869160"/>
            <a:ext cx="3960440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Мои документы\Для слайдов\сельхозт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4797152"/>
            <a:ext cx="417646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1520" y="548680"/>
            <a:ext cx="8568952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и подходы к формированию расходов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Миллеровского городского поселения на 2025-2027 годы</a:t>
            </a:r>
            <a:endParaRPr lang="ru-RU" sz="2000" b="1" dirty="0">
              <a:solidFill>
                <a:srgbClr val="FF0000"/>
              </a:solidFill>
              <a:effectLst>
                <a:outerShdw sx="1000" sy="1000" algn="ctr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467544" y="1484784"/>
            <a:ext cx="7704856" cy="1105143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38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48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gray">
          <a:xfrm>
            <a:off x="467544" y="2780928"/>
            <a:ext cx="7704856" cy="1152128"/>
          </a:xfrm>
          <a:prstGeom prst="rect">
            <a:avLst/>
          </a:prstGeom>
          <a:gradFill flip="none" rotWithShape="1">
            <a:gsLst>
              <a:gs pos="0">
                <a:srgbClr val="FF9900">
                  <a:gamma/>
                  <a:tint val="0"/>
                  <a:invGamma/>
                  <a:alpha val="0"/>
                </a:srgbClr>
              </a:gs>
              <a:gs pos="100000">
                <a:srgbClr val="FF9900"/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380312" y="2780928"/>
            <a:ext cx="1224136" cy="720080"/>
            <a:chOff x="2016" y="1920"/>
            <a:chExt cx="1680" cy="168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41" name="Oval 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" name="Freeform 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463429" y="2606921"/>
            <a:ext cx="7056784" cy="140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72000" bIns="3600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Размеры должностных окладов лиц, замещающих муниципальные должности Миллеровского городского поселения, окладов денежного содержания по должностям муниципальной службы Миллеровского городского поселения индексируются с 1 октября 2025 года на 4,0 процента, с 1 октября 2026 года на 4,0 процента.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азмеры должностных окладов технического персонала и ставок заработной платы обслуживающего персонала органов местного самоуправления Миллеровского городского поселения индексируются с 1 октября 2025 года на 4 процент, с 1 октября 2025 года на 4,0 процента, с 1 октября 2026 года на 4,0 процента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gray">
          <a:xfrm>
            <a:off x="467544" y="4077072"/>
            <a:ext cx="8316416" cy="792088"/>
          </a:xfrm>
          <a:prstGeom prst="rect">
            <a:avLst/>
          </a:prstGeom>
          <a:gradFill flip="none" rotWithShape="1">
            <a:gsLst>
              <a:gs pos="0">
                <a:srgbClr val="FF6699">
                  <a:gamma/>
                  <a:tint val="0"/>
                  <a:invGamma/>
                  <a:alpha val="0"/>
                </a:srgbClr>
              </a:gs>
              <a:gs pos="100000">
                <a:srgbClr val="FF6699"/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7308304" y="3789040"/>
            <a:ext cx="1512000" cy="1008112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52" name="Oval 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9999"/>
                </a:gs>
                <a:gs pos="100000">
                  <a:srgbClr val="FF9999">
                    <a:gamma/>
                    <a:shade val="3921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3" name="Freeform 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7C80">
                    <a:tint val="66000"/>
                    <a:satMod val="160000"/>
                  </a:srgbClr>
                </a:gs>
                <a:gs pos="50000">
                  <a:srgbClr val="FF7C80">
                    <a:tint val="44500"/>
                    <a:satMod val="160000"/>
                  </a:srgbClr>
                </a:gs>
                <a:gs pos="100000">
                  <a:srgbClr val="FF7C8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67544" y="4077072"/>
            <a:ext cx="7200800" cy="775015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Увеличение расходов на заработную плату низкооплачиваемых работников в связи с доведением минимального размера оплаты труда до величины прожиточного минимума трудоспособного населения в 2025 году до 22 440 рублей</a:t>
            </a:r>
            <a:endParaRPr lang="en-US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395536" y="1484784"/>
            <a:ext cx="6984776" cy="105758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 rIns="0" bIns="36000">
            <a:spAutoFit/>
            <a:flatTx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Исходные данные на 2025 и 2027 годы – установлены постановлением Администрации Миллеровского городского поселения от 19.07.2018 № 365 «О методике и порядке планирования бюджетных ассигнований бюджета Миллеровского городского поселения» </a:t>
            </a: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7344000" y="1476000"/>
            <a:ext cx="1656000" cy="1080000"/>
            <a:chOff x="2016" y="1920"/>
            <a:chExt cx="1680" cy="1680"/>
          </a:xfrm>
          <a:effectLst>
            <a:outerShdw blurRad="127000" dist="38100" algn="l" rotWithShape="0">
              <a:prstClr val="black"/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63500"/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1" name="Rectangle 17"/>
          <p:cNvSpPr>
            <a:spLocks noChangeArrowheads="1"/>
          </p:cNvSpPr>
          <p:nvPr/>
        </p:nvSpPr>
        <p:spPr bwMode="gray">
          <a:xfrm>
            <a:off x="467544" y="5085184"/>
            <a:ext cx="7488832" cy="1152128"/>
          </a:xfrm>
          <a:prstGeom prst="rect">
            <a:avLst/>
          </a:prstGeom>
          <a:gradFill flip="none" rotWithShape="1">
            <a:gsLst>
              <a:gs pos="0">
                <a:srgbClr val="99CC00">
                  <a:gamma/>
                  <a:tint val="0"/>
                  <a:invGamma/>
                  <a:alpha val="0"/>
                </a:srgbClr>
              </a:gs>
              <a:gs pos="100000">
                <a:srgbClr val="99CC00"/>
              </a:gs>
            </a:gsLst>
            <a:lin ang="120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dirty="0"/>
              <a:t> 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67544" y="5016078"/>
            <a:ext cx="712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Принятие мер по недопущению снижения достигнутых ранее показателей уровня оплаты труда категорий работников социальной сферы, определенных в указах Президента Российской Федерации 2012 года, а также сохранению уровня, установленного в этих указах</a:t>
            </a:r>
          </a:p>
        </p:txBody>
      </p: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7236296" y="5301208"/>
            <a:ext cx="1339200" cy="853295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47" name="Oval 20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8" name="Freeform 21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://boombob.ru/img/picture/Jul/11/628598eac12e820c51ef0bfeb2637a3f/2.jpg"/>
          <p:cNvPicPr>
            <a:picLocks noChangeAspect="1" noChangeArrowheads="1"/>
          </p:cNvPicPr>
          <p:nvPr/>
        </p:nvPicPr>
        <p:blipFill>
          <a:blip r:embed="rId3" cstate="print">
            <a:lum bright="2000"/>
          </a:blip>
          <a:stretch>
            <a:fillRect/>
          </a:stretch>
        </p:blipFill>
        <p:spPr bwMode="auto">
          <a:xfrm>
            <a:off x="431539" y="66489"/>
            <a:ext cx="8640960" cy="2524614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620688"/>
            <a:ext cx="7416824" cy="136815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Динамика расходов бюджета Миллеровского городского поселения,                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(после принятия областного бюджета на 2025 -2027 годы во 2 –м чтении, субвенции и субсидии в расходах бюджета Миллеровского городского поселения на 2025 год будут  увеличены) </a:t>
            </a:r>
          </a:p>
        </p:txBody>
      </p:sp>
      <p:graphicFrame>
        <p:nvGraphicFramePr>
          <p:cNvPr id="41" name="Object 2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97094140"/>
              </p:ext>
            </p:extLst>
          </p:nvPr>
        </p:nvGraphicFramePr>
        <p:xfrm>
          <a:off x="107504" y="2497230"/>
          <a:ext cx="9036496" cy="4101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6900" name="Rectangle 4"/>
          <p:cNvSpPr>
            <a:spLocks noChangeArrowheads="1"/>
          </p:cNvSpPr>
          <p:nvPr/>
        </p:nvSpPr>
        <p:spPr bwMode="auto">
          <a:xfrm flipH="1">
            <a:off x="7668343" y="2573615"/>
            <a:ext cx="129614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prstClr val="black"/>
                </a:solidFill>
              </a:rPr>
              <a:t>тыс. </a:t>
            </a:r>
            <a:r>
              <a:rPr lang="ru-RU" sz="1300" dirty="0" smtClean="0">
                <a:solidFill>
                  <a:prstClr val="black"/>
                </a:solidFill>
              </a:rPr>
              <a:t>р</a:t>
            </a:r>
            <a:r>
              <a:rPr lang="ru-RU" sz="1300" b="1" dirty="0" smtClean="0">
                <a:solidFill>
                  <a:prstClr val="black"/>
                </a:solidFill>
              </a:rPr>
              <a:t>ублей</a:t>
            </a:r>
            <a:endParaRPr lang="ru-RU" sz="1300" b="1" dirty="0">
              <a:solidFill>
                <a:prstClr val="black"/>
              </a:solidFill>
            </a:endParaRPr>
          </a:p>
        </p:txBody>
      </p:sp>
      <p:sp>
        <p:nvSpPr>
          <p:cNvPr id="15" name="Line 36"/>
          <p:cNvSpPr>
            <a:spLocks noChangeShapeType="1"/>
          </p:cNvSpPr>
          <p:nvPr/>
        </p:nvSpPr>
        <p:spPr bwMode="auto">
          <a:xfrm>
            <a:off x="4139952" y="3638826"/>
            <a:ext cx="1400597" cy="60019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Text Box 38"/>
          <p:cNvSpPr txBox="1">
            <a:spLocks noChangeArrowheads="1"/>
          </p:cNvSpPr>
          <p:nvPr/>
        </p:nvSpPr>
        <p:spPr bwMode="auto">
          <a:xfrm rot="1420833">
            <a:off x="4502736" y="3479840"/>
            <a:ext cx="6389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</a:rPr>
              <a:t>6,9%</a:t>
            </a: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9144000" cy="10953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Расходы бюджета Миллеровского городского поселения</a:t>
            </a:r>
            <a:b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                в 2025 году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0" name="Object 5"/>
          <p:cNvGraphicFramePr>
            <a:graphicFrameLocks noGrp="1" noChangeAspect="1"/>
          </p:cNvGraphicFramePr>
          <p:nvPr>
            <p:ph type="chart" idx="1"/>
            <p:extLst/>
          </p:nvPr>
        </p:nvGraphicFramePr>
        <p:xfrm>
          <a:off x="50800" y="1556792"/>
          <a:ext cx="8985696" cy="5394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5958" name="Rectangle 6"/>
          <p:cNvSpPr>
            <a:spLocks noChangeArrowheads="1"/>
          </p:cNvSpPr>
          <p:nvPr/>
        </p:nvSpPr>
        <p:spPr bwMode="auto">
          <a:xfrm rot="10800000" flipV="1">
            <a:off x="539552" y="6021288"/>
            <a:ext cx="417646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Социальная  сфера  – </a:t>
            </a:r>
          </a:p>
          <a:p>
            <a:pPr algn="ctr">
              <a:defRPr/>
            </a:pPr>
            <a:r>
              <a:rPr lang="ru-RU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428,0 тыс. рублей 0,1%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6136" y="260648"/>
            <a:ext cx="30243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E8EEE-9704-4CC1-BA08-1780DAC4FD53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660232" y="1052736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/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90859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33400"/>
            <a:ext cx="8712968" cy="1095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u="sng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cs typeface="Times New Roman" pitchFamily="18" charset="0"/>
              </a:rPr>
              <a:t>Структура расходов</a:t>
            </a:r>
            <a:br>
              <a:rPr lang="ru-RU" sz="2700" b="1" u="sng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cs typeface="Times New Roman" pitchFamily="18" charset="0"/>
              </a:rPr>
            </a:br>
            <a:r>
              <a:rPr lang="ru-RU" sz="2700" b="1" u="sng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cs typeface="Times New Roman" pitchFamily="18" charset="0"/>
              </a:rPr>
              <a:t>по разделу </a:t>
            </a:r>
            <a:r>
              <a:rPr lang="ru-RU" sz="2700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cs typeface="Times New Roman" pitchFamily="18" charset="0"/>
              </a:rPr>
              <a:t>«Культура, кинематография</a:t>
            </a:r>
            <a:r>
              <a:rPr lang="ru-RU" sz="2700" b="1" u="sng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cs typeface="Times New Roman" pitchFamily="18" charset="0"/>
              </a:rPr>
              <a:t>» на 2025 год</a:t>
            </a:r>
            <a:r>
              <a:rPr lang="ru-RU" sz="27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cs typeface="Times New Roman" pitchFamily="18" charset="0"/>
              </a:rPr>
              <a:t>   </a:t>
            </a:r>
            <a:r>
              <a:rPr lang="ru-RU" sz="2700" b="1" kern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cs typeface="Times New Roman" pitchFamily="18" charset="0"/>
              </a:rPr>
              <a:t>        </a:t>
            </a:r>
            <a:endParaRPr lang="ru-RU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607745644"/>
              </p:ext>
            </p:extLst>
          </p:nvPr>
        </p:nvGraphicFramePr>
        <p:xfrm>
          <a:off x="0" y="2060847"/>
          <a:ext cx="9144000" cy="5303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E8EEE-9704-4CC1-BA08-1780DAC4FD53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Users\Veremeychuk\Downloads\фото на квртир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2115" y="1340768"/>
            <a:ext cx="5112413" cy="4104456"/>
          </a:xfrm>
          <a:prstGeom prst="rect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softEdge rad="6350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23528" y="518400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  <a:r>
              <a:rPr lang="ru-RU" sz="2200" b="1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 обеспечение </a:t>
            </a:r>
            <a:r>
              <a:rPr lang="ru-RU" sz="2200" b="1" dirty="0">
                <a:solidFill>
                  <a:srgbClr val="92D05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жильем</a:t>
            </a:r>
            <a:r>
              <a:rPr lang="ru-RU" sz="2200" b="1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 жителей </a:t>
            </a:r>
          </a:p>
          <a:p>
            <a:pPr algn="ctr"/>
            <a:r>
              <a:rPr lang="ru-RU" sz="2200" b="1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Миллеровского городского поселения </a:t>
            </a:r>
            <a:r>
              <a:rPr lang="ru-RU" sz="2200" b="1" dirty="0">
                <a:solidFill>
                  <a:srgbClr val="92D05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в 2025 - 2027 годах</a:t>
            </a:r>
            <a:endParaRPr lang="ru-RU" sz="2400" b="1" dirty="0">
              <a:solidFill>
                <a:srgbClr val="92D050"/>
              </a:solidFill>
              <a:effectLst>
                <a:outerShdw blurRad="38100" dist="38100" dir="2700000" algn="l" rotWithShape="0">
                  <a:schemeClr val="tx1">
                    <a:lumMod val="95000"/>
                    <a:lumOff val="5000"/>
                  </a:schemeClr>
                </a:outerShdw>
              </a:effectLst>
            </a:endParaRPr>
          </a:p>
        </p:txBody>
      </p:sp>
      <p:sp>
        <p:nvSpPr>
          <p:cNvPr id="16" name="Rectangle 32"/>
          <p:cNvSpPr>
            <a:spLocks noChangeArrowheads="1"/>
          </p:cNvSpPr>
          <p:nvPr/>
        </p:nvSpPr>
        <p:spPr bwMode="gray">
          <a:xfrm flipH="1">
            <a:off x="-1692695" y="6903715"/>
            <a:ext cx="2088232" cy="125684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107504" y="1440000"/>
            <a:ext cx="7848872" cy="50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13"/>
          <p:cNvSpPr>
            <a:spLocks noChangeArrowheads="1"/>
          </p:cNvSpPr>
          <p:nvPr/>
        </p:nvSpPr>
        <p:spPr bwMode="gray">
          <a:xfrm>
            <a:off x="7668344" y="1332000"/>
            <a:ext cx="1224136" cy="720172"/>
          </a:xfrm>
          <a:prstGeom prst="ellipse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  <a:p>
            <a:pPr algn="ctr"/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gray">
          <a:xfrm>
            <a:off x="107504" y="2700072"/>
            <a:ext cx="5328592" cy="720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0"/>
                </a:schemeClr>
              </a:gs>
              <a:gs pos="50000">
                <a:schemeClr val="accent5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Oval 20"/>
          <p:cNvSpPr>
            <a:spLocks noChangeArrowheads="1"/>
          </p:cNvSpPr>
          <p:nvPr/>
        </p:nvSpPr>
        <p:spPr bwMode="gray">
          <a:xfrm>
            <a:off x="5220072" y="2636912"/>
            <a:ext cx="1224136" cy="872928"/>
          </a:xfrm>
          <a:prstGeom prst="ellipse">
            <a:avLst/>
          </a:prstGeom>
          <a:solidFill>
            <a:schemeClr val="accent5">
              <a:lumMod val="60000"/>
              <a:lumOff val="40000"/>
              <a:alpha val="5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400" b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971600" y="2276872"/>
            <a:ext cx="518457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-72008" y="3501008"/>
            <a:ext cx="61926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1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gray">
          <a:xfrm>
            <a:off x="4283968" y="1340768"/>
            <a:ext cx="13681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2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en-US" sz="12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 Box 29"/>
          <p:cNvSpPr txBox="1">
            <a:spLocks noChangeArrowheads="1"/>
          </p:cNvSpPr>
          <p:nvPr/>
        </p:nvSpPr>
        <p:spPr bwMode="gray">
          <a:xfrm>
            <a:off x="6228184" y="3969931"/>
            <a:ext cx="244827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500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96336" y="5301208"/>
            <a:ext cx="12961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55576" y="5373216"/>
            <a:ext cx="66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gray">
          <a:xfrm>
            <a:off x="107504" y="4113160"/>
            <a:ext cx="6624736" cy="1340832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Сумма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за счет средств бюджета поселения 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составила 178,1 тыс. рублей на 2025 -2027 г.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том числе 2025 год – 61,8 тыс. рублей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обеспечение жильем молодых семей в рамках переданных 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полномочий Миллеровскому району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Oval 6"/>
          <p:cNvSpPr>
            <a:spLocks noChangeArrowheads="1"/>
          </p:cNvSpPr>
          <p:nvPr/>
        </p:nvSpPr>
        <p:spPr bwMode="gray">
          <a:xfrm>
            <a:off x="6228000" y="4041160"/>
            <a:ext cx="1224000" cy="828000"/>
          </a:xfrm>
          <a:prstGeom prst="ellipse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1 семья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56" name="Rectangle 4"/>
          <p:cNvSpPr>
            <a:spLocks noChangeArrowheads="1"/>
          </p:cNvSpPr>
          <p:nvPr/>
        </p:nvSpPr>
        <p:spPr bwMode="gray">
          <a:xfrm>
            <a:off x="107504" y="5409208"/>
            <a:ext cx="7380000" cy="684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0"/>
                </a:schemeClr>
              </a:gs>
              <a:gs pos="50000">
                <a:schemeClr val="accent5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Oval 6"/>
          <p:cNvSpPr>
            <a:spLocks noChangeArrowheads="1"/>
          </p:cNvSpPr>
          <p:nvPr/>
        </p:nvSpPr>
        <p:spPr bwMode="gray">
          <a:xfrm>
            <a:off x="7308304" y="5301208"/>
            <a:ext cx="1224136" cy="864096"/>
          </a:xfrm>
          <a:prstGeom prst="ellipse">
            <a:avLst/>
          </a:prstGeom>
          <a:solidFill>
            <a:schemeClr val="accent5">
              <a:lumMod val="60000"/>
              <a:lumOff val="40000"/>
              <a:alpha val="5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 sz="1400" b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  <a:p>
            <a:pPr algn="ctr"/>
            <a:endParaRPr lang="en-US" sz="1400" b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91687" y="4005064"/>
            <a:ext cx="3006588" cy="259228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Скругленный прямоугольник 11"/>
          <p:cNvSpPr/>
          <p:nvPr/>
        </p:nvSpPr>
        <p:spPr>
          <a:xfrm>
            <a:off x="539552" y="692696"/>
            <a:ext cx="2520280" cy="288032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Указ Президента Российской Федерации от 21.07.2020 г. № 474 «О национальных целях и стратегических задачах развития Российской Федерации на период  до 2030 года»  </a:t>
            </a:r>
          </a:p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98275" y="692696"/>
            <a:ext cx="2474317" cy="2618473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Основные </a:t>
            </a:r>
            <a:r>
              <a:rPr lang="ru-RU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направ-ления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бюджетной и налоговой политики Миллеровского городского поселения</a:t>
            </a:r>
          </a:p>
          <a:p>
            <a:pPr lvl="0" algn="ctr"/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на 2025-2027 годы </a:t>
            </a:r>
          </a:p>
          <a:p>
            <a:pPr lvl="0" algn="ctr"/>
            <a:endParaRPr lang="ru-RU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ctr"/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39552" y="3717032"/>
            <a:ext cx="2520280" cy="288032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Прогноз социально-экономического развития Миллеровского городского поселения на 2025-2027 года</a:t>
            </a:r>
          </a:p>
          <a:p>
            <a:pPr algn="ctr"/>
            <a:r>
              <a:rPr lang="ru-RU" sz="1400" b="1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Муниципальные программы Миллеровского городского поселения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130131" y="3717032"/>
            <a:ext cx="2520280" cy="28803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 областного закона «Об областном бюджете на 2025 год и на плановый период 2026 и 2027 годов»</a:t>
            </a:r>
          </a:p>
        </p:txBody>
      </p:sp>
      <p:sp>
        <p:nvSpPr>
          <p:cNvPr id="16" name="Двойная стрелка влево/вправо 15"/>
          <p:cNvSpPr/>
          <p:nvPr/>
        </p:nvSpPr>
        <p:spPr>
          <a:xfrm>
            <a:off x="107504" y="2924944"/>
            <a:ext cx="8928992" cy="1296144"/>
          </a:xfrm>
          <a:prstGeom prst="left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sz="20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Основа формирования бюджета МГП</a:t>
            </a:r>
            <a:br>
              <a:rPr lang="ru-RU" sz="20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</a:br>
            <a:r>
              <a:rPr lang="ru-RU" sz="20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на 2025 год и на плановый период 2026 и 2027 годов</a:t>
            </a:r>
          </a:p>
          <a:p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692696"/>
            <a:ext cx="2376264" cy="25202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Veremeychuk\Downloads\Rostovskaya-oblast_OSK_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563" y="2780928"/>
            <a:ext cx="3072341" cy="230425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029" name="Picture 5" descr="D:\Users\Veremeychuk\Downloads\img-1-768x51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93181" y="4365104"/>
            <a:ext cx="3153882" cy="223224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37" name="Прямоугольник 36"/>
          <p:cNvSpPr/>
          <p:nvPr/>
        </p:nvSpPr>
        <p:spPr>
          <a:xfrm>
            <a:off x="539552" y="1397968"/>
            <a:ext cx="3456000" cy="11521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ru-RU" sz="1400" i="1" dirty="0">
                <a:solidFill>
                  <a:schemeClr val="tx1"/>
                </a:solidFill>
              </a:rPr>
              <a:t>финансовое обеспечение муниципального казенного учреждения «Благоустройство»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95536" y="620688"/>
            <a:ext cx="8496944" cy="648072"/>
          </a:xfrm>
          <a:prstGeom prst="rect">
            <a:avLst/>
          </a:prstGeom>
          <a:solidFill>
            <a:schemeClr val="lt1"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Расходы по разделу</a:t>
            </a:r>
            <a:r>
              <a:rPr kumimoji="0" lang="ru-RU" sz="22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«жилищно-коммунальное хозяйство»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в 2025 году – 216 239,2 тыс</a:t>
            </a:r>
            <a:r>
              <a:rPr kumimoji="0" lang="ru-RU" sz="22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. рублей 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877256" y="1124744"/>
            <a:ext cx="1502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млн. рублей</a:t>
            </a: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 flipH="1">
            <a:off x="251904" y="2564904"/>
            <a:ext cx="2304256" cy="432048"/>
          </a:xfrm>
          <a:prstGeom prst="wedgeRoundRectCallout">
            <a:avLst>
              <a:gd name="adj1" fmla="val -21246"/>
              <a:gd name="adj2" fmla="val -60959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</a:rPr>
              <a:t>89 062,8 тыс. рублей</a:t>
            </a:r>
          </a:p>
        </p:txBody>
      </p:sp>
      <p:pic>
        <p:nvPicPr>
          <p:cNvPr id="1028" name="Picture 4" descr="K:\444\ПРОЕКТ БЮДЖЕТА 2018 - 2020\Картинки благоустройство\Ростов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019222" y="1133283"/>
            <a:ext cx="3577114" cy="238593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3" name="Прямоугольник 52"/>
          <p:cNvSpPr/>
          <p:nvPr/>
        </p:nvSpPr>
        <p:spPr>
          <a:xfrm>
            <a:off x="4572384" y="3096344"/>
            <a:ext cx="3456000" cy="9807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Содержание </a:t>
            </a:r>
            <a:r>
              <a:rPr lang="ru-RU" sz="1400" b="1" i="1" dirty="0">
                <a:solidFill>
                  <a:schemeClr val="tx1"/>
                </a:solidFill>
              </a:rPr>
              <a:t>объектов водопроводно-канализационного хозяйства</a:t>
            </a:r>
          </a:p>
        </p:txBody>
      </p:sp>
      <p:pic>
        <p:nvPicPr>
          <p:cNvPr id="1030" name="Picture 6" descr="D:\Users\Veremeychuk\Downloads\skyscraper-icon-png-2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1052736"/>
            <a:ext cx="1368152" cy="1368152"/>
          </a:xfrm>
          <a:prstGeom prst="rect">
            <a:avLst/>
          </a:prstGeom>
          <a:noFill/>
        </p:spPr>
      </p:pic>
      <p:sp>
        <p:nvSpPr>
          <p:cNvPr id="54" name="Скругленная прямоугольная выноска 53"/>
          <p:cNvSpPr/>
          <p:nvPr/>
        </p:nvSpPr>
        <p:spPr>
          <a:xfrm flipH="1">
            <a:off x="4212344" y="4095176"/>
            <a:ext cx="2304256" cy="413944"/>
          </a:xfrm>
          <a:prstGeom prst="wedgeRoundRectCallout">
            <a:avLst>
              <a:gd name="adj1" fmla="val -21178"/>
              <a:gd name="adj2" fmla="val -67799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 6 215,5 тыс. рублей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55576" y="4941168"/>
            <a:ext cx="3456000" cy="9361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Субсидия </a:t>
            </a:r>
            <a:r>
              <a:rPr lang="ru-RU" sz="1200" b="1" i="1" dirty="0">
                <a:solidFill>
                  <a:schemeClr val="tx1"/>
                </a:solidFill>
              </a:rPr>
              <a:t>на возмещение предприятиям жилищно-коммунального хозяйства </a:t>
            </a:r>
            <a:r>
              <a:rPr lang="ru-RU" sz="1200" dirty="0">
                <a:solidFill>
                  <a:schemeClr val="tx1"/>
                </a:solidFill>
              </a:rPr>
              <a:t>части платы граждан за коммунальные услуги</a:t>
            </a: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 flipH="1">
            <a:off x="539552" y="5949280"/>
            <a:ext cx="2304256" cy="432048"/>
          </a:xfrm>
          <a:prstGeom prst="wedgeRoundRectCallout">
            <a:avLst>
              <a:gd name="adj1" fmla="val -19593"/>
              <a:gd name="adj2" fmla="val -80800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81 460,1 тыс. рублей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755576" y="1484784"/>
            <a:ext cx="7418462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Благоустройство 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общественных территорий муниципальных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образований (Проведение проверки определения сметной стоимости по виду работ по объекту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стадион 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«Спартак»,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благоустройство территории Стадиона «Спартак»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9" name="Текст 2"/>
          <p:cNvSpPr txBox="1">
            <a:spLocks/>
          </p:cNvSpPr>
          <p:nvPr/>
        </p:nvSpPr>
        <p:spPr>
          <a:xfrm>
            <a:off x="0" y="620688"/>
            <a:ext cx="9144000" cy="8640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31750"/>
            <a:bevelB w="19050"/>
          </a:sp3d>
        </p:spPr>
        <p:txBody>
          <a:bodyPr vert="horz" lIns="108000">
            <a:noAutofit/>
          </a:bodyPr>
          <a:lstStyle/>
          <a:p>
            <a:pPr marL="365760" lvl="0" indent="-256032" algn="ctr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Расходы на реализацию мероприятий  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                                                                         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по формированию современной городской</a:t>
            </a:r>
          </a:p>
          <a:p>
            <a:pPr marL="365760" lvl="0" indent="-256032" algn="ctr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Среды на 2025 – 2027 годы – 7 162,0 тыс. рублей</a:t>
            </a:r>
            <a:endParaRPr kumimoji="0" lang="ru-RU" sz="16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505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420152233"/>
              </p:ext>
            </p:extLst>
          </p:nvPr>
        </p:nvGraphicFramePr>
        <p:xfrm>
          <a:off x="755576" y="2924944"/>
          <a:ext cx="7128792" cy="1389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654" y="4653136"/>
            <a:ext cx="3456384" cy="191075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4653136"/>
            <a:ext cx="3564396" cy="19107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дорог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7"/>
            <a:ext cx="4530788" cy="2999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дороги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836712"/>
            <a:ext cx="4716016" cy="3144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562150" y="584324"/>
            <a:ext cx="7992888" cy="1008112"/>
          </a:xfr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</a:rPr>
              <a:t>Дорожный фонд </a:t>
            </a:r>
            <a:r>
              <a:rPr lang="ru-RU" sz="3100" b="1" dirty="0">
                <a:solidFill>
                  <a:srgbClr val="FF0000"/>
                </a:solidFill>
              </a:rPr>
              <a:t>Миллеровского                             городского поселения</a:t>
            </a:r>
          </a:p>
        </p:txBody>
      </p:sp>
      <p:sp>
        <p:nvSpPr>
          <p:cNvPr id="12" name="Овал 11"/>
          <p:cNvSpPr/>
          <p:nvPr/>
        </p:nvSpPr>
        <p:spPr>
          <a:xfrm>
            <a:off x="5436096" y="4527256"/>
            <a:ext cx="2304256" cy="1422024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>
                <a:ln w="9525" cmpd="sng"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Дорожный фонд</a:t>
            </a:r>
          </a:p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>
                <a:ln w="9525" cmpd="sng"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2027 год</a:t>
            </a:r>
          </a:p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>
                <a:ln w="9525" cmpd="sng"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48 243,1 тыс. рублей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239852" y="4377127"/>
            <a:ext cx="2376264" cy="1422024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ln w="9525" cmpd="sng"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Дорожный</a:t>
            </a:r>
            <a:r>
              <a:rPr lang="ru-RU" sz="1600" b="1" dirty="0">
                <a:ln w="9525" cmpd="sng"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фонд</a:t>
            </a:r>
          </a:p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>
                <a:ln w="9525" cmpd="sng"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2026 год</a:t>
            </a:r>
          </a:p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sz="1600" dirty="0"/>
              <a:t>56 959,1 </a:t>
            </a:r>
            <a:r>
              <a:rPr lang="ru-RU" sz="1600" b="1" dirty="0">
                <a:ln w="9525" cmpd="sng"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sp>
        <p:nvSpPr>
          <p:cNvPr id="25" name="Овал 24"/>
          <p:cNvSpPr/>
          <p:nvPr/>
        </p:nvSpPr>
        <p:spPr>
          <a:xfrm>
            <a:off x="323528" y="4077072"/>
            <a:ext cx="3215060" cy="1711223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b="1" dirty="0">
                <a:ln w="9525" cmpd="sng">
                  <a:prstDash val="solid"/>
                </a:ln>
                <a:solidFill>
                  <a:srgbClr val="99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Дорожный фонд</a:t>
            </a:r>
          </a:p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b="1" dirty="0">
                <a:ln w="9525" cmpd="sng">
                  <a:prstDash val="solid"/>
                </a:ln>
                <a:solidFill>
                  <a:srgbClr val="99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2025 год</a:t>
            </a:r>
          </a:p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b="1" dirty="0">
                <a:ln w="9525" cmpd="sng">
                  <a:prstDash val="solid"/>
                </a:ln>
                <a:solidFill>
                  <a:srgbClr val="99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95 480,9 тыс. рублей</a:t>
            </a:r>
            <a:endParaRPr lang="ru-RU" b="1" dirty="0">
              <a:solidFill>
                <a:srgbClr val="99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11560" y="584324"/>
            <a:ext cx="7943478" cy="2124596"/>
          </a:xfr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Предусмотрены на 2025 год иные межбюджетные трансферты на сумму 53819,7 тысяч рублей на ремонт асфальтового покрытия автомобильной дороги по ул. 3-го Интернационала, участок от            ул. Шолохова до ул. Российской  и ремонт асфальтового покрытия автомобильной дороги по ул. 3-го Интернационала, участок от            ул. Российская до ул. Еременко.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341" y="2891722"/>
            <a:ext cx="3528393" cy="1761414"/>
          </a:xfrm>
          <a:prstGeom prst="rect">
            <a:avLst/>
          </a:prstGeom>
          <a:ln w="762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341" y="4873109"/>
            <a:ext cx="3528393" cy="1914463"/>
          </a:xfrm>
          <a:prstGeom prst="rect">
            <a:avLst/>
          </a:prstGeom>
          <a:ln w="762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984D6A9-7821-4454-9DC0-B6E06A5A6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24944"/>
            <a:ext cx="3957912" cy="1761414"/>
          </a:xfrm>
          <a:prstGeom prst="rect">
            <a:avLst/>
          </a:prstGeom>
          <a:ln w="762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415BE01-43F0-44A7-92E3-3F633DA27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3" y="5516037"/>
            <a:ext cx="1080120" cy="514896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6A18912-3215-4490-B86F-AD7CAE4DBA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59" y="4873109"/>
            <a:ext cx="3957913" cy="1914462"/>
          </a:xfrm>
          <a:prstGeom prst="rect">
            <a:avLst/>
          </a:prstGeom>
          <a:ln w="762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19775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1520" y="548680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Особенности</a:t>
            </a:r>
            <a:r>
              <a:rPr lang="ru-R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53D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составления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Миллеровского городского поселения 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2025 год и на плановый период 2026 и 2027 годов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l" rotWithShape="0">
                  <a:schemeClr val="tx1">
                    <a:lumMod val="95000"/>
                    <a:lumOff val="5000"/>
                  </a:schemeClr>
                </a:outerShdw>
              </a:effectLst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-252536" y="1484784"/>
            <a:ext cx="8424936" cy="648072"/>
          </a:xfrm>
          <a:prstGeom prst="rect">
            <a:avLst/>
          </a:prstGeom>
          <a:gradFill rotWithShape="1">
            <a:gsLst>
              <a:gs pos="0">
                <a:srgbClr val="93B1FD">
                  <a:gamma/>
                  <a:tint val="0"/>
                  <a:invGamma/>
                  <a:alpha val="0"/>
                </a:srgbClr>
              </a:gs>
              <a:gs pos="100000">
                <a:srgbClr val="93B1FD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gray">
          <a:xfrm>
            <a:off x="0" y="2204864"/>
            <a:ext cx="7380312" cy="936104"/>
          </a:xfrm>
          <a:prstGeom prst="rect">
            <a:avLst/>
          </a:prstGeom>
          <a:gradFill rotWithShape="1">
            <a:gsLst>
              <a:gs pos="0">
                <a:srgbClr val="99CC00">
                  <a:gamma/>
                  <a:tint val="0"/>
                  <a:invGamma/>
                  <a:alpha val="0"/>
                </a:srgbClr>
              </a:gs>
              <a:gs pos="100000">
                <a:srgbClr val="99CC00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dirty="0"/>
              <a:t> </a:t>
            </a:r>
            <a:endParaRPr lang="en-US" dirty="0"/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539552" y="2132856"/>
            <a:ext cx="684076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Уточнение объема безвозмездных поступлений, с учетом  проекта областного закона «Об областном бюджете на 2025 год и на плановый период 2026 и 2027 годов» </a:t>
            </a: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gray">
          <a:xfrm>
            <a:off x="0" y="3284984"/>
            <a:ext cx="7704856" cy="432048"/>
          </a:xfrm>
          <a:prstGeom prst="rect">
            <a:avLst/>
          </a:prstGeom>
          <a:gradFill rotWithShape="1">
            <a:gsLst>
              <a:gs pos="0">
                <a:srgbClr val="FF9900">
                  <a:gamma/>
                  <a:tint val="0"/>
                  <a:invGamma/>
                  <a:alpha val="0"/>
                </a:srgbClr>
              </a:gs>
              <a:gs pos="100000">
                <a:srgbClr val="FF9900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467544" y="3212976"/>
            <a:ext cx="7056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Расходы сформированы на основе принятых муниципальных программ Миллеровского городского поселения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gray">
          <a:xfrm>
            <a:off x="0" y="3861048"/>
            <a:ext cx="8316416" cy="720080"/>
          </a:xfrm>
          <a:prstGeom prst="rect">
            <a:avLst/>
          </a:prstGeom>
          <a:gradFill rotWithShape="1">
            <a:gsLst>
              <a:gs pos="0">
                <a:srgbClr val="FF6699">
                  <a:gamma/>
                  <a:tint val="0"/>
                  <a:invGamma/>
                  <a:alpha val="0"/>
                </a:srgbClr>
              </a:gs>
              <a:gs pos="100000">
                <a:srgbClr val="FF6699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467544" y="3861048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Обеспечение реализации Указа Президента Российской Федерации от 21.07.2020 № 474 «О национальных целях и стратегических задачах развития Российской Федерации на период до 2030 года»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39552" y="1484784"/>
            <a:ext cx="69847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Доходы бюджета сформированы с учетом изменений, внесенных в бюджетное и налоговое законодательство</a:t>
            </a: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gray">
          <a:xfrm>
            <a:off x="467544" y="4725144"/>
            <a:ext cx="7776864" cy="1008112"/>
          </a:xfrm>
          <a:prstGeom prst="rect">
            <a:avLst/>
          </a:prstGeom>
          <a:gradFill rotWithShape="1">
            <a:gsLst>
              <a:gs pos="0">
                <a:srgbClr val="93B1FD">
                  <a:gamma/>
                  <a:tint val="0"/>
                  <a:invGamma/>
                  <a:alpha val="0"/>
                </a:srgbClr>
              </a:gs>
              <a:gs pos="100000">
                <a:srgbClr val="93B1FD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Рисунок 30" descr="37816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329" y="1268759"/>
            <a:ext cx="1152128" cy="864097"/>
          </a:xfrm>
          <a:prstGeom prst="rect">
            <a:avLst/>
          </a:prstGeom>
        </p:spPr>
      </p:pic>
      <p:pic>
        <p:nvPicPr>
          <p:cNvPr id="46" name="Рисунок 45" descr="37816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4288" y="1988840"/>
            <a:ext cx="1368151" cy="1152128"/>
          </a:xfrm>
          <a:prstGeom prst="rect">
            <a:avLst/>
          </a:prstGeom>
        </p:spPr>
      </p:pic>
      <p:pic>
        <p:nvPicPr>
          <p:cNvPr id="47" name="Рисунок 46" descr="37816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3140968"/>
            <a:ext cx="936104" cy="576064"/>
          </a:xfrm>
          <a:prstGeom prst="rect">
            <a:avLst/>
          </a:prstGeom>
        </p:spPr>
      </p:pic>
      <p:pic>
        <p:nvPicPr>
          <p:cNvPr id="48" name="Рисунок 47" descr="37816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19865" y="3645024"/>
            <a:ext cx="1224135" cy="936104"/>
          </a:xfrm>
          <a:prstGeom prst="rect">
            <a:avLst/>
          </a:prstGeom>
        </p:spPr>
      </p:pic>
      <p:pic>
        <p:nvPicPr>
          <p:cNvPr id="49" name="Рисунок 48" descr="37816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84368" y="4509120"/>
            <a:ext cx="1259632" cy="12241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7544" y="4725144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Параметры бюджета сформированы в соответствии с Планом мероприятий по росту доходного потенциала Миллеровского городского поселения, Плана мероприятий по оптимизации расходов Миллеровского городского поселения и сокращению муниципального долга Миллеровского городского поселения до 2025 года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gray">
          <a:xfrm>
            <a:off x="395536" y="5877272"/>
            <a:ext cx="7776864" cy="692696"/>
          </a:xfrm>
          <a:prstGeom prst="rect">
            <a:avLst/>
          </a:prstGeom>
          <a:gradFill rotWithShape="1">
            <a:gsLst>
              <a:gs pos="0">
                <a:srgbClr val="93B1FD">
                  <a:gamma/>
                  <a:tint val="0"/>
                  <a:invGamma/>
                  <a:alpha val="0"/>
                </a:srgb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7544" y="5877272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Соблюдение условий в соответствии с заключенными соглашениями по предоставлению из областного бюджета дотаций на выравнивание бюджетной обеспеченности и бюджетных кредитов 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 descr="37816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19865" y="5661248"/>
            <a:ext cx="1224135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48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908720"/>
            <a:ext cx="9144000" cy="432048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 бюджетной и налоговой политики Миллеровского городского поселения на 2025-2027 годы </a:t>
            </a:r>
            <a:r>
              <a:rPr lang="ru-RU" sz="25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5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59632" y="1412776"/>
            <a:ext cx="6480720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99FF66"/>
                </a:solidFill>
                <a:latin typeface="Monotype Corsiva" pitchFamily="66" charset="0"/>
              </a:rPr>
              <a:t>Утверждены постановлением Администрации Миллеровского  городского поселения от 07.11.2024 № 557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9512" y="2636912"/>
            <a:ext cx="2808312" cy="1440160"/>
          </a:xfrm>
          <a:prstGeom prst="roundRect">
            <a:avLst>
              <a:gd name="adj" fmla="val 10254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FF00"/>
                </a:solidFill>
              </a:rPr>
              <a:t>Стратегия социально-экономического развития Миллеровского городского поселения на период до 2030 года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60032" y="2420888"/>
            <a:ext cx="3960440" cy="2016224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>
              <a:buFont typeface="Arial" pitchFamily="34" charset="0"/>
              <a:buChar char="•"/>
            </a:pPr>
            <a:r>
              <a:rPr lang="ru-RU" b="1" dirty="0">
                <a:solidFill>
                  <a:srgbClr val="FF0000"/>
                </a:solidFill>
              </a:rPr>
              <a:t>Сбалансированность бюджета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b="1" dirty="0"/>
              <a:t>  </a:t>
            </a:r>
            <a:r>
              <a:rPr lang="ru-RU" b="1" dirty="0">
                <a:solidFill>
                  <a:srgbClr val="FFFF00"/>
                </a:solidFill>
              </a:rPr>
              <a:t>Устойчивость бюджетной     системы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b="1" dirty="0">
                <a:solidFill>
                  <a:srgbClr val="FFFF00"/>
                </a:solidFill>
              </a:rPr>
              <a:t>Экономический рост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b="1" dirty="0">
                <a:solidFill>
                  <a:srgbClr val="FFFF00"/>
                </a:solidFill>
              </a:rPr>
              <a:t>Повышение уровня жизни граждан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3059832" y="2780928"/>
            <a:ext cx="1872208" cy="1152128"/>
          </a:xfrm>
          <a:prstGeom prst="right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Constantia" pitchFamily="18" charset="0"/>
              </a:rPr>
              <a:t>Приоритетные цели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5536" y="4869160"/>
            <a:ext cx="8136904" cy="1728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>
              <a:buFont typeface="Arial" pitchFamily="34" charset="0"/>
              <a:buChar char="•"/>
            </a:pPr>
            <a:r>
              <a:rPr lang="ru-RU" b="1" i="1" dirty="0">
                <a:solidFill>
                  <a:srgbClr val="00B0F0"/>
                </a:solidFill>
              </a:rPr>
              <a:t>Создание условий для проведения эффективной бюджетной политики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Повышение качества организации бюджетного процесса на муниципальном уровне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39552" y="4509120"/>
            <a:ext cx="5472608" cy="576064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Ключевые задачи</a:t>
            </a:r>
          </a:p>
        </p:txBody>
      </p:sp>
    </p:spTree>
    <p:extLst>
      <p:ext uri="{BB962C8B-B14F-4D97-AF65-F5344CB8AC3E}">
        <p14:creationId xmlns:p14="http://schemas.microsoft.com/office/powerpoint/2010/main" val="402058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908720"/>
            <a:ext cx="9144000" cy="432048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cs typeface="Times New Roman" pitchFamily="18" charset="0"/>
              </a:rPr>
              <a:t>Основные приоритеты Миллеровского городского поселения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endParaRPr lang="ru-RU" sz="32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167543211"/>
              </p:ext>
            </p:extLst>
          </p:nvPr>
        </p:nvGraphicFramePr>
        <p:xfrm>
          <a:off x="0" y="3501008"/>
          <a:ext cx="9144000" cy="2911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852936"/>
            <a:ext cx="9144000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normalizeH="0" baseline="0" noProof="0" dirty="0">
                <a:ln w="1905"/>
                <a:solidFill>
                  <a:schemeClr val="accent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Пути реализации бюджетной политики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43608" y="1628800"/>
            <a:ext cx="7416824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Обеспечение социального благополучия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402058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96136" y="260648"/>
            <a:ext cx="29523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3396869748"/>
              </p:ext>
            </p:extLst>
          </p:nvPr>
        </p:nvGraphicFramePr>
        <p:xfrm>
          <a:off x="107504" y="1484784"/>
          <a:ext cx="903649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692696"/>
            <a:ext cx="9144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16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</a:rPr>
              <a:t>Меры, принимаемые для обеспечения сбалансированности бюджета Миллеровского городского поселения </a:t>
            </a:r>
            <a:endParaRPr lang="ru-RU" sz="216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  <a:cs typeface="+mn-cs"/>
            </a:endParaRPr>
          </a:p>
        </p:txBody>
      </p:sp>
      <p:pic>
        <p:nvPicPr>
          <p:cNvPr id="9" name="Рисунок 8" descr="800px-Checkbox-red.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595" y="2265034"/>
            <a:ext cx="675694" cy="450181"/>
          </a:xfrm>
          <a:prstGeom prst="rect">
            <a:avLst/>
          </a:prstGeom>
        </p:spPr>
      </p:pic>
      <p:pic>
        <p:nvPicPr>
          <p:cNvPr id="10" name="Рисунок 9" descr="800px-Checkbox-red.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4149080"/>
            <a:ext cx="675694" cy="450181"/>
          </a:xfrm>
          <a:prstGeom prst="rect">
            <a:avLst/>
          </a:prstGeom>
        </p:spPr>
      </p:pic>
      <p:pic>
        <p:nvPicPr>
          <p:cNvPr id="11" name="Рисунок 10" descr="800px-Checkbox-red.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448" y="5820656"/>
            <a:ext cx="675694" cy="450181"/>
          </a:xfrm>
          <a:prstGeom prst="rect">
            <a:avLst/>
          </a:prstGeom>
        </p:spPr>
      </p:pic>
      <p:pic>
        <p:nvPicPr>
          <p:cNvPr id="12" name="Рисунок 11" descr="800px-Checkbox-red.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973" y="5808035"/>
            <a:ext cx="675694" cy="450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K:\425\БЮДЖЕТ 2016-2018\Публичные слушания\Картинки\карта 2.jpg"/>
          <p:cNvPicPr>
            <a:picLocks noChangeAspect="1" noChangeArrowheads="1"/>
          </p:cNvPicPr>
          <p:nvPr/>
        </p:nvPicPr>
        <p:blipFill>
          <a:blip r:embed="rId2" cstate="print">
            <a:lum bright="10000" contrast="-30000"/>
          </a:blip>
          <a:srcRect/>
          <a:stretch>
            <a:fillRect/>
          </a:stretch>
        </p:blipFill>
        <p:spPr bwMode="auto">
          <a:xfrm>
            <a:off x="3735001" y="692696"/>
            <a:ext cx="5157479" cy="616530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9036496" cy="79208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Прогноз основных характеристик </a:t>
            </a:r>
            <a:r>
              <a:rPr lang="ru-RU" sz="2000" b="1" dirty="0"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бюджета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МГП на 2025 год и на плановый период 2026 и 2027 годов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6136" y="260648"/>
            <a:ext cx="30243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51520" y="980728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040874"/>
              </p:ext>
            </p:extLst>
          </p:nvPr>
        </p:nvGraphicFramePr>
        <p:xfrm>
          <a:off x="467546" y="1772816"/>
          <a:ext cx="8280919" cy="4769462"/>
        </p:xfrm>
        <a:graphic>
          <a:graphicData uri="http://schemas.openxmlformats.org/drawingml/2006/table">
            <a:tbl>
              <a:tblPr/>
              <a:tblGrid>
                <a:gridCol w="2571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955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390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744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03502">
                <a:tc>
                  <a:txBody>
                    <a:bodyPr/>
                    <a:lstStyle/>
                    <a:p>
                      <a:pPr indent="-685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Показатель</a:t>
                      </a:r>
                      <a:endParaRPr lang="ru-RU" sz="1800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Проект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Проект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Проект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43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Доходы, всего</a:t>
                      </a:r>
                      <a:endParaRPr lang="ru-RU" sz="2000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399 061,0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358 770,7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356 034,6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633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Налоговые</a:t>
                      </a:r>
                      <a:r>
                        <a:rPr lang="ru-RU" sz="2000" b="1" i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 неналоговые доходы</a:t>
                      </a:r>
                      <a:endParaRPr lang="ru-RU" sz="2000" b="1" i="1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258 592,5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269 235,8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281 165,5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06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95358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Безвозмездные поступления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95358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140 468,5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95358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89 534,9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95358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74 869,1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799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</a:t>
                      </a:r>
                      <a:r>
                        <a:rPr lang="ru-RU" sz="2000" b="1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Расходы, всего</a:t>
                      </a:r>
                      <a:endParaRPr lang="ru-RU" sz="20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399 061,0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358 770,7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356 034,6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266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III</a:t>
                      </a:r>
                      <a:r>
                        <a:rPr lang="ru-RU" sz="2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Дефицит,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Профицит</a:t>
                      </a:r>
                      <a:endParaRPr lang="ru-RU" sz="20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524328" y="1556792"/>
            <a:ext cx="12961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ru-RU" sz="1200" b="1" dirty="0">
                <a:solidFill>
                  <a:prstClr val="black"/>
                </a:solidFill>
              </a:rPr>
              <a:t>тыс. рублей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692696"/>
            <a:ext cx="9144000" cy="50405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5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Основные параметры 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бюджета Миллеровского городского поселения </a:t>
            </a:r>
            <a:r>
              <a:rPr lang="ru-RU" sz="2500" b="1" dirty="0">
                <a:solidFill>
                  <a:srgbClr val="1FD15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2025 год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352096785"/>
              </p:ext>
            </p:extLst>
          </p:nvPr>
        </p:nvGraphicFramePr>
        <p:xfrm>
          <a:off x="323528" y="1810708"/>
          <a:ext cx="3816424" cy="4909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4216896948"/>
              </p:ext>
            </p:extLst>
          </p:nvPr>
        </p:nvGraphicFramePr>
        <p:xfrm>
          <a:off x="5220072" y="1772816"/>
          <a:ext cx="367240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971600" y="1196752"/>
            <a:ext cx="23762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Доходы бюджета</a:t>
            </a: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399 061,0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868144" y="1196752"/>
            <a:ext cx="266429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Расходы бюджета </a:t>
            </a:r>
          </a:p>
          <a:p>
            <a:pPr algn="ctr"/>
            <a:r>
              <a:rPr lang="ru-RU" sz="17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399 061,0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028384" y="1556792"/>
            <a:ext cx="154781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050" b="1" dirty="0">
                <a:solidFill>
                  <a:prstClr val="black"/>
                </a:solidFill>
              </a:rPr>
              <a:t>тыс. рублей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186026" y="1573850"/>
            <a:ext cx="154781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050" b="1" dirty="0">
                <a:solidFill>
                  <a:prstClr val="black"/>
                </a:solidFill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30746344-savings-finances-economy-and-home-concept-close-up-of-man--Stock-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620688"/>
            <a:ext cx="3384376" cy="199134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6712"/>
            <a:ext cx="8928100" cy="37941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Динамика доходов бюджета Миллеровского городского поселения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(общий объем доходов бюджета на 2025-2027 годы будет увеличен, после принятия областного закона об областном бюджете на 2025 год и на плановый период 2026 и 2027 годов во 2- ом чтении )</a:t>
            </a:r>
          </a:p>
        </p:txBody>
      </p:sp>
      <p:graphicFrame>
        <p:nvGraphicFramePr>
          <p:cNvPr id="40" name="Object 2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82642221"/>
              </p:ext>
            </p:extLst>
          </p:nvPr>
        </p:nvGraphicFramePr>
        <p:xfrm>
          <a:off x="0" y="1628800"/>
          <a:ext cx="9043988" cy="465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1780" name="Rectangle 4"/>
          <p:cNvSpPr>
            <a:spLocks noChangeArrowheads="1"/>
          </p:cNvSpPr>
          <p:nvPr/>
        </p:nvSpPr>
        <p:spPr bwMode="auto">
          <a:xfrm>
            <a:off x="611560" y="1916832"/>
            <a:ext cx="125978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prstClr val="black"/>
                </a:solidFill>
              </a:rPr>
              <a:t>тыс. рублей</a:t>
            </a:r>
          </a:p>
        </p:txBody>
      </p:sp>
      <p:sp>
        <p:nvSpPr>
          <p:cNvPr id="331795" name="Text Box 19"/>
          <p:cNvSpPr txBox="1">
            <a:spLocks noChangeArrowheads="1"/>
          </p:cNvSpPr>
          <p:nvPr/>
        </p:nvSpPr>
        <p:spPr bwMode="auto">
          <a:xfrm>
            <a:off x="1691680" y="3212976"/>
            <a:ext cx="1440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399 061,0</a:t>
            </a: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5184068" y="3770702"/>
            <a:ext cx="2160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/>
              <a:t>     358 770,7</a:t>
            </a:r>
            <a:endParaRPr lang="ru-RU" dirty="0"/>
          </a:p>
        </p:txBody>
      </p:sp>
      <p:sp>
        <p:nvSpPr>
          <p:cNvPr id="29" name="Text Box 38"/>
          <p:cNvSpPr txBox="1">
            <a:spLocks noChangeArrowheads="1"/>
          </p:cNvSpPr>
          <p:nvPr/>
        </p:nvSpPr>
        <p:spPr bwMode="auto">
          <a:xfrm>
            <a:off x="3491880" y="4509120"/>
            <a:ext cx="10779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104,1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%</a:t>
            </a:r>
          </a:p>
        </p:txBody>
      </p:sp>
      <p:sp>
        <p:nvSpPr>
          <p:cNvPr id="30" name="Text Box 37"/>
          <p:cNvSpPr txBox="1">
            <a:spLocks noChangeArrowheads="1"/>
          </p:cNvSpPr>
          <p:nvPr/>
        </p:nvSpPr>
        <p:spPr bwMode="auto">
          <a:xfrm rot="2298500">
            <a:off x="3635084" y="3851684"/>
            <a:ext cx="7310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</a:rPr>
              <a:t>- 10,1%</a:t>
            </a:r>
          </a:p>
        </p:txBody>
      </p:sp>
      <p:sp>
        <p:nvSpPr>
          <p:cNvPr id="18" name="Line 34"/>
          <p:cNvSpPr>
            <a:spLocks noChangeShapeType="1"/>
          </p:cNvSpPr>
          <p:nvPr/>
        </p:nvSpPr>
        <p:spPr bwMode="auto">
          <a:xfrm>
            <a:off x="3336891" y="3732865"/>
            <a:ext cx="1151019" cy="802456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Line 35"/>
          <p:cNvSpPr>
            <a:spLocks noChangeShapeType="1"/>
          </p:cNvSpPr>
          <p:nvPr/>
        </p:nvSpPr>
        <p:spPr bwMode="auto">
          <a:xfrm>
            <a:off x="3275856" y="4797152"/>
            <a:ext cx="1224136" cy="0"/>
          </a:xfrm>
          <a:prstGeom prst="line">
            <a:avLst/>
          </a:prstGeom>
          <a:noFill/>
          <a:ln w="19050">
            <a:solidFill>
              <a:srgbClr val="333399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195094">
  <a:themeElements>
    <a:clrScheme name="10195094 2">
      <a:dk1>
        <a:srgbClr val="464646"/>
      </a:dk1>
      <a:lt1>
        <a:srgbClr val="FFFFFF"/>
      </a:lt1>
      <a:dk2>
        <a:srgbClr val="000000"/>
      </a:dk2>
      <a:lt2>
        <a:srgbClr val="808080"/>
      </a:lt2>
      <a:accent1>
        <a:srgbClr val="F15D5F"/>
      </a:accent1>
      <a:accent2>
        <a:srgbClr val="3366FF"/>
      </a:accent2>
      <a:accent3>
        <a:srgbClr val="FFFFFF"/>
      </a:accent3>
      <a:accent4>
        <a:srgbClr val="3A3A3A"/>
      </a:accent4>
      <a:accent5>
        <a:srgbClr val="F7B6B6"/>
      </a:accent5>
      <a:accent6>
        <a:srgbClr val="2D5CE7"/>
      </a:accent6>
      <a:hlink>
        <a:srgbClr val="F15D5F"/>
      </a:hlink>
      <a:folHlink>
        <a:srgbClr val="909090"/>
      </a:folHlink>
    </a:clrScheme>
    <a:fontScheme name="1019509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195094 1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3399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2D8A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95094 2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66FF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5CE7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9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23262</TotalTime>
  <Words>1452</Words>
  <Application>Microsoft Office PowerPoint</Application>
  <PresentationFormat>Экран (4:3)</PresentationFormat>
  <Paragraphs>276</Paragraphs>
  <Slides>23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23</vt:i4>
      </vt:variant>
    </vt:vector>
  </HeadingPairs>
  <TitlesOfParts>
    <vt:vector size="40" baseType="lpstr">
      <vt:lpstr>Arial</vt:lpstr>
      <vt:lpstr>Bookman Old Style</vt:lpstr>
      <vt:lpstr>Calibri</vt:lpstr>
      <vt:lpstr>Calibri Light</vt:lpstr>
      <vt:lpstr>Cambria Math</vt:lpstr>
      <vt:lpstr>Constantia</vt:lpstr>
      <vt:lpstr>Georgia</vt:lpstr>
      <vt:lpstr>Monotype Corsiva</vt:lpstr>
      <vt:lpstr>Times New Roman</vt:lpstr>
      <vt:lpstr>Trebuchet MS</vt:lpstr>
      <vt:lpstr>Verdana</vt:lpstr>
      <vt:lpstr>Wingdings</vt:lpstr>
      <vt:lpstr>Wingdings 2</vt:lpstr>
      <vt:lpstr>10195094</vt:lpstr>
      <vt:lpstr>Городская</vt:lpstr>
      <vt:lpstr>3_Городская</vt:lpstr>
      <vt:lpstr>19_Городская</vt:lpstr>
      <vt:lpstr>Администрация Миллеровского городского поселения   </vt:lpstr>
      <vt:lpstr>Презентация PowerPoint</vt:lpstr>
      <vt:lpstr>Презентация PowerPoint</vt:lpstr>
      <vt:lpstr>Основные направления бюджетной и налоговой политики Миллеровского городского поселения на 2025-2027 годы  </vt:lpstr>
      <vt:lpstr>Основные приоритеты Миллеровского городского поселения </vt:lpstr>
      <vt:lpstr>Презентация PowerPoint</vt:lpstr>
      <vt:lpstr>Прогноз основных характеристик бюджета МГП на 2025 год и на плановый период 2026 и 2027 годов</vt:lpstr>
      <vt:lpstr>Основные параметры бюджета Миллеровского городского поселения на 2025 год</vt:lpstr>
      <vt:lpstr>Динамика доходов бюджета Миллеровского городского поселения (общий объем доходов бюджета на 2025-2027 годы будет увеличен, после принятия областного закона об областном бюджете на 2025 год и на плановый период 2026 и 2027 годов во 2- ом чтении )</vt:lpstr>
      <vt:lpstr>Бюджетообразующие предприятия Миллеровского городского поселения</vt:lpstr>
      <vt:lpstr>Презентация PowerPoint</vt:lpstr>
      <vt:lpstr>Презентация PowerPoint</vt:lpstr>
      <vt:lpstr>Динамика поступлений налога на доходы физических лиц в бюджет Миллеровского городского поселения</vt:lpstr>
      <vt:lpstr>Безвозмездные поступления из областного бюджета</vt:lpstr>
      <vt:lpstr>Презентация PowerPoint</vt:lpstr>
      <vt:lpstr>Динамика расходов бюджета Миллеровского городского поселения,                (после принятия областного бюджета на 2025 -2027 годы во 2 –м чтении, субвенции и субсидии в расходах бюджета Миллеровского городского поселения на 2025 год будут  увеличены) </vt:lpstr>
      <vt:lpstr>Расходы бюджета Миллеровского городского поселения                                           в 2025 году </vt:lpstr>
      <vt:lpstr>Структура расходов по разделу «Культура, кинематография» на 2025 год           </vt:lpstr>
      <vt:lpstr>Презентация PowerPoint</vt:lpstr>
      <vt:lpstr>Презентация PowerPoint</vt:lpstr>
      <vt:lpstr>Презентация PowerPoint</vt:lpstr>
      <vt:lpstr>Дорожный фонд Миллеровского                             городского поселения</vt:lpstr>
      <vt:lpstr>Предусмотрены на 2025 год иные межбюджетные трансферты на сумму 53819,7 тысяч рублей на ремонт асфальтового покрытия автомобильной дороги по ул. 3-го Интернационала, участок от            ул. Шолохова до ул. Российской  и ремонт асфальтового покрытия автомобильной дороги по ул. 3-го Интернационала, участок от            ул. Российская до ул. Еременко.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Оглавление</dc:title>
  <dc:creator>Захарова</dc:creator>
  <cp:lastModifiedBy>User</cp:lastModifiedBy>
  <cp:revision>2354</cp:revision>
  <cp:lastPrinted>2024-11-20T08:59:01Z</cp:lastPrinted>
  <dcterms:created xsi:type="dcterms:W3CDTF">2011-10-21T12:19:44Z</dcterms:created>
  <dcterms:modified xsi:type="dcterms:W3CDTF">2024-11-20T11:38:09Z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TC101950941049</vt:lpwstr>
  </property>
</Properties>
</file>