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4065" r:id="rId4"/>
  </p:sldMasterIdLst>
  <p:notesMasterIdLst>
    <p:notesMasterId r:id="rId28"/>
  </p:notesMasterIdLst>
  <p:handoutMasterIdLst>
    <p:handoutMasterId r:id="rId29"/>
  </p:handoutMasterIdLst>
  <p:sldIdLst>
    <p:sldId id="896" r:id="rId5"/>
    <p:sldId id="897" r:id="rId6"/>
    <p:sldId id="1202" r:id="rId7"/>
    <p:sldId id="1166" r:id="rId8"/>
    <p:sldId id="1590" r:id="rId9"/>
    <p:sldId id="1204" r:id="rId10"/>
    <p:sldId id="1198" r:id="rId11"/>
    <p:sldId id="904" r:id="rId12"/>
    <p:sldId id="1201" r:id="rId13"/>
    <p:sldId id="1591" r:id="rId14"/>
    <p:sldId id="1423" r:id="rId15"/>
    <p:sldId id="1572" r:id="rId16"/>
    <p:sldId id="1368" r:id="rId17"/>
    <p:sldId id="1592" r:id="rId18"/>
    <p:sldId id="1593" r:id="rId19"/>
    <p:sldId id="1502" r:id="rId20"/>
    <p:sldId id="1594" r:id="rId21"/>
    <p:sldId id="1597" r:id="rId22"/>
    <p:sldId id="1600" r:id="rId23"/>
    <p:sldId id="1601" r:id="rId24"/>
    <p:sldId id="1603" r:id="rId25"/>
    <p:sldId id="1604" r:id="rId26"/>
    <p:sldId id="1552" r:id="rId27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2" autoAdjust="0"/>
    <p:restoredTop sz="95632" autoAdjust="0"/>
  </p:normalViewPr>
  <p:slideViewPr>
    <p:cSldViewPr>
      <p:cViewPr varScale="1">
        <p:scale>
          <a:sx n="111" d="100"/>
          <a:sy n="111" d="100"/>
        </p:scale>
        <p:origin x="3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45672152594629"/>
          <c:y val="0.10666397887360608"/>
          <c:w val="0.83528284203826897"/>
          <c:h val="0.73531463511920003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341E-2"/>
                  <c:y val="2.729342103905840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108552,1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323327275533762"/>
                  <c:y val="-5.458684207811578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110580,7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Sheet1!$B$2:$D$2</c:f>
              <c:numCache>
                <c:formatCode>#\ ##0.0</c:formatCode>
                <c:ptCount val="3"/>
                <c:pt idx="0">
                  <c:v>110466.5</c:v>
                </c:pt>
                <c:pt idx="1">
                  <c:v>149918.70000000001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Миллеровского городского поселения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cat>
            <c:strRef>
              <c:f>Sheet1!$B$1:$D$1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Sheet1!$B$3:$D$3</c:f>
              <c:numCache>
                <c:formatCode>#\ ##0.0</c:formatCode>
                <c:ptCount val="3"/>
                <c:pt idx="0">
                  <c:v>335175.8</c:v>
                </c:pt>
                <c:pt idx="1">
                  <c:v>231857.9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4167320"/>
        <c:axId val="474167712"/>
        <c:axId val="0"/>
      </c:bar3DChart>
      <c:catAx>
        <c:axId val="474167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474167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74167712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474167320"/>
        <c:crosses val="autoZero"/>
        <c:crossBetween val="between"/>
        <c:majorUnit val="500000"/>
        <c:minorUnit val="100000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48302651440935501"/>
          <c:h val="9.5914669160755764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03"/>
          <c:h val="0.750003258432829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Миллеровского района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invertIfNegative val="0"/>
          <c:dLbls>
            <c:dLbl>
              <c:idx val="0"/>
              <c:layout>
                <c:manualLayout>
                  <c:x val="-5.4232751303247015E-3"/>
                  <c:y val="-4.88312954657913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231857,9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642253698597158E-2"/>
                  <c:y val="-3.57722999281279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255377,1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248246,5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9.7087905585634023E-3"/>
                  <c:y val="-6.6292815807309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Проект 2020 год</c:v>
                </c:pt>
                <c:pt idx="1">
                  <c:v> Проект 2021 год</c:v>
                </c:pt>
                <c:pt idx="2">
                  <c:v> Проект 2022 год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369533.3</c:v>
                </c:pt>
                <c:pt idx="1">
                  <c:v>384956.3</c:v>
                </c:pt>
                <c:pt idx="2">
                  <c:v>321243.90000000002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1778744"/>
        <c:axId val="318906464"/>
        <c:axId val="0"/>
      </c:bar3DChart>
      <c:catAx>
        <c:axId val="161778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318906464"/>
        <c:crosses val="autoZero"/>
        <c:auto val="1"/>
        <c:lblAlgn val="ctr"/>
        <c:lblOffset val="100"/>
        <c:noMultiLvlLbl val="0"/>
      </c:catAx>
      <c:valAx>
        <c:axId val="318906464"/>
        <c:scaling>
          <c:orientation val="minMax"/>
          <c:min val="30"/>
        </c:scaling>
        <c:delete val="1"/>
        <c:axPos val="l"/>
        <c:numFmt formatCode="#\ ##0.0" sourceLinked="1"/>
        <c:majorTickMark val="out"/>
        <c:minorTickMark val="none"/>
        <c:tickLblPos val="none"/>
        <c:crossAx val="161778744"/>
        <c:crosses val="autoZero"/>
        <c:crossBetween val="between"/>
        <c:majorUnit val="50"/>
      </c:valAx>
      <c:spPr>
        <a:noFill/>
        <a:ln w="25381">
          <a:noFill/>
        </a:ln>
      </c:spPr>
    </c:plotArea>
    <c:legend>
      <c:legendPos val="l"/>
      <c:legendEntry>
        <c:idx val="0"/>
        <c:txPr>
          <a:bodyPr/>
          <a:lstStyle/>
          <a:p>
            <a:pPr>
              <a:defRPr sz="1400" b="1">
                <a:solidFill>
                  <a:srgbClr val="99FF66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2.2391230129911925E-4"/>
          <c:y val="0.34981326733376167"/>
          <c:w val="0.22366455042581637"/>
          <c:h val="0.38088828862394708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38041011316213E-3"/>
          <c:y val="0"/>
          <c:w val="0.9905761683966940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bubble3D val="0"/>
            <c:explosion val="50"/>
          </c:dPt>
          <c:dLbls>
            <c:dLbl>
              <c:idx val="0"/>
              <c:layout>
                <c:manualLayout>
                  <c:x val="9.98590312577355E-2"/>
                  <c:y val="0.172570006841345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2334906257978003E-3"/>
                  <c:y val="-8.66164724387348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067351190998271E-2"/>
                  <c:y val="-1.95190300492927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0338977930327452E-3"/>
                  <c:y val="-4.30628321999310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610383933948864E-2"/>
                  <c:y val="-3.47689803472128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4065003985911895E-2"/>
                  <c:y val="-0.134757687742297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Акцизы по подакцизным товарам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Доходы от сдачи в аренду имущества</c:v>
                </c:pt>
                <c:pt idx="7">
                  <c:v>Иные собственные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65.696271486223281</c:v>
                </c:pt>
                <c:pt idx="1">
                  <c:v>10.134052871554468</c:v>
                </c:pt>
                <c:pt idx="2">
                  <c:v>6.4317613595310723</c:v>
                </c:pt>
                <c:pt idx="3">
                  <c:v>2.7603736929797682</c:v>
                </c:pt>
                <c:pt idx="4">
                  <c:v>3.4764661263274474</c:v>
                </c:pt>
                <c:pt idx="5">
                  <c:v>6.0569642844095499</c:v>
                </c:pt>
                <c:pt idx="6">
                  <c:v>1.8966896894001157</c:v>
                </c:pt>
                <c:pt idx="7">
                  <c:v>3.5474204895742787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invertIfNegative val="0"/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42199,7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48117,9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523269397033434E-2"/>
                  <c:y val="-6.05751029872042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50815,7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53245,5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Проект 2019 год</c:v>
                </c:pt>
                <c:pt idx="2">
                  <c:v>Проект 2020 год</c:v>
                </c:pt>
                <c:pt idx="3">
                  <c:v>Проект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209042.3</c:v>
                </c:pt>
                <c:pt idx="1">
                  <c:v>242769.6</c:v>
                </c:pt>
                <c:pt idx="2">
                  <c:v>255793.8</c:v>
                </c:pt>
                <c:pt idx="3">
                  <c:v>208419.3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4165752"/>
        <c:axId val="501370888"/>
        <c:axId val="0"/>
      </c:bar3DChart>
      <c:catAx>
        <c:axId val="474165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501370888"/>
        <c:crosses val="autoZero"/>
        <c:auto val="1"/>
        <c:lblAlgn val="ctr"/>
        <c:lblOffset val="100"/>
        <c:noMultiLvlLbl val="0"/>
      </c:catAx>
      <c:valAx>
        <c:axId val="501370888"/>
        <c:scaling>
          <c:orientation val="minMax"/>
          <c:min val="25000"/>
        </c:scaling>
        <c:delete val="1"/>
        <c:axPos val="l"/>
        <c:numFmt formatCode="#,##0.0" sourceLinked="1"/>
        <c:majorTickMark val="out"/>
        <c:minorTickMark val="none"/>
        <c:tickLblPos val="none"/>
        <c:crossAx val="474165752"/>
        <c:crosses val="autoZero"/>
        <c:crossBetween val="between"/>
        <c:majorUnit val="5000"/>
      </c:valAx>
      <c:spPr>
        <a:noFill/>
        <a:ln w="25405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056557798115515E-2"/>
          <c:y val="3.7640074671565854E-2"/>
          <c:w val="0.95494344220188865"/>
          <c:h val="0.8899015562397636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5693014681032325"/>
                  <c:y val="-0.239332271289988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789891244102612"/>
                  <c:y val="-0.1892394703223165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212261,2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2019 год</c:v>
                </c:pt>
                <c:pt idx="1">
                  <c:v>Проект 2020 год</c:v>
                </c:pt>
              </c:strCache>
            </c:strRef>
          </c:cat>
          <c:val>
            <c:numRef>
              <c:f>Sheet1!$B$2:$C$2</c:f>
              <c:numCache>
                <c:formatCode>#\ ##0.0</c:formatCode>
                <c:ptCount val="2"/>
                <c:pt idx="0">
                  <c:v>335175.8</c:v>
                </c:pt>
                <c:pt idx="1">
                  <c:v>231857.9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gapDepth val="165"/>
        <c:shape val="box"/>
        <c:axId val="501368536"/>
        <c:axId val="480589776"/>
        <c:axId val="0"/>
      </c:bar3DChart>
      <c:catAx>
        <c:axId val="501368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480589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0589776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501368536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bubble3D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bubble3D val="0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bubble3D val="0"/>
            <c:explosion val="54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bubble3D val="0"/>
            <c:explosion val="45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bubble3D val="0"/>
            <c:explosion val="33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1"/>
            <c:bubble3D val="0"/>
            <c:spPr>
              <a:solidFill>
                <a:srgbClr val="CCCC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2"/>
            <c:bubble3D val="0"/>
            <c:spPr>
              <a:solidFill>
                <a:srgbClr val="FF33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35,4%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2002649544342595E-3"/>
                  <c:y val="1.440005457487300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488015396915275E-2"/>
                  <c:y val="6.6665134220076196E-3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5,8%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2885822088795438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5,6%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4,5%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4,1%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1,3%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0,8%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6.4040601768354383E-2"/>
                  <c:y val="2.38792872047143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Sheet1!$B$1:$L$2</c:f>
              <c:multiLvlStrCache>
                <c:ptCount val="7"/>
                <c:lvl>
                  <c:pt idx="0">
                    <c:v>22 668.4</c:v>
                  </c:pt>
                  <c:pt idx="1">
                    <c:v>2 127.3</c:v>
                  </c:pt>
                  <c:pt idx="2">
                    <c:v>43 401.7</c:v>
                  </c:pt>
                  <c:pt idx="3">
                    <c:v>137 453.5</c:v>
                  </c:pt>
                  <c:pt idx="4">
                    <c:v>59.0</c:v>
                  </c:pt>
                  <c:pt idx="5">
                    <c:v>24 988.4</c:v>
                  </c:pt>
                  <c:pt idx="6">
                    <c:v>1 159.6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Sheet1!$B$2:$L$2</c:f>
              <c:numCache>
                <c:formatCode>#\ ##0.0</c:formatCode>
                <c:ptCount val="11"/>
                <c:pt idx="0">
                  <c:v>22668.400000000001</c:v>
                </c:pt>
                <c:pt idx="1">
                  <c:v>2127.3000000000002</c:v>
                </c:pt>
                <c:pt idx="2">
                  <c:v>43401.7</c:v>
                </c:pt>
                <c:pt idx="3">
                  <c:v>137453.5</c:v>
                </c:pt>
                <c:pt idx="4">
                  <c:v>59</c:v>
                </c:pt>
                <c:pt idx="5">
                  <c:v>24988.400000000001</c:v>
                </c:pt>
                <c:pt idx="6">
                  <c:v>1159.5999999999999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1"/>
            <c:bubble3D val="0"/>
            <c:spPr>
              <a:solidFill>
                <a:srgbClr val="00FF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2"/>
            <c:bubble3D val="0"/>
            <c:spPr>
              <a:solidFill>
                <a:srgbClr val="0000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Sheet1!$B$1:$L$2</c:f>
              <c:multiLvlStrCache>
                <c:ptCount val="7"/>
                <c:lvl>
                  <c:pt idx="0">
                    <c:v>22 668.4</c:v>
                  </c:pt>
                  <c:pt idx="1">
                    <c:v>2 127.3</c:v>
                  </c:pt>
                  <c:pt idx="2">
                    <c:v>43 401.7</c:v>
                  </c:pt>
                  <c:pt idx="3">
                    <c:v>137 453.5</c:v>
                  </c:pt>
                  <c:pt idx="4">
                    <c:v>59.0</c:v>
                  </c:pt>
                  <c:pt idx="5">
                    <c:v>24 988.4</c:v>
                  </c:pt>
                  <c:pt idx="6">
                    <c:v>1 159.6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Sheet1!$B$3:$L$3</c:f>
              <c:numCache>
                <c:formatCode>#,##0.00</c:formatCode>
                <c:ptCount val="11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55772808249911998"/>
          <c:y val="0"/>
          <c:w val="0.44058712869876743"/>
          <c:h val="0.97410288846409065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21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explosion val="13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explosion val="51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explosion val="14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explosion val="13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explosion val="13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explosion val="14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explosion val="9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4.1666666666666683E-3"/>
                  <c:y val="8.86166992292334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5833333333333441E-2"/>
                  <c:y val="4.5444461143196672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825459317585347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Расходы на обеспечение деятельности муниципальных учреждений - 25766.3</c:v>
                </c:pt>
                <c:pt idx="1">
                  <c:v>Мероприятия по организации и проведению конкурсов, торжественных и иных мероприятий - 109.3</c:v>
                </c:pt>
                <c:pt idx="2">
                  <c:v>Расходы на софинансирование повышения з/п работникам муниципальных учреждений культуры - 18923.7</c:v>
                </c:pt>
                <c:pt idx="3">
                  <c:v>Расходы на комплектование книжных фондов библиотек - 424.5</c:v>
                </c:pt>
                <c:pt idx="4">
                  <c:v>Другие вопросы в области культуры, кинематографии - 5320.5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25766.3</c:v>
                </c:pt>
                <c:pt idx="1">
                  <c:v>109.3</c:v>
                </c:pt>
                <c:pt idx="2">
                  <c:v>18923.7</c:v>
                </c:pt>
                <c:pt idx="3">
                  <c:v>424.5</c:v>
                </c:pt>
                <c:pt idx="4">
                  <c:v>5320.5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178118573827155E-2"/>
          <c:y val="9.7407638007293532E-2"/>
          <c:w val="0.83118874472884652"/>
          <c:h val="0.674027489009157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freezing" dir="t">
                <a:rot lat="0" lon="0" rev="9600000"/>
              </a:lightRig>
            </a:scene3d>
            <a:sp3d>
              <a:bevelT w="184150" prst="angle"/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-6.0816997345122708E-3"/>
                  <c:y val="-4.8100716082051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449348539817507E-2"/>
                  <c:y val="-4.8100716082051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449348539817451E-2"/>
                  <c:y val="-3.741166806381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12874.4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shape val="cylinder"/>
        <c:axId val="489434352"/>
        <c:axId val="489434744"/>
        <c:axId val="0"/>
      </c:bar3DChart>
      <c:catAx>
        <c:axId val="489434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89434744"/>
        <c:crosses val="autoZero"/>
        <c:auto val="1"/>
        <c:lblAlgn val="ctr"/>
        <c:lblOffset val="100"/>
        <c:noMultiLvlLbl val="0"/>
      </c:catAx>
      <c:valAx>
        <c:axId val="4894347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489434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457292624051859E-2"/>
          <c:y val="9.7407638007293532E-2"/>
          <c:w val="0.96266399692963411"/>
          <c:h val="0.674027489009157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freezing" dir="t">
                <a:rot lat="0" lon="0" rev="9600000"/>
              </a:lightRig>
            </a:scene3d>
            <a:sp3d>
              <a:bevelT w="184150" prst="angle"/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1.3683824402652572E-2"/>
                  <c:y val="-0.171024768291738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403296185481306"/>
                      <c:h val="0.2346246040002289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8653597876098104E-2"/>
                  <c:y val="-2.9394882050142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2723854437629"/>
                      <c:h val="0.2185910319728784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7.2980396814147086E-2"/>
                  <c:y val="-7.4823336127635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08242187649649"/>
                      <c:h val="0.2239355559819952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24463.5</c:v>
                </c:pt>
                <c:pt idx="1">
                  <c:v>32311.599999999999</c:v>
                </c:pt>
                <c:pt idx="2">
                  <c:v>78003.3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shape val="cylinder"/>
        <c:axId val="489435528"/>
        <c:axId val="489435920"/>
        <c:axId val="0"/>
      </c:bar3DChart>
      <c:catAx>
        <c:axId val="489435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89435920"/>
        <c:crosses val="autoZero"/>
        <c:auto val="1"/>
        <c:lblAlgn val="ctr"/>
        <c:lblOffset val="100"/>
        <c:noMultiLvlLbl val="0"/>
      </c:catAx>
      <c:valAx>
        <c:axId val="4894359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489435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 города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Миллеровского городского 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поселения оптимизации расходов бюджета и сокращению муниципального долга Миллеровского городского поселения 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 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года,  утвержденный распоряжением Администрации Миллеровского городского поселения от </a:t>
          </a:r>
          <a:r>
            <a:rPr lang="ru-RU" sz="1600" dirty="0" smtClean="0">
              <a:solidFill>
                <a:srgbClr val="FFFF00"/>
              </a:solidFill>
            </a:rPr>
            <a:t>06.06.2019</a:t>
          </a:r>
          <a:r>
            <a:rPr lang="ru-RU" sz="1600" dirty="0" smtClean="0">
              <a:solidFill>
                <a:srgbClr val="FFFF00"/>
              </a:solidFill>
            </a:rPr>
            <a:t> № </a:t>
          </a:r>
          <a:r>
            <a:rPr lang="ru-RU" sz="1600" dirty="0" smtClean="0">
              <a:solidFill>
                <a:srgbClr val="FFFF00"/>
              </a:solidFill>
            </a:rPr>
            <a:t>61 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ru-RU" sz="1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бюджета Миллеровского городского поселения</a:t>
          </a:r>
          <a:endParaRPr lang="ru-RU" sz="1800" dirty="0">
            <a:solidFill>
              <a:srgbClr val="0070C0"/>
            </a:solidFill>
          </a:endParaRPr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Реализация основных направлений долговой политики на 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2020 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год и плановый период 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2021 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и </a:t>
          </a:r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2022 годов</a:t>
          </a:r>
          <a:endParaRPr lang="ru-RU" sz="1800" dirty="0">
            <a:solidFill>
              <a:srgbClr val="7030A0"/>
            </a:solidFill>
          </a:endParaRPr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3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3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1" presStyleCnt="3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1" presStyleCnt="3" custScaleX="98528" custScaleY="178730" custLinFactNeighborX="874" custLinFactNeighborY="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25B9E-4443-4AF7-919B-3E90C6E8FC0E}" type="pres">
      <dgm:prSet presAssocID="{84C1FEF0-48B0-42FF-8385-CA2FDF866512}" presName="sp" presStyleCnt="0"/>
      <dgm:spPr/>
      <dgm:t>
        <a:bodyPr/>
        <a:lstStyle/>
        <a:p>
          <a:endParaRPr lang="ru-RU"/>
        </a:p>
      </dgm:t>
    </dgm:pt>
    <dgm:pt modelId="{4122055B-10BA-4763-BCF9-826BF8448BD8}" type="pres">
      <dgm:prSet presAssocID="{E02F3EE9-ABD1-4D06-9A71-B78C1E3542D6}" presName="composite" presStyleCnt="0"/>
      <dgm:spPr/>
      <dgm:t>
        <a:bodyPr/>
        <a:lstStyle/>
        <a:p>
          <a:endParaRPr lang="ru-RU"/>
        </a:p>
      </dgm:t>
    </dgm:pt>
    <dgm:pt modelId="{A6E13E1B-7D1B-442A-959A-A9F6D8AE7DD8}" type="pres">
      <dgm:prSet presAssocID="{E02F3EE9-ABD1-4D06-9A71-B78C1E3542D6}" presName="parentText" presStyleLbl="alignNode1" presStyleIdx="2" presStyleCnt="3" custLinFactNeighborX="7881" custLinFactNeighborY="-314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F6DF088B-B792-439B-9EEE-AF2670D0671E}" type="pres">
      <dgm:prSet presAssocID="{E02F3EE9-ABD1-4D06-9A71-B78C1E3542D6}" presName="descendantText" presStyleLbl="alignAcc1" presStyleIdx="2" presStyleCnt="3" custScaleX="98463" custScaleY="157785" custLinFactNeighborX="507" custLinFactNeighborY="2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46E64783-2E3C-4370-B119-FE9F0EA781F9}" type="presOf" srcId="{378CD20F-4C33-45C8-AA4B-0CE44C4D04C2}" destId="{6F6C7F8D-CA85-4C86-A8B9-DE0E49DC8118}" srcOrd="0" destOrd="0" presId="urn:microsoft.com/office/officeart/2005/8/layout/chevron2"/>
    <dgm:cxn modelId="{3BEBB157-6F04-4726-92E8-65661F4D5571}" srcId="{B90239BA-D30D-42D9-95F7-1477AF7261C5}" destId="{68AA1952-3345-4003-BFDC-A0E4F30C465C}" srcOrd="1" destOrd="0" parTransId="{CD8EE939-5E82-4C1E-A503-C5646DF47732}" sibTransId="{84C1FEF0-48B0-42FF-8385-CA2FDF866512}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D80A01E1-25EA-46A8-B377-57ECDD16D786}" type="presOf" srcId="{C3A7DD02-4A49-4703-AC15-9E0113FDB979}" destId="{F6DF088B-B792-439B-9EEE-AF2670D0671E}" srcOrd="0" destOrd="0" presId="urn:microsoft.com/office/officeart/2005/8/layout/chevron2"/>
    <dgm:cxn modelId="{1C0697D9-85D0-492D-B3E6-B5B755F74DED}" srcId="{E02F3EE9-ABD1-4D06-9A71-B78C1E3542D6}" destId="{C3A7DD02-4A49-4703-AC15-9E0113FDB979}" srcOrd="0" destOrd="0" parTransId="{A16EE01F-A2B0-4440-88C8-2DE7F58B8A60}" sibTransId="{D1B66777-09F6-4D87-83E6-6C4051FC771C}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5717FF89-59BF-4E71-A2FF-59C4C67B826C}" srcId="{B90239BA-D30D-42D9-95F7-1477AF7261C5}" destId="{E02F3EE9-ABD1-4D06-9A71-B78C1E3542D6}" srcOrd="2" destOrd="0" parTransId="{AA1A75ED-3EC9-4A28-8738-27E036ED2506}" sibTransId="{7429E3D7-E57E-4AC5-82B5-C677C06E342E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26E9AFAC-ECB1-49E7-A723-4CFA6F748456}" type="presOf" srcId="{E02F3EE9-ABD1-4D06-9A71-B78C1E3542D6}" destId="{A6E13E1B-7D1B-442A-959A-A9F6D8AE7DD8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2AA98627-531B-4DD3-BBDE-CCD7EEEF7692}" type="presParOf" srcId="{6CDFB346-5AE3-475E-BC66-186028DEC05D}" destId="{24828325-9710-4C43-A4EA-D8E2D475B012}" srcOrd="2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  <dgm:cxn modelId="{5C127BB2-0CCA-4D2A-A17C-E507A7449156}" type="presParOf" srcId="{6CDFB346-5AE3-475E-BC66-186028DEC05D}" destId="{A5625B9E-4443-4AF7-919B-3E90C6E8FC0E}" srcOrd="3" destOrd="0" presId="urn:microsoft.com/office/officeart/2005/8/layout/chevron2"/>
    <dgm:cxn modelId="{FED41B59-3A5B-441D-82D8-9168BC7C481C}" type="presParOf" srcId="{6CDFB346-5AE3-475E-BC66-186028DEC05D}" destId="{4122055B-10BA-4763-BCF9-826BF8448BD8}" srcOrd="4" destOrd="0" presId="urn:microsoft.com/office/officeart/2005/8/layout/chevron2"/>
    <dgm:cxn modelId="{999792EC-C6EC-47ED-97A7-BEF0523F5DC9}" type="presParOf" srcId="{4122055B-10BA-4763-BCF9-826BF8448BD8}" destId="{A6E13E1B-7D1B-442A-959A-A9F6D8AE7DD8}" srcOrd="0" destOrd="0" presId="urn:microsoft.com/office/officeart/2005/8/layout/chevron2"/>
    <dgm:cxn modelId="{D9228A1F-BEED-4A2D-A449-1A7A0B97DC72}" type="presParOf" srcId="{4122055B-10BA-4763-BCF9-826BF8448BD8}" destId="{F6DF088B-B792-439B-9EEE-AF2670D0671E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46000,6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Акцизы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8332,9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81939,2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2784,4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Налоги на имущество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81471,9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</a:t>
          </a:r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9748,6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6" custScaleY="114414" custLinFactNeighborY="-1052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6" custScaleX="92748" custScaleY="119704" custLinFactNeighborX="-18739" custLinFactNeighborY="-1424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6" custScaleY="196288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3" presStyleCnt="6" custScaleY="92954" custLinFactNeighborX="-1887" custLinFactNeighborY="52032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3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903" custLinFactY="-118095" custLinFactNeighborY="-200000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91611" custLinFactNeighborX="-14508" custLinFactNeighborY="-20000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BC9EECA3-31A3-40D6-B395-5CD9FE4B63D3}" srcId="{227A101D-8088-4F21-A936-43AB877355D2}" destId="{9589BF18-EB43-46B1-B7B8-63ADBDFDC163}" srcOrd="3" destOrd="0" parTransId="{0C08EA7C-BFFB-47BE-8AE9-56286B5A196F}" sibTransId="{95ADC15E-E719-415A-A3F1-FDF2C80A9E52}"/>
    <dgm:cxn modelId="{FF009F2E-7AFE-45F9-A55D-08CECF0A57A7}" type="presOf" srcId="{0CB101B1-31FC-4497-B774-302BD4E2A2CB}" destId="{ED0EA491-65AE-4061-9E58-F527A96B4B18}" srcOrd="1" destOrd="0" presId="urn:microsoft.com/office/officeart/2005/8/layout/vList4#1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01FCB6D7-E8EC-465B-A2B4-26E22F2182EB}" type="presOf" srcId="{0CB101B1-31FC-4497-B774-302BD4E2A2CB}" destId="{67233FA9-89F9-43A8-9F80-99BA1DBCD9E3}" srcOrd="0" destOrd="0" presId="urn:microsoft.com/office/officeart/2005/8/layout/vList4#1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5C489E28-BD43-4104-A813-D01F0010391F}" type="presParOf" srcId="{B17E2703-ED7C-40C1-AA5F-205C0BB9EA84}" destId="{931DB2C6-6A18-4320-B852-C2613EDB2FA8}" srcOrd="2" destOrd="0" presId="urn:microsoft.com/office/officeart/2005/8/layout/vList4#1"/>
    <dgm:cxn modelId="{E074F8CF-2F52-4F73-9E06-A4E7CEE3B82F}" type="presParOf" srcId="{931DB2C6-6A18-4320-B852-C2613EDB2FA8}" destId="{67233FA9-89F9-43A8-9F80-99BA1DBCD9E3}" srcOrd="0" destOrd="0" presId="urn:microsoft.com/office/officeart/2005/8/layout/vList4#1"/>
    <dgm:cxn modelId="{7BC0CDFA-2E03-4ADE-9026-CFA61B9067D0}" type="presParOf" srcId="{931DB2C6-6A18-4320-B852-C2613EDB2FA8}" destId="{B43CAF5A-DF0E-47F1-8B84-50B2394B9328}" srcOrd="1" destOrd="0" presId="urn:microsoft.com/office/officeart/2005/8/layout/vList4#1"/>
    <dgm:cxn modelId="{3A60F536-6AD7-418F-9BAC-7E3964F10AA9}" type="presParOf" srcId="{931DB2C6-6A18-4320-B852-C2613EDB2FA8}" destId="{ED0EA491-65AE-4061-9E58-F527A96B4B18}" srcOrd="2" destOrd="0" presId="urn:microsoft.com/office/officeart/2005/8/layout/vList4#1"/>
    <dgm:cxn modelId="{51AB5828-EF0E-47DD-B6FA-0827B0712358}" type="presParOf" srcId="{B17E2703-ED7C-40C1-AA5F-205C0BB9EA84}" destId="{5D375768-0ECA-4AFD-96FD-19990CEB488B}" srcOrd="3" destOrd="0" presId="urn:microsoft.com/office/officeart/2005/8/layout/vList4#1"/>
    <dgm:cxn modelId="{6C590537-C3EF-41FA-A5F0-586A139CEC69}" type="presParOf" srcId="{B17E2703-ED7C-40C1-AA5F-205C0BB9EA84}" destId="{7D4D5190-7A99-4EE3-BF13-894BFF6BFA1A}" srcOrd="4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5" destOrd="0" presId="urn:microsoft.com/office/officeart/2005/8/layout/vList4#1"/>
    <dgm:cxn modelId="{7071AAB6-9404-437E-99EF-CD96EE1838E9}" type="presParOf" srcId="{B17E2703-ED7C-40C1-AA5F-205C0BB9EA84}" destId="{712BDC1E-CA2D-4B05-B9F9-47FDD7A8558E}" srcOrd="6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1159,6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137453,5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43401,7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24988,4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22668,4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2127,3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59,0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7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7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2" presStyleCnt="7" custLinFactNeighborX="15686" custLinFactNeighborY="16332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3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3" presStyleCnt="7" custScaleY="97926" custLinFactNeighborX="2752" custLinFactNeighborY="-86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4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4" presStyleCnt="7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5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5" presStyleCnt="7" custScaleY="9792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62DA4-759F-453D-820F-7D761FBBE5F3}" type="pres">
      <dgm:prSet presAssocID="{2498E522-CC6C-48DC-90B4-08EDAC32EE65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6" presStyleCnt="7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6" presStyleCnt="7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15E950-0752-47AB-8C05-3E6D221A23AF}" type="presOf" srcId="{141BF6D1-B747-4420-B90A-B01610E5A286}" destId="{20B3464C-EA00-4F3B-BC5A-8653599F0510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7E784635-465F-44E3-AA2F-8658038E040B}" type="presOf" srcId="{8061A499-68BB-4517-AEA3-079F9BE298A5}" destId="{15C59F69-595E-4B67-B539-081BDD40D04C}" srcOrd="1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1932B740-0C68-4BA1-AEAA-DD08A83A9ECC}" srcId="{227A101D-8088-4F21-A936-43AB877355D2}" destId="{B108F20A-239D-4106-9698-2EFA9EE89891}" srcOrd="6" destOrd="0" parTransId="{9E499928-9293-4983-B1F9-ABEECD4577EC}" sibTransId="{46567C1B-C5BA-44D3-97B4-B9D62D4D80DF}"/>
    <dgm:cxn modelId="{1976B630-F973-461E-BDB1-0B71663BF0B1}" srcId="{227A101D-8088-4F21-A936-43AB877355D2}" destId="{141BF6D1-B747-4420-B90A-B01610E5A286}" srcOrd="5" destOrd="0" parTransId="{79619245-C54B-4B27-92EC-CDD741F88906}" sibTransId="{2498E522-CC6C-48DC-90B4-08EDAC32EE65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9C6853F0-A8E9-4B10-A9BA-C824F1D8AC2D}" type="presOf" srcId="{141BF6D1-B747-4420-B90A-B01610E5A286}" destId="{DEBA809D-4656-4DD0-9969-B0E981E358F5}" srcOrd="0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99B9EB67-C25C-4875-8894-79CA374BE811}" type="presOf" srcId="{8061A499-68BB-4517-AEA3-079F9BE298A5}" destId="{681E65EC-7E48-44FF-9933-C4F2C62D5FC2}" srcOrd="0" destOrd="0" presId="urn:microsoft.com/office/officeart/2005/8/layout/vList4#2"/>
    <dgm:cxn modelId="{2FFF13D2-4E77-4CFF-9A31-0A14F3F2418D}" srcId="{227A101D-8088-4F21-A936-43AB877355D2}" destId="{61D99D17-2746-4EA0-AD49-B2201E3298AB}" srcOrd="3" destOrd="0" parTransId="{F346383C-8891-40C0-90C8-ECC53B07E9E8}" sibTransId="{6560EDE6-CC5A-4C9D-8A2C-2654E990D14A}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84B2508D-E45B-42BD-B935-F7CAE7583505}" srcId="{227A101D-8088-4F21-A936-43AB877355D2}" destId="{AC7F4D8F-90E7-4113-8AA7-E045A737679F}" srcOrd="4" destOrd="0" parTransId="{F08EFA79-F0CB-495A-9642-ED5B19949CB0}" sibTransId="{93A4DCCF-AA92-4AFF-8A3F-454A8EFC19E1}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1B953493-F6F7-47FE-B292-8924ADD9A5A0}" srcId="{227A101D-8088-4F21-A936-43AB877355D2}" destId="{8061A499-68BB-4517-AEA3-079F9BE298A5}" srcOrd="2" destOrd="0" parTransId="{55E260D4-7E74-422F-989D-1A883D30C42B}" sibTransId="{2FF04357-4C60-47B2-ABA7-F34F2DD98536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4F9D7AC6-67F5-4386-B71D-72A976BA63F7}" type="presParOf" srcId="{B17E2703-ED7C-40C1-AA5F-205C0BB9EA84}" destId="{7D4D5190-7A99-4EE3-BF13-894BFF6BFA1A}" srcOrd="4" destOrd="0" presId="urn:microsoft.com/office/officeart/2005/8/layout/vList4#2"/>
    <dgm:cxn modelId="{213AF165-D7FF-4525-9E5E-A902865A78D5}" type="presParOf" srcId="{7D4D5190-7A99-4EE3-BF13-894BFF6BFA1A}" destId="{681E65EC-7E48-44FF-9933-C4F2C62D5FC2}" srcOrd="0" destOrd="0" presId="urn:microsoft.com/office/officeart/2005/8/layout/vList4#2"/>
    <dgm:cxn modelId="{CEAF7813-4906-40DB-92F8-CF45DB57FD47}" type="presParOf" srcId="{7D4D5190-7A99-4EE3-BF13-894BFF6BFA1A}" destId="{7DE197FE-AADA-44C3-8B2B-CF16D12E116A}" srcOrd="1" destOrd="0" presId="urn:microsoft.com/office/officeart/2005/8/layout/vList4#2"/>
    <dgm:cxn modelId="{0B66F380-67CD-4ADC-B19A-AC356E0C9018}" type="presParOf" srcId="{7D4D5190-7A99-4EE3-BF13-894BFF6BFA1A}" destId="{15C59F69-595E-4B67-B539-081BDD40D04C}" srcOrd="2" destOrd="0" presId="urn:microsoft.com/office/officeart/2005/8/layout/vList4#2"/>
    <dgm:cxn modelId="{D340860F-C177-48C8-872B-F4F42794D59B}" type="presParOf" srcId="{B17E2703-ED7C-40C1-AA5F-205C0BB9EA84}" destId="{6AFA3499-CF7C-4437-BB77-60DAFC4E26ED}" srcOrd="5" destOrd="0" presId="urn:microsoft.com/office/officeart/2005/8/layout/vList4#2"/>
    <dgm:cxn modelId="{14433620-87E3-4827-9195-D24F6FBFD010}" type="presParOf" srcId="{B17E2703-ED7C-40C1-AA5F-205C0BB9EA84}" destId="{E9C9C0DB-7628-4918-95C6-35F53D811906}" srcOrd="6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7" destOrd="0" presId="urn:microsoft.com/office/officeart/2005/8/layout/vList4#2"/>
    <dgm:cxn modelId="{42EB6D76-EFC6-463F-ADF2-EE7963B7290C}" type="presParOf" srcId="{B17E2703-ED7C-40C1-AA5F-205C0BB9EA84}" destId="{2350E0CA-57BF-4684-AC36-EDD559365B77}" srcOrd="8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9" destOrd="0" presId="urn:microsoft.com/office/officeart/2005/8/layout/vList4#2"/>
    <dgm:cxn modelId="{1B95B638-D6D0-4979-B7DB-ECF87C24B7C4}" type="presParOf" srcId="{B17E2703-ED7C-40C1-AA5F-205C0BB9EA84}" destId="{93412BED-D256-4B5C-85BD-072070082E6B}" srcOrd="10" destOrd="0" presId="urn:microsoft.com/office/officeart/2005/8/layout/vList4#2"/>
    <dgm:cxn modelId="{D780AB64-603F-41CA-8FF7-A5DDBA4773A9}" type="presParOf" srcId="{93412BED-D256-4B5C-85BD-072070082E6B}" destId="{DEBA809D-4656-4DD0-9969-B0E981E358F5}" srcOrd="0" destOrd="0" presId="urn:microsoft.com/office/officeart/2005/8/layout/vList4#2"/>
    <dgm:cxn modelId="{F540F39D-34E7-462A-A501-5DDABE136B74}" type="presParOf" srcId="{93412BED-D256-4B5C-85BD-072070082E6B}" destId="{49B16435-6F80-4C40-803F-8DBCEBE6B20D}" srcOrd="1" destOrd="0" presId="urn:microsoft.com/office/officeart/2005/8/layout/vList4#2"/>
    <dgm:cxn modelId="{1270E1A6-4E35-458F-87AA-9107FAAF5D26}" type="presParOf" srcId="{93412BED-D256-4B5C-85BD-072070082E6B}" destId="{20B3464C-EA00-4F3B-BC5A-8653599F0510}" srcOrd="2" destOrd="0" presId="urn:microsoft.com/office/officeart/2005/8/layout/vList4#2"/>
    <dgm:cxn modelId="{42167D56-5BCD-4D91-9F2B-94960D2F8135}" type="presParOf" srcId="{B17E2703-ED7C-40C1-AA5F-205C0BB9EA84}" destId="{BD662DA4-759F-453D-820F-7D761FBBE5F3}" srcOrd="11" destOrd="0" presId="urn:microsoft.com/office/officeart/2005/8/layout/vList4#2"/>
    <dgm:cxn modelId="{EFAD6336-D916-42A5-B54B-625F23694980}" type="presParOf" srcId="{B17E2703-ED7C-40C1-AA5F-205C0BB9EA84}" destId="{937E53AC-8958-476F-876C-6E6C383D0172}" srcOrd="12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F301D6-983B-48F2-A2EB-44E8E196C68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CDF61D-338B-4885-9FA4-6F515B1946E0}">
      <dgm:prSet phldrT="[Текст]" custT="1"/>
      <dgm:spPr/>
      <dgm:t>
        <a:bodyPr/>
        <a:lstStyle/>
        <a:p>
          <a:pPr algn="ctr"/>
          <a:r>
            <a: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ОАО «</a:t>
          </a:r>
          <a:r>
            <a:rPr lang="ru-RU" sz="3200" b="1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Астон</a:t>
          </a:r>
          <a:r>
            <a:rPr lang="ru-RU" sz="3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»</a:t>
          </a:r>
        </a:p>
      </dgm:t>
    </dgm:pt>
    <dgm:pt modelId="{A32986AA-C9DB-46A1-8C6E-6774DF90FCA0}" type="parTrans" cxnId="{55334577-138D-4DC4-BAB5-F25A0504FC67}">
      <dgm:prSet/>
      <dgm:spPr/>
      <dgm:t>
        <a:bodyPr/>
        <a:lstStyle/>
        <a:p>
          <a:endParaRPr lang="ru-RU"/>
        </a:p>
      </dgm:t>
    </dgm:pt>
    <dgm:pt modelId="{252EDC46-C578-44AF-A3CF-208A5C183C7C}" type="sibTrans" cxnId="{55334577-138D-4DC4-BAB5-F25A0504FC67}">
      <dgm:prSet/>
      <dgm:spPr/>
      <dgm:t>
        <a:bodyPr/>
        <a:lstStyle/>
        <a:p>
          <a:endParaRPr lang="ru-RU"/>
        </a:p>
      </dgm:t>
    </dgm:pt>
    <dgm:pt modelId="{A74D4110-2E51-4537-A2FE-5F5F710DC434}">
      <dgm:prSet phldrT="[Текст]" custT="1"/>
      <dgm:spPr/>
      <dgm:t>
        <a:bodyPr/>
        <a:lstStyle/>
        <a:p>
          <a:pPr algn="ctr"/>
          <a:r>
            <a: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АО «МГОК»</a:t>
          </a:r>
          <a:endParaRPr lang="ru-RU" sz="28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gm:t>
    </dgm:pt>
    <dgm:pt modelId="{2906108C-E69B-4CAF-92F3-6DED6D4D06E1}" type="parTrans" cxnId="{72B46117-FD7F-4C0F-8A9A-054247F17295}">
      <dgm:prSet/>
      <dgm:spPr/>
      <dgm:t>
        <a:bodyPr/>
        <a:lstStyle/>
        <a:p>
          <a:endParaRPr lang="ru-RU"/>
        </a:p>
      </dgm:t>
    </dgm:pt>
    <dgm:pt modelId="{8EB56C4A-8C7D-496E-9DE0-F2A132EEEB7C}" type="sibTrans" cxnId="{72B46117-FD7F-4C0F-8A9A-054247F17295}">
      <dgm:prSet/>
      <dgm:spPr/>
      <dgm:t>
        <a:bodyPr/>
        <a:lstStyle/>
        <a:p>
          <a:endParaRPr lang="ru-RU"/>
        </a:p>
      </dgm:t>
    </dgm:pt>
    <dgm:pt modelId="{EA63D518-2DD2-4032-9DD8-7DBB859DBC3C}">
      <dgm:prSet phldrT="[Текст]" custT="1"/>
      <dgm:spPr/>
      <dgm:t>
        <a:bodyPr/>
        <a:lstStyle/>
        <a:p>
          <a:pPr algn="ctr"/>
          <a:r>
            <a:rPr lang="ru-RU" sz="2800" b="1" dirty="0" smtClean="0">
              <a:solidFill>
                <a:srgbClr val="99FF66"/>
              </a:solidFill>
              <a:latin typeface="Arial" pitchFamily="34" charset="0"/>
              <a:cs typeface="Arial" pitchFamily="34" charset="0"/>
            </a:rPr>
            <a:t>ООО «</a:t>
          </a:r>
          <a:r>
            <a:rPr lang="ru-RU" sz="2800" b="1" dirty="0" err="1" smtClean="0">
              <a:solidFill>
                <a:srgbClr val="99FF66"/>
              </a:solidFill>
              <a:latin typeface="Arial" pitchFamily="34" charset="0"/>
              <a:cs typeface="Arial" pitchFamily="34" charset="0"/>
            </a:rPr>
            <a:t>Амилко</a:t>
          </a:r>
          <a:r>
            <a:rPr lang="ru-RU" sz="2800" b="1" dirty="0" smtClean="0">
              <a:solidFill>
                <a:srgbClr val="99FF66"/>
              </a:solidFill>
              <a:latin typeface="Arial" pitchFamily="34" charset="0"/>
              <a:cs typeface="Arial" pitchFamily="34" charset="0"/>
            </a:rPr>
            <a:t>»</a:t>
          </a:r>
          <a:endParaRPr lang="ru-RU" sz="2800" b="1" dirty="0">
            <a:solidFill>
              <a:srgbClr val="99FF66"/>
            </a:solidFill>
            <a:latin typeface="Arial" pitchFamily="34" charset="0"/>
            <a:cs typeface="Arial" pitchFamily="34" charset="0"/>
          </a:endParaRPr>
        </a:p>
      </dgm:t>
    </dgm:pt>
    <dgm:pt modelId="{59B4FF2A-C0A7-4489-82E1-9AE5A22ADC2F}" type="parTrans" cxnId="{49F1265D-41A5-4F33-9CDC-7A93F8BB3D58}">
      <dgm:prSet/>
      <dgm:spPr/>
      <dgm:t>
        <a:bodyPr/>
        <a:lstStyle/>
        <a:p>
          <a:endParaRPr lang="ru-RU"/>
        </a:p>
      </dgm:t>
    </dgm:pt>
    <dgm:pt modelId="{5227106C-EABD-4666-9FF0-23B7C3E5693B}" type="sibTrans" cxnId="{49F1265D-41A5-4F33-9CDC-7A93F8BB3D58}">
      <dgm:prSet/>
      <dgm:spPr/>
      <dgm:t>
        <a:bodyPr/>
        <a:lstStyle/>
        <a:p>
          <a:endParaRPr lang="ru-RU"/>
        </a:p>
      </dgm:t>
    </dgm:pt>
    <dgm:pt modelId="{A52609DF-71B6-44D9-A163-F87EB9C91D90}" type="pres">
      <dgm:prSet presAssocID="{78F301D6-983B-48F2-A2EB-44E8E196C68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A36C06-7BC3-49BD-8401-59F9524F22D6}" type="pres">
      <dgm:prSet presAssocID="{AECDF61D-338B-4885-9FA4-6F515B1946E0}" presName="parentLin" presStyleCnt="0"/>
      <dgm:spPr/>
    </dgm:pt>
    <dgm:pt modelId="{594ED7FC-9EA4-45ED-BA99-CAC1576ADD69}" type="pres">
      <dgm:prSet presAssocID="{AECDF61D-338B-4885-9FA4-6F515B1946E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289BBCF-44E4-47C4-BCFB-353B6DF4DDFB}" type="pres">
      <dgm:prSet presAssocID="{AECDF61D-338B-4885-9FA4-6F515B1946E0}" presName="parentText" presStyleLbl="node1" presStyleIdx="0" presStyleCnt="3" custScaleX="142327" custScaleY="1515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3EAD5-7F8A-40B6-BC40-9922E327FBF3}" type="pres">
      <dgm:prSet presAssocID="{AECDF61D-338B-4885-9FA4-6F515B1946E0}" presName="negativeSpace" presStyleCnt="0"/>
      <dgm:spPr/>
    </dgm:pt>
    <dgm:pt modelId="{8B063AAC-0637-47C6-8C8E-5D6D163CEC38}" type="pres">
      <dgm:prSet presAssocID="{AECDF61D-338B-4885-9FA4-6F515B1946E0}" presName="childText" presStyleLbl="conFgAcc1" presStyleIdx="0" presStyleCnt="3">
        <dgm:presLayoutVars>
          <dgm:bulletEnabled val="1"/>
        </dgm:presLayoutVars>
      </dgm:prSet>
      <dgm:spPr>
        <a:ln w="0">
          <a:solidFill>
            <a:schemeClr val="bg1"/>
          </a:solidFill>
        </a:ln>
      </dgm:spPr>
    </dgm:pt>
    <dgm:pt modelId="{4BD1F1B0-D060-4C2E-AFD7-6B2B65F25B1F}" type="pres">
      <dgm:prSet presAssocID="{252EDC46-C578-44AF-A3CF-208A5C183C7C}" presName="spaceBetweenRectangles" presStyleCnt="0"/>
      <dgm:spPr/>
    </dgm:pt>
    <dgm:pt modelId="{D6790682-4197-47A8-A7C3-D5ACB3ADBD94}" type="pres">
      <dgm:prSet presAssocID="{A74D4110-2E51-4537-A2FE-5F5F710DC434}" presName="parentLin" presStyleCnt="0"/>
      <dgm:spPr/>
    </dgm:pt>
    <dgm:pt modelId="{A5698B06-B55A-4F0E-99D7-22AC9C8C6FAD}" type="pres">
      <dgm:prSet presAssocID="{A74D4110-2E51-4537-A2FE-5F5F710DC43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04F009F-C5A9-41DF-A53C-9C07279112E8}" type="pres">
      <dgm:prSet presAssocID="{A74D4110-2E51-4537-A2FE-5F5F710DC434}" presName="parentText" presStyleLbl="node1" presStyleIdx="1" presStyleCnt="3" custScaleX="142857" custScaleY="152813" custLinFactNeighborX="7630" custLinFactNeighborY="83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944E5-8168-4F2A-B363-D6B889B3C774}" type="pres">
      <dgm:prSet presAssocID="{A74D4110-2E51-4537-A2FE-5F5F710DC434}" presName="negativeSpace" presStyleCnt="0"/>
      <dgm:spPr/>
    </dgm:pt>
    <dgm:pt modelId="{D706DFA6-2118-4A1F-A048-22CC1E2A247D}" type="pres">
      <dgm:prSet presAssocID="{A74D4110-2E51-4537-A2FE-5F5F710DC434}" presName="childText" presStyleLbl="conFgAcc1" presStyleIdx="1" presStyleCnt="3">
        <dgm:presLayoutVars>
          <dgm:bulletEnabled val="1"/>
        </dgm:presLayoutVars>
      </dgm:prSet>
      <dgm:spPr>
        <a:ln w="0">
          <a:solidFill>
            <a:schemeClr val="bg1"/>
          </a:solidFill>
        </a:ln>
      </dgm:spPr>
    </dgm:pt>
    <dgm:pt modelId="{718D7F6C-145E-414B-848A-141BBE7AFAA6}" type="pres">
      <dgm:prSet presAssocID="{8EB56C4A-8C7D-496E-9DE0-F2A132EEEB7C}" presName="spaceBetweenRectangles" presStyleCnt="0"/>
      <dgm:spPr/>
    </dgm:pt>
    <dgm:pt modelId="{1859DBEE-3CA2-408C-96C4-12AED35D22D0}" type="pres">
      <dgm:prSet presAssocID="{EA63D518-2DD2-4032-9DD8-7DBB859DBC3C}" presName="parentLin" presStyleCnt="0"/>
      <dgm:spPr/>
    </dgm:pt>
    <dgm:pt modelId="{2F45C2BD-EB7C-47D5-A960-D0781C0866B9}" type="pres">
      <dgm:prSet presAssocID="{EA63D518-2DD2-4032-9DD8-7DBB859DBC3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C541F10-6783-4EB1-BB02-ECC05D28D8F1}" type="pres">
      <dgm:prSet presAssocID="{EA63D518-2DD2-4032-9DD8-7DBB859DBC3C}" presName="parentText" presStyleLbl="node1" presStyleIdx="2" presStyleCnt="3" custScaleX="142857" custScaleY="133049" custLinFactNeighborX="10554" custLinFactNeighborY="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EA66B-CFA8-4D4D-BA3F-55963A6E305D}" type="pres">
      <dgm:prSet presAssocID="{EA63D518-2DD2-4032-9DD8-7DBB859DBC3C}" presName="negativeSpace" presStyleCnt="0"/>
      <dgm:spPr/>
    </dgm:pt>
    <dgm:pt modelId="{DFA92D93-D68D-4325-ADA7-A491C239014A}" type="pres">
      <dgm:prSet presAssocID="{EA63D518-2DD2-4032-9DD8-7DBB859DBC3C}" presName="childText" presStyleLbl="conFgAcc1" presStyleIdx="2" presStyleCnt="3">
        <dgm:presLayoutVars>
          <dgm:bulletEnabled val="1"/>
        </dgm:presLayoutVars>
      </dgm:prSet>
      <dgm:spPr>
        <a:ln w="0">
          <a:solidFill>
            <a:schemeClr val="bg1"/>
          </a:solidFill>
        </a:ln>
      </dgm:spPr>
    </dgm:pt>
  </dgm:ptLst>
  <dgm:cxnLst>
    <dgm:cxn modelId="{0E94D26D-C5DB-4A6A-856A-6E4A516436CA}" type="presOf" srcId="{A74D4110-2E51-4537-A2FE-5F5F710DC434}" destId="{A5698B06-B55A-4F0E-99D7-22AC9C8C6FAD}" srcOrd="0" destOrd="0" presId="urn:microsoft.com/office/officeart/2005/8/layout/list1"/>
    <dgm:cxn modelId="{72B46117-FD7F-4C0F-8A9A-054247F17295}" srcId="{78F301D6-983B-48F2-A2EB-44E8E196C687}" destId="{A74D4110-2E51-4537-A2FE-5F5F710DC434}" srcOrd="1" destOrd="0" parTransId="{2906108C-E69B-4CAF-92F3-6DED6D4D06E1}" sibTransId="{8EB56C4A-8C7D-496E-9DE0-F2A132EEEB7C}"/>
    <dgm:cxn modelId="{D1AF4EF9-CB37-46EA-BDD1-1DB407313834}" type="presOf" srcId="{AECDF61D-338B-4885-9FA4-6F515B1946E0}" destId="{4289BBCF-44E4-47C4-BCFB-353B6DF4DDFB}" srcOrd="1" destOrd="0" presId="urn:microsoft.com/office/officeart/2005/8/layout/list1"/>
    <dgm:cxn modelId="{70D2C7C1-6A6B-408D-8E1F-0884B28D5686}" type="presOf" srcId="{EA63D518-2DD2-4032-9DD8-7DBB859DBC3C}" destId="{2F45C2BD-EB7C-47D5-A960-D0781C0866B9}" srcOrd="0" destOrd="0" presId="urn:microsoft.com/office/officeart/2005/8/layout/list1"/>
    <dgm:cxn modelId="{55334577-138D-4DC4-BAB5-F25A0504FC67}" srcId="{78F301D6-983B-48F2-A2EB-44E8E196C687}" destId="{AECDF61D-338B-4885-9FA4-6F515B1946E0}" srcOrd="0" destOrd="0" parTransId="{A32986AA-C9DB-46A1-8C6E-6774DF90FCA0}" sibTransId="{252EDC46-C578-44AF-A3CF-208A5C183C7C}"/>
    <dgm:cxn modelId="{49F1265D-41A5-4F33-9CDC-7A93F8BB3D58}" srcId="{78F301D6-983B-48F2-A2EB-44E8E196C687}" destId="{EA63D518-2DD2-4032-9DD8-7DBB859DBC3C}" srcOrd="2" destOrd="0" parTransId="{59B4FF2A-C0A7-4489-82E1-9AE5A22ADC2F}" sibTransId="{5227106C-EABD-4666-9FF0-23B7C3E5693B}"/>
    <dgm:cxn modelId="{1C11BEA0-2F31-44B9-AD72-B96C6B6F8630}" type="presOf" srcId="{A74D4110-2E51-4537-A2FE-5F5F710DC434}" destId="{104F009F-C5A9-41DF-A53C-9C07279112E8}" srcOrd="1" destOrd="0" presId="urn:microsoft.com/office/officeart/2005/8/layout/list1"/>
    <dgm:cxn modelId="{40760B1B-6FCC-4A14-B7AD-0A23938E77D0}" type="presOf" srcId="{AECDF61D-338B-4885-9FA4-6F515B1946E0}" destId="{594ED7FC-9EA4-45ED-BA99-CAC1576ADD69}" srcOrd="0" destOrd="0" presId="urn:microsoft.com/office/officeart/2005/8/layout/list1"/>
    <dgm:cxn modelId="{9E8A6050-CC5A-4EC5-BDE3-67BB59777D82}" type="presOf" srcId="{78F301D6-983B-48F2-A2EB-44E8E196C687}" destId="{A52609DF-71B6-44D9-A163-F87EB9C91D90}" srcOrd="0" destOrd="0" presId="urn:microsoft.com/office/officeart/2005/8/layout/list1"/>
    <dgm:cxn modelId="{6A8741F3-E6CF-42F5-92C3-939B087911C3}" type="presOf" srcId="{EA63D518-2DD2-4032-9DD8-7DBB859DBC3C}" destId="{BC541F10-6783-4EB1-BB02-ECC05D28D8F1}" srcOrd="1" destOrd="0" presId="urn:microsoft.com/office/officeart/2005/8/layout/list1"/>
    <dgm:cxn modelId="{29BBE0E8-1CFA-463A-8927-EB62EE5A5036}" type="presParOf" srcId="{A52609DF-71B6-44D9-A163-F87EB9C91D90}" destId="{30A36C06-7BC3-49BD-8401-59F9524F22D6}" srcOrd="0" destOrd="0" presId="urn:microsoft.com/office/officeart/2005/8/layout/list1"/>
    <dgm:cxn modelId="{5E2400E7-5C31-4B05-84F5-0E4928270864}" type="presParOf" srcId="{30A36C06-7BC3-49BD-8401-59F9524F22D6}" destId="{594ED7FC-9EA4-45ED-BA99-CAC1576ADD69}" srcOrd="0" destOrd="0" presId="urn:microsoft.com/office/officeart/2005/8/layout/list1"/>
    <dgm:cxn modelId="{3A4285AD-58EF-4D44-87E4-59AE589A88FF}" type="presParOf" srcId="{30A36C06-7BC3-49BD-8401-59F9524F22D6}" destId="{4289BBCF-44E4-47C4-BCFB-353B6DF4DDFB}" srcOrd="1" destOrd="0" presId="urn:microsoft.com/office/officeart/2005/8/layout/list1"/>
    <dgm:cxn modelId="{6BD4E93E-2BA8-4B78-866E-D14501E17752}" type="presParOf" srcId="{A52609DF-71B6-44D9-A163-F87EB9C91D90}" destId="{3963EAD5-7F8A-40B6-BC40-9922E327FBF3}" srcOrd="1" destOrd="0" presId="urn:microsoft.com/office/officeart/2005/8/layout/list1"/>
    <dgm:cxn modelId="{49E4C0F3-AAC5-4828-A9F3-EA1581E3A424}" type="presParOf" srcId="{A52609DF-71B6-44D9-A163-F87EB9C91D90}" destId="{8B063AAC-0637-47C6-8C8E-5D6D163CEC38}" srcOrd="2" destOrd="0" presId="urn:microsoft.com/office/officeart/2005/8/layout/list1"/>
    <dgm:cxn modelId="{920F24CE-E5E0-461B-B5A2-6A829E80AA90}" type="presParOf" srcId="{A52609DF-71B6-44D9-A163-F87EB9C91D90}" destId="{4BD1F1B0-D060-4C2E-AFD7-6B2B65F25B1F}" srcOrd="3" destOrd="0" presId="urn:microsoft.com/office/officeart/2005/8/layout/list1"/>
    <dgm:cxn modelId="{38781069-FD85-4F5F-ADEE-1C8056C3659E}" type="presParOf" srcId="{A52609DF-71B6-44D9-A163-F87EB9C91D90}" destId="{D6790682-4197-47A8-A7C3-D5ACB3ADBD94}" srcOrd="4" destOrd="0" presId="urn:microsoft.com/office/officeart/2005/8/layout/list1"/>
    <dgm:cxn modelId="{EFBC0267-E763-4EA4-B718-46DADC5600A9}" type="presParOf" srcId="{D6790682-4197-47A8-A7C3-D5ACB3ADBD94}" destId="{A5698B06-B55A-4F0E-99D7-22AC9C8C6FAD}" srcOrd="0" destOrd="0" presId="urn:microsoft.com/office/officeart/2005/8/layout/list1"/>
    <dgm:cxn modelId="{E3DC46EA-39BB-44D1-BE0F-22BF163A956E}" type="presParOf" srcId="{D6790682-4197-47A8-A7C3-D5ACB3ADBD94}" destId="{104F009F-C5A9-41DF-A53C-9C07279112E8}" srcOrd="1" destOrd="0" presId="urn:microsoft.com/office/officeart/2005/8/layout/list1"/>
    <dgm:cxn modelId="{87ACCD37-6F43-4FCA-BE27-8FDBEB5189A0}" type="presParOf" srcId="{A52609DF-71B6-44D9-A163-F87EB9C91D90}" destId="{144944E5-8168-4F2A-B363-D6B889B3C774}" srcOrd="5" destOrd="0" presId="urn:microsoft.com/office/officeart/2005/8/layout/list1"/>
    <dgm:cxn modelId="{AF1CFA8A-DF45-4056-91D4-480198E39063}" type="presParOf" srcId="{A52609DF-71B6-44D9-A163-F87EB9C91D90}" destId="{D706DFA6-2118-4A1F-A048-22CC1E2A247D}" srcOrd="6" destOrd="0" presId="urn:microsoft.com/office/officeart/2005/8/layout/list1"/>
    <dgm:cxn modelId="{824AD4B7-3958-4A98-BA10-EA341D7E6279}" type="presParOf" srcId="{A52609DF-71B6-44D9-A163-F87EB9C91D90}" destId="{718D7F6C-145E-414B-848A-141BBE7AFAA6}" srcOrd="7" destOrd="0" presId="urn:microsoft.com/office/officeart/2005/8/layout/list1"/>
    <dgm:cxn modelId="{7550C4DE-C2CF-4FDE-A1C8-4F0F526512FD}" type="presParOf" srcId="{A52609DF-71B6-44D9-A163-F87EB9C91D90}" destId="{1859DBEE-3CA2-408C-96C4-12AED35D22D0}" srcOrd="8" destOrd="0" presId="urn:microsoft.com/office/officeart/2005/8/layout/list1"/>
    <dgm:cxn modelId="{FCE6590A-06A0-43BC-A2CB-113CEEA50FB7}" type="presParOf" srcId="{1859DBEE-3CA2-408C-96C4-12AED35D22D0}" destId="{2F45C2BD-EB7C-47D5-A960-D0781C0866B9}" srcOrd="0" destOrd="0" presId="urn:microsoft.com/office/officeart/2005/8/layout/list1"/>
    <dgm:cxn modelId="{F6DC52A0-34A7-4F63-A67B-F5A0301B5C6E}" type="presParOf" srcId="{1859DBEE-3CA2-408C-96C4-12AED35D22D0}" destId="{BC541F10-6783-4EB1-BB02-ECC05D28D8F1}" srcOrd="1" destOrd="0" presId="urn:microsoft.com/office/officeart/2005/8/layout/list1"/>
    <dgm:cxn modelId="{4497DC80-38C6-4DC9-B399-7A9DA6B7D16B}" type="presParOf" srcId="{A52609DF-71B6-44D9-A163-F87EB9C91D90}" destId="{A3FEA66B-CFA8-4D4D-BA3F-55963A6E305D}" srcOrd="9" destOrd="0" presId="urn:microsoft.com/office/officeart/2005/8/layout/list1"/>
    <dgm:cxn modelId="{DFC38DAD-5119-4B32-A3B7-9D5CDD473541}" type="presParOf" srcId="{A52609DF-71B6-44D9-A163-F87EB9C91D90}" destId="{DFA92D93-D68D-4325-ADA7-A491C239014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CD1B6E-A521-4BD9-81FF-AA3DAB4720A5}" type="doc">
      <dgm:prSet loTypeId="urn:microsoft.com/office/officeart/2005/8/layout/hList7#2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A94DA3C-EEC7-4229-8156-07EF1B9017A0}">
      <dgm:prSet phldrT="[Текст]" custT="1"/>
      <dgm:spPr/>
      <dgm:t>
        <a:bodyPr/>
        <a:lstStyle/>
        <a:p>
          <a:pPr algn="ctr"/>
          <a:r>
            <a:rPr lang="ru-RU" sz="2400" b="1" i="1" dirty="0" smtClean="0">
              <a:solidFill>
                <a:srgbClr val="FFFF00"/>
              </a:solidFill>
              <a:latin typeface="+mn-lt"/>
              <a:cs typeface="Times New Roman" pitchFamily="18" charset="0"/>
            </a:rPr>
            <a:t>ЖКХ</a:t>
          </a:r>
        </a:p>
        <a:p>
          <a:pPr algn="ctr"/>
          <a:r>
            <a:rPr lang="ru-RU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15846,0 тыс. рублей</a:t>
          </a:r>
        </a:p>
        <a:p>
          <a:pPr algn="ctr"/>
          <a:r>
            <a:rPr lang="ru-RU" sz="1600" b="1" i="1" dirty="0" smtClean="0">
              <a:solidFill>
                <a:srgbClr val="FFFF00"/>
              </a:solidFill>
              <a:latin typeface="+mn-lt"/>
              <a:cs typeface="Times New Roman" pitchFamily="18" charset="0"/>
            </a:rPr>
            <a:t>(Строительство и реконструкция объектов водопроводно-канализационного хозяйства)</a:t>
          </a:r>
        </a:p>
        <a:p>
          <a:pPr algn="ctr"/>
          <a:endParaRPr lang="ru-RU" sz="1200" b="1" i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E62B3F62-2341-4C48-A50A-9F1C1C318849}" type="parTrans" cxnId="{83420EBA-18CB-4008-9B3F-76708F5E809D}">
      <dgm:prSet/>
      <dgm:spPr/>
      <dgm:t>
        <a:bodyPr/>
        <a:lstStyle/>
        <a:p>
          <a:pPr algn="ctr"/>
          <a:endParaRPr lang="ru-RU"/>
        </a:p>
      </dgm:t>
    </dgm:pt>
    <dgm:pt modelId="{A8BC7EB1-C3D1-44AB-86E2-AF21B89E8537}" type="sibTrans" cxnId="{83420EBA-18CB-4008-9B3F-76708F5E809D}">
      <dgm:prSet/>
      <dgm:spPr/>
      <dgm:t>
        <a:bodyPr/>
        <a:lstStyle/>
        <a:p>
          <a:pPr algn="ctr"/>
          <a:endParaRPr lang="ru-RU"/>
        </a:p>
      </dgm:t>
    </dgm:pt>
    <dgm:pt modelId="{A678E430-4214-4BC8-8EF4-97AFAC53B981}" type="pres">
      <dgm:prSet presAssocID="{2ACD1B6E-A521-4BD9-81FF-AA3DAB4720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A080B9-64C8-420C-A8A0-EE82A3B1B7DB}" type="pres">
      <dgm:prSet presAssocID="{2ACD1B6E-A521-4BD9-81FF-AA3DAB4720A5}" presName="fgShape" presStyleLbl="fgShp" presStyleIdx="0" presStyleCnt="1" custFlipHor="1" custScaleX="590" custScaleY="107843" custLinFactNeighborX="57430" custLinFactNeighborY="9804"/>
      <dgm:spPr/>
      <dgm:t>
        <a:bodyPr/>
        <a:lstStyle/>
        <a:p>
          <a:endParaRPr lang="ru-RU"/>
        </a:p>
      </dgm:t>
    </dgm:pt>
    <dgm:pt modelId="{34791EF8-58F4-412B-911B-22991D8593A6}" type="pres">
      <dgm:prSet presAssocID="{2ACD1B6E-A521-4BD9-81FF-AA3DAB4720A5}" presName="linComp" presStyleCnt="0"/>
      <dgm:spPr/>
      <dgm:t>
        <a:bodyPr/>
        <a:lstStyle/>
        <a:p>
          <a:endParaRPr lang="ru-RU"/>
        </a:p>
      </dgm:t>
    </dgm:pt>
    <dgm:pt modelId="{1FD5054A-D0BF-4C9C-A40D-E0376D7AE451}" type="pres">
      <dgm:prSet presAssocID="{4A94DA3C-EEC7-4229-8156-07EF1B9017A0}" presName="compNode" presStyleCnt="0"/>
      <dgm:spPr/>
      <dgm:t>
        <a:bodyPr/>
        <a:lstStyle/>
        <a:p>
          <a:endParaRPr lang="ru-RU"/>
        </a:p>
      </dgm:t>
    </dgm:pt>
    <dgm:pt modelId="{2B364587-56A9-4E0F-A658-46C62D6543C3}" type="pres">
      <dgm:prSet presAssocID="{4A94DA3C-EEC7-4229-8156-07EF1B9017A0}" presName="bkgdShape" presStyleLbl="node1" presStyleIdx="0" presStyleCnt="1" custLinFactNeighborX="440" custLinFactNeighborY="-1471"/>
      <dgm:spPr/>
      <dgm:t>
        <a:bodyPr/>
        <a:lstStyle/>
        <a:p>
          <a:endParaRPr lang="ru-RU"/>
        </a:p>
      </dgm:t>
    </dgm:pt>
    <dgm:pt modelId="{18C2D012-6198-4CE9-9540-12FC5762D92F}" type="pres">
      <dgm:prSet presAssocID="{4A94DA3C-EEC7-4229-8156-07EF1B9017A0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2BF3D8-A9B9-424E-994B-C1EBB417DB9E}" type="pres">
      <dgm:prSet presAssocID="{4A94DA3C-EEC7-4229-8156-07EF1B9017A0}" presName="invisiNode" presStyleLbl="node1" presStyleIdx="0" presStyleCnt="1"/>
      <dgm:spPr/>
      <dgm:t>
        <a:bodyPr/>
        <a:lstStyle/>
        <a:p>
          <a:endParaRPr lang="ru-RU"/>
        </a:p>
      </dgm:t>
    </dgm:pt>
    <dgm:pt modelId="{BA26DB0F-C56B-4C3E-9BD6-77F1E303000C}" type="pres">
      <dgm:prSet presAssocID="{4A94DA3C-EEC7-4229-8156-07EF1B9017A0}" presName="imagNode" presStyleLbl="fgImgPlace1" presStyleIdx="0" presStyleCnt="1" custLinFactNeighborX="-3509" custLinFactNeighborY="-35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50F53518-0901-4301-9C9D-6A9991EA399C}" type="presOf" srcId="{4A94DA3C-EEC7-4229-8156-07EF1B9017A0}" destId="{18C2D012-6198-4CE9-9540-12FC5762D92F}" srcOrd="1" destOrd="0" presId="urn:microsoft.com/office/officeart/2005/8/layout/hList7#2"/>
    <dgm:cxn modelId="{83420EBA-18CB-4008-9B3F-76708F5E809D}" srcId="{2ACD1B6E-A521-4BD9-81FF-AA3DAB4720A5}" destId="{4A94DA3C-EEC7-4229-8156-07EF1B9017A0}" srcOrd="0" destOrd="0" parTransId="{E62B3F62-2341-4C48-A50A-9F1C1C318849}" sibTransId="{A8BC7EB1-C3D1-44AB-86E2-AF21B89E8537}"/>
    <dgm:cxn modelId="{AFB2D9C6-5156-41D3-BCCE-C5C1CEDBAC0F}" type="presOf" srcId="{4A94DA3C-EEC7-4229-8156-07EF1B9017A0}" destId="{2B364587-56A9-4E0F-A658-46C62D6543C3}" srcOrd="0" destOrd="0" presId="urn:microsoft.com/office/officeart/2005/8/layout/hList7#2"/>
    <dgm:cxn modelId="{7FCE12BC-BF3B-4E4D-A612-DC0D312BFB69}" type="presOf" srcId="{2ACD1B6E-A521-4BD9-81FF-AA3DAB4720A5}" destId="{A678E430-4214-4BC8-8EF4-97AFAC53B981}" srcOrd="0" destOrd="0" presId="urn:microsoft.com/office/officeart/2005/8/layout/hList7#2"/>
    <dgm:cxn modelId="{87224944-1D20-4945-982D-187A563EB16E}" type="presParOf" srcId="{A678E430-4214-4BC8-8EF4-97AFAC53B981}" destId="{38A080B9-64C8-420C-A8A0-EE82A3B1B7DB}" srcOrd="0" destOrd="0" presId="urn:microsoft.com/office/officeart/2005/8/layout/hList7#2"/>
    <dgm:cxn modelId="{922CD53B-697D-44EB-A534-80B13A520E31}" type="presParOf" srcId="{A678E430-4214-4BC8-8EF4-97AFAC53B981}" destId="{34791EF8-58F4-412B-911B-22991D8593A6}" srcOrd="1" destOrd="0" presId="urn:microsoft.com/office/officeart/2005/8/layout/hList7#2"/>
    <dgm:cxn modelId="{243D4A66-40F8-4B4E-A7A5-A6224ED70889}" type="presParOf" srcId="{34791EF8-58F4-412B-911B-22991D8593A6}" destId="{1FD5054A-D0BF-4C9C-A40D-E0376D7AE451}" srcOrd="0" destOrd="0" presId="urn:microsoft.com/office/officeart/2005/8/layout/hList7#2"/>
    <dgm:cxn modelId="{5FE9F91E-0633-42A6-A2E4-46B078C4CF45}" type="presParOf" srcId="{1FD5054A-D0BF-4C9C-A40D-E0376D7AE451}" destId="{2B364587-56A9-4E0F-A658-46C62D6543C3}" srcOrd="0" destOrd="0" presId="urn:microsoft.com/office/officeart/2005/8/layout/hList7#2"/>
    <dgm:cxn modelId="{4AE63FA1-207B-428E-B817-827ABAC81670}" type="presParOf" srcId="{1FD5054A-D0BF-4C9C-A40D-E0376D7AE451}" destId="{18C2D012-6198-4CE9-9540-12FC5762D92F}" srcOrd="1" destOrd="0" presId="urn:microsoft.com/office/officeart/2005/8/layout/hList7#2"/>
    <dgm:cxn modelId="{DACF8888-6383-4E9D-B81A-7CC4D0AC95C3}" type="presParOf" srcId="{1FD5054A-D0BF-4C9C-A40D-E0376D7AE451}" destId="{CA2BF3D8-A9B9-424E-994B-C1EBB417DB9E}" srcOrd="2" destOrd="0" presId="urn:microsoft.com/office/officeart/2005/8/layout/hList7#2"/>
    <dgm:cxn modelId="{E964376F-AE4D-470D-A792-E57A775F41C0}" type="presParOf" srcId="{1FD5054A-D0BF-4C9C-A40D-E0376D7AE451}" destId="{BA26DB0F-C56B-4C3E-9BD6-77F1E303000C}" srcOrd="3" destOrd="0" presId="urn:microsoft.com/office/officeart/2005/8/layout/hList7#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 города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90166" y="198581"/>
          <a:ext cx="1408194" cy="1011032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34794" y="126379"/>
        <a:ext cx="758274" cy="1155436"/>
      </dsp:txXfrm>
    </dsp:sp>
    <dsp:sp modelId="{CA80EEC5-8180-463D-AB43-E20FC1CCE0B0}">
      <dsp:nvSpPr>
        <dsp:cNvPr id="0" name=""/>
        <dsp:cNvSpPr/>
      </dsp:nvSpPr>
      <dsp:spPr>
        <a:xfrm rot="5400000">
          <a:off x="4449489" y="-3306518"/>
          <a:ext cx="1280488" cy="7893525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Миллеровского городского 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поселения оптимизации расходов бюджета и сокращению муниципального долга Миллеровского городского поселения 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 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года,  утвержденный распоряжением Администрации Миллеровского городского поселения от </a:t>
          </a:r>
          <a:r>
            <a:rPr lang="ru-RU" sz="1600" kern="1200" dirty="0" smtClean="0">
              <a:solidFill>
                <a:srgbClr val="FFFF00"/>
              </a:solidFill>
            </a:rPr>
            <a:t>06.06.2019</a:t>
          </a:r>
          <a:r>
            <a:rPr lang="ru-RU" sz="1600" kern="1200" dirty="0" smtClean="0">
              <a:solidFill>
                <a:srgbClr val="FFFF00"/>
              </a:solidFill>
            </a:rPr>
            <a:t> № </a:t>
          </a:r>
          <a:r>
            <a:rPr lang="ru-RU" sz="1600" kern="1200" dirty="0" smtClean="0">
              <a:solidFill>
                <a:srgbClr val="FFFF00"/>
              </a:solidFill>
            </a:rPr>
            <a:t>61 </a:t>
          </a:r>
          <a:endParaRPr lang="ru-RU" sz="1600" b="1" kern="1200" dirty="0">
            <a:solidFill>
              <a:srgbClr val="FFFF00"/>
            </a:solidFill>
          </a:endParaRPr>
        </a:p>
      </dsp:txBody>
      <dsp:txXfrm rot="-5400000">
        <a:off x="1142971" y="62508"/>
        <a:ext cx="7831017" cy="1155472"/>
      </dsp:txXfrm>
    </dsp:sp>
    <dsp:sp modelId="{B59BF440-36E6-48B3-BC75-E6445956244C}">
      <dsp:nvSpPr>
        <dsp:cNvPr id="0" name=""/>
        <dsp:cNvSpPr/>
      </dsp:nvSpPr>
      <dsp:spPr>
        <a:xfrm rot="5400000">
          <a:off x="-255444" y="1963766"/>
          <a:ext cx="1740347" cy="1011032"/>
        </a:xfrm>
        <a:prstGeom prst="bevel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235592" y="1725488"/>
        <a:ext cx="758274" cy="1487589"/>
      </dsp:txXfrm>
    </dsp:sp>
    <dsp:sp modelId="{6F6C7F8D-CA85-4C86-A8B9-DE0E49DC8118}">
      <dsp:nvSpPr>
        <dsp:cNvPr id="0" name=""/>
        <dsp:cNvSpPr/>
      </dsp:nvSpPr>
      <dsp:spPr>
        <a:xfrm rot="5400000">
          <a:off x="4243858" y="-1515580"/>
          <a:ext cx="1677945" cy="7907328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Реализация основных направлений долговой политики на 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2020 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год и плановый период 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2021 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и </a:t>
          </a: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2022 годов</a:t>
          </a:r>
          <a:endParaRPr lang="ru-RU" sz="1800" kern="1200" dirty="0">
            <a:solidFill>
              <a:srgbClr val="7030A0"/>
            </a:solidFill>
          </a:endParaRPr>
        </a:p>
      </dsp:txBody>
      <dsp:txXfrm rot="-5400000">
        <a:off x="1129167" y="1681022"/>
        <a:ext cx="7825417" cy="1514123"/>
      </dsp:txXfrm>
    </dsp:sp>
    <dsp:sp modelId="{A6E13E1B-7D1B-442A-959A-A9F6D8AE7DD8}">
      <dsp:nvSpPr>
        <dsp:cNvPr id="0" name=""/>
        <dsp:cNvSpPr/>
      </dsp:nvSpPr>
      <dsp:spPr>
        <a:xfrm rot="5400000">
          <a:off x="-107436" y="3765195"/>
          <a:ext cx="1444331" cy="1011032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35592" y="3674925"/>
        <a:ext cx="758274" cy="1191573"/>
      </dsp:txXfrm>
    </dsp:sp>
    <dsp:sp modelId="{F6DF088B-B792-439B-9EEE-AF2670D0671E}">
      <dsp:nvSpPr>
        <dsp:cNvPr id="0" name=""/>
        <dsp:cNvSpPr/>
      </dsp:nvSpPr>
      <dsp:spPr>
        <a:xfrm rot="5400000">
          <a:off x="4344784" y="338145"/>
          <a:ext cx="1481310" cy="7902112"/>
        </a:xfrm>
        <a:prstGeom prst="round2SameRect">
          <a:avLst/>
        </a:prstGeom>
        <a:solidFill>
          <a:srgbClr val="FF99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бюджета Миллеровского городского поселения</a:t>
          </a:r>
          <a:endParaRPr lang="ru-RU" sz="1800" kern="1200" dirty="0">
            <a:solidFill>
              <a:srgbClr val="0070C0"/>
            </a:solidFill>
          </a:endParaRPr>
        </a:p>
      </dsp:txBody>
      <dsp:txXfrm rot="-5400000">
        <a:off x="1134383" y="3620858"/>
        <a:ext cx="7829800" cy="13366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9929"/>
          <a:ext cx="3816424" cy="7829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46000,6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28181" y="19929"/>
        <a:ext cx="2988242" cy="782928"/>
      </dsp:txXfrm>
    </dsp:sp>
    <dsp:sp modelId="{DC3D1057-3911-49DC-8B4B-4F8305BF098A}">
      <dsp:nvSpPr>
        <dsp:cNvPr id="0" name=""/>
        <dsp:cNvSpPr/>
      </dsp:nvSpPr>
      <dsp:spPr>
        <a:xfrm>
          <a:off x="21332" y="84206"/>
          <a:ext cx="708152" cy="6569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779521"/>
          <a:ext cx="3816424" cy="742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Акцизы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8332,9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8181" y="779521"/>
        <a:ext cx="2988242" cy="742510"/>
      </dsp:txXfrm>
    </dsp:sp>
    <dsp:sp modelId="{B43CAF5A-DF0E-47F1-8B84-50B2394B9328}">
      <dsp:nvSpPr>
        <dsp:cNvPr id="0" name=""/>
        <dsp:cNvSpPr/>
      </dsp:nvSpPr>
      <dsp:spPr>
        <a:xfrm>
          <a:off x="0" y="834403"/>
          <a:ext cx="707931" cy="62147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694704"/>
          <a:ext cx="3816424" cy="12738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81939,2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8181" y="3694704"/>
        <a:ext cx="2988242" cy="1273847"/>
      </dsp:txXfrm>
    </dsp:sp>
    <dsp:sp modelId="{7DE197FE-AADA-44C3-8B2B-CF16D12E116A}">
      <dsp:nvSpPr>
        <dsp:cNvPr id="0" name=""/>
        <dsp:cNvSpPr/>
      </dsp:nvSpPr>
      <dsp:spPr>
        <a:xfrm>
          <a:off x="9398" y="4021959"/>
          <a:ext cx="670331" cy="4674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3331648"/>
          <a:ext cx="3816424" cy="603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Налоги на имущество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81471,9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8181" y="3331648"/>
        <a:ext cx="2988242" cy="603242"/>
      </dsp:txXfrm>
    </dsp:sp>
    <dsp:sp modelId="{0EECD78B-C0A7-434E-9ADD-45852886C17A}">
      <dsp:nvSpPr>
        <dsp:cNvPr id="0" name=""/>
        <dsp:cNvSpPr/>
      </dsp:nvSpPr>
      <dsp:spPr>
        <a:xfrm>
          <a:off x="9402" y="3062393"/>
          <a:ext cx="668629" cy="5160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1487410"/>
          <a:ext cx="3816424" cy="787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2784,4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8181" y="1487410"/>
        <a:ext cx="2988242" cy="787698"/>
      </dsp:txXfrm>
    </dsp:sp>
    <dsp:sp modelId="{844F59AA-F0BE-4A71-B9FB-41A33D108C7D}">
      <dsp:nvSpPr>
        <dsp:cNvPr id="0" name=""/>
        <dsp:cNvSpPr/>
      </dsp:nvSpPr>
      <dsp:spPr>
        <a:xfrm>
          <a:off x="9402" y="1517252"/>
          <a:ext cx="668629" cy="71930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450375"/>
          <a:ext cx="3816424" cy="4536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</a:t>
          </a: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9748,6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28181" y="2450375"/>
        <a:ext cx="2988242" cy="453648"/>
      </dsp:txXfrm>
    </dsp:sp>
    <dsp:sp modelId="{0B0E7E74-22FC-4D83-A5A8-B863E1A0FD16}">
      <dsp:nvSpPr>
        <dsp:cNvPr id="0" name=""/>
        <dsp:cNvSpPr/>
      </dsp:nvSpPr>
      <dsp:spPr>
        <a:xfrm>
          <a:off x="1494" y="2513840"/>
          <a:ext cx="668614" cy="3891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672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1159,6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1683" y="0"/>
        <a:ext cx="2870724" cy="672016"/>
      </dsp:txXfrm>
    </dsp:sp>
    <dsp:sp modelId="{8742C5EE-2DD0-46E4-AB75-87A4D25F8D62}">
      <dsp:nvSpPr>
        <dsp:cNvPr id="0" name=""/>
        <dsp:cNvSpPr/>
      </dsp:nvSpPr>
      <dsp:spPr>
        <a:xfrm>
          <a:off x="67201" y="67201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739217"/>
          <a:ext cx="3672408" cy="8752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137453,5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1683" y="739217"/>
        <a:ext cx="2870724" cy="875267"/>
      </dsp:txXfrm>
    </dsp:sp>
    <dsp:sp modelId="{B43CAF5A-DF0E-47F1-8B84-50B2394B9328}">
      <dsp:nvSpPr>
        <dsp:cNvPr id="0" name=""/>
        <dsp:cNvSpPr/>
      </dsp:nvSpPr>
      <dsp:spPr>
        <a:xfrm>
          <a:off x="67201" y="908044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1791440"/>
          <a:ext cx="3672408" cy="6720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43401,7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01683" y="1791440"/>
        <a:ext cx="2870724" cy="672016"/>
      </dsp:txXfrm>
    </dsp:sp>
    <dsp:sp modelId="{7DE197FE-AADA-44C3-8B2B-CF16D12E116A}">
      <dsp:nvSpPr>
        <dsp:cNvPr id="0" name=""/>
        <dsp:cNvSpPr/>
      </dsp:nvSpPr>
      <dsp:spPr>
        <a:xfrm>
          <a:off x="67201" y="1748888"/>
          <a:ext cx="734481" cy="537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443450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24988,4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01683" y="2443450"/>
        <a:ext cx="2870724" cy="584781"/>
      </dsp:txXfrm>
    </dsp:sp>
    <dsp:sp modelId="{3A722FFA-D144-4D82-A948-F625B32E43B9}">
      <dsp:nvSpPr>
        <dsp:cNvPr id="0" name=""/>
        <dsp:cNvSpPr/>
      </dsp:nvSpPr>
      <dsp:spPr>
        <a:xfrm>
          <a:off x="87414" y="2445413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095433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22668,4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1683" y="3095433"/>
        <a:ext cx="2870724" cy="584781"/>
      </dsp:txXfrm>
    </dsp:sp>
    <dsp:sp modelId="{41A6BF44-B293-4BA2-8863-2523825655CA}">
      <dsp:nvSpPr>
        <dsp:cNvPr id="0" name=""/>
        <dsp:cNvSpPr/>
      </dsp:nvSpPr>
      <dsp:spPr>
        <a:xfrm>
          <a:off x="67201" y="3102046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3747416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2127,3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01683" y="3747416"/>
        <a:ext cx="2870724" cy="584781"/>
      </dsp:txXfrm>
    </dsp:sp>
    <dsp:sp modelId="{49B16435-6F80-4C40-803F-8DBCEBE6B20D}">
      <dsp:nvSpPr>
        <dsp:cNvPr id="0" name=""/>
        <dsp:cNvSpPr/>
      </dsp:nvSpPr>
      <dsp:spPr>
        <a:xfrm>
          <a:off x="67201" y="3754030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383770"/>
          <a:ext cx="3672408" cy="5847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59,0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01683" y="4383770"/>
        <a:ext cx="2870724" cy="584781"/>
      </dsp:txXfrm>
    </dsp:sp>
    <dsp:sp modelId="{4E606E8D-3DC9-4B03-85E2-15B5B774F507}">
      <dsp:nvSpPr>
        <dsp:cNvPr id="0" name=""/>
        <dsp:cNvSpPr/>
      </dsp:nvSpPr>
      <dsp:spPr>
        <a:xfrm>
          <a:off x="67201" y="4406013"/>
          <a:ext cx="734481" cy="5264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63AAC-0637-47C6-8C8E-5D6D163CEC38}">
      <dsp:nvSpPr>
        <dsp:cNvPr id="0" name=""/>
        <dsp:cNvSpPr/>
      </dsp:nvSpPr>
      <dsp:spPr>
        <a:xfrm>
          <a:off x="0" y="906736"/>
          <a:ext cx="547260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9BBCF-44E4-47C4-BCFB-353B6DF4DDFB}">
      <dsp:nvSpPr>
        <dsp:cNvPr id="0" name=""/>
        <dsp:cNvSpPr/>
      </dsp:nvSpPr>
      <dsp:spPr>
        <a:xfrm>
          <a:off x="261338" y="37096"/>
          <a:ext cx="5207371" cy="1297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ОАО «</a:t>
          </a:r>
          <a:r>
            <a:rPr lang="ru-RU" sz="3200" b="1" kern="12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Астон</a:t>
          </a:r>
          <a:r>
            <a:rPr lang="ru-RU" sz="32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»</a:t>
          </a:r>
        </a:p>
      </dsp:txBody>
      <dsp:txXfrm>
        <a:off x="324686" y="100444"/>
        <a:ext cx="5080675" cy="1170984"/>
      </dsp:txXfrm>
    </dsp:sp>
    <dsp:sp modelId="{D706DFA6-2118-4A1F-A048-22CC1E2A247D}">
      <dsp:nvSpPr>
        <dsp:cNvPr id="0" name=""/>
        <dsp:cNvSpPr/>
      </dsp:nvSpPr>
      <dsp:spPr>
        <a:xfrm>
          <a:off x="0" y="2674297"/>
          <a:ext cx="547260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F009F-C5A9-41DF-A53C-9C07279112E8}">
      <dsp:nvSpPr>
        <dsp:cNvPr id="0" name=""/>
        <dsp:cNvSpPr/>
      </dsp:nvSpPr>
      <dsp:spPr>
        <a:xfrm>
          <a:off x="261878" y="1865370"/>
          <a:ext cx="5210729" cy="13082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АО «МГОК»</a:t>
          </a:r>
          <a:endParaRPr lang="ru-RU" sz="2800" b="1" kern="1200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dsp:txBody>
      <dsp:txXfrm>
        <a:off x="325739" y="1929231"/>
        <a:ext cx="5083007" cy="1180479"/>
      </dsp:txXfrm>
    </dsp:sp>
    <dsp:sp modelId="{DFA92D93-D68D-4325-ADA7-A491C239014A}">
      <dsp:nvSpPr>
        <dsp:cNvPr id="0" name=""/>
        <dsp:cNvSpPr/>
      </dsp:nvSpPr>
      <dsp:spPr>
        <a:xfrm>
          <a:off x="0" y="4272663"/>
          <a:ext cx="547260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41F10-6783-4EB1-BB02-ECC05D28D8F1}">
      <dsp:nvSpPr>
        <dsp:cNvPr id="0" name=""/>
        <dsp:cNvSpPr/>
      </dsp:nvSpPr>
      <dsp:spPr>
        <a:xfrm>
          <a:off x="261878" y="3562083"/>
          <a:ext cx="5210729" cy="1139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99FF66"/>
              </a:solidFill>
              <a:latin typeface="Arial" pitchFamily="34" charset="0"/>
              <a:cs typeface="Arial" pitchFamily="34" charset="0"/>
            </a:rPr>
            <a:t>ООО «</a:t>
          </a:r>
          <a:r>
            <a:rPr lang="ru-RU" sz="2800" b="1" kern="1200" dirty="0" err="1" smtClean="0">
              <a:solidFill>
                <a:srgbClr val="99FF66"/>
              </a:solidFill>
              <a:latin typeface="Arial" pitchFamily="34" charset="0"/>
              <a:cs typeface="Arial" pitchFamily="34" charset="0"/>
            </a:rPr>
            <a:t>Амилко</a:t>
          </a:r>
          <a:r>
            <a:rPr lang="ru-RU" sz="2800" b="1" kern="1200" dirty="0" smtClean="0">
              <a:solidFill>
                <a:srgbClr val="99FF66"/>
              </a:solidFill>
              <a:latin typeface="Arial" pitchFamily="34" charset="0"/>
              <a:cs typeface="Arial" pitchFamily="34" charset="0"/>
            </a:rPr>
            <a:t>»</a:t>
          </a:r>
          <a:endParaRPr lang="ru-RU" sz="2800" b="1" kern="1200" dirty="0">
            <a:solidFill>
              <a:srgbClr val="99FF66"/>
            </a:solidFill>
            <a:latin typeface="Arial" pitchFamily="34" charset="0"/>
            <a:cs typeface="Arial" pitchFamily="34" charset="0"/>
          </a:endParaRPr>
        </a:p>
      </dsp:txBody>
      <dsp:txXfrm>
        <a:off x="317480" y="3617685"/>
        <a:ext cx="5099525" cy="10278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364587-56A9-4E0F-A658-46C62D6543C3}">
      <dsp:nvSpPr>
        <dsp:cNvPr id="0" name=""/>
        <dsp:cNvSpPr/>
      </dsp:nvSpPr>
      <dsp:spPr>
        <a:xfrm>
          <a:off x="0" y="0"/>
          <a:ext cx="8424936" cy="48965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FFFF00"/>
              </a:solidFill>
              <a:latin typeface="+mn-lt"/>
              <a:cs typeface="Times New Roman" pitchFamily="18" charset="0"/>
            </a:rPr>
            <a:t>ЖКХ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15846,0 тыс. рублей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FFFF00"/>
              </a:solidFill>
              <a:latin typeface="+mn-lt"/>
              <a:cs typeface="Times New Roman" pitchFamily="18" charset="0"/>
            </a:rPr>
            <a:t>(Строительство и реконструкция объектов водопроводно-канализационного хозяйства)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i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0" y="1958617"/>
        <a:ext cx="8424936" cy="1958617"/>
      </dsp:txXfrm>
    </dsp:sp>
    <dsp:sp modelId="{BA26DB0F-C56B-4C3E-9BD6-77F1E303000C}">
      <dsp:nvSpPr>
        <dsp:cNvPr id="0" name=""/>
        <dsp:cNvSpPr/>
      </dsp:nvSpPr>
      <dsp:spPr>
        <a:xfrm>
          <a:off x="3339977" y="288036"/>
          <a:ext cx="1630549" cy="16305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080B9-64C8-420C-A8A0-EE82A3B1B7DB}">
      <dsp:nvSpPr>
        <dsp:cNvPr id="0" name=""/>
        <dsp:cNvSpPr/>
      </dsp:nvSpPr>
      <dsp:spPr>
        <a:xfrm flipH="1">
          <a:off x="8379205" y="3960441"/>
          <a:ext cx="45730" cy="792086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24988,4</a:t>
          </a:r>
          <a:endParaRPr lang="ru-RU" sz="2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166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15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53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166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55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942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705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29.01.2020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29.01.2020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29.01.2020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29.01.2020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diagramLayout" Target="../diagrams/layout5.xml"/><Relationship Id="rId12" Type="http://schemas.openxmlformats.org/officeDocument/2006/relationships/image" Target="../media/image33.png"/><Relationship Id="rId2" Type="http://schemas.openxmlformats.org/officeDocument/2006/relationships/image" Target="../media/image28.jpe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24.xml"/><Relationship Id="rId6" Type="http://schemas.openxmlformats.org/officeDocument/2006/relationships/diagramData" Target="../diagrams/data5.xml"/><Relationship Id="rId11" Type="http://schemas.openxmlformats.org/officeDocument/2006/relationships/image" Target="../media/image32.jpeg"/><Relationship Id="rId5" Type="http://schemas.openxmlformats.org/officeDocument/2006/relationships/image" Target="../media/image31.png"/><Relationship Id="rId15" Type="http://schemas.openxmlformats.org/officeDocument/2006/relationships/image" Target="../media/image36.jpeg"/><Relationship Id="rId10" Type="http://schemas.microsoft.com/office/2007/relationships/diagramDrawing" Target="../diagrams/drawing5.xml"/><Relationship Id="rId4" Type="http://schemas.openxmlformats.org/officeDocument/2006/relationships/image" Target="../media/image30.jpeg"/><Relationship Id="rId9" Type="http://schemas.openxmlformats.org/officeDocument/2006/relationships/diagramColors" Target="../diagrams/colors5.xml"/><Relationship Id="rId1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4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9.png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52.jpe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Миллеровского городского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бюджета Миллеровского городского поселения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2020 год 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2021 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 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2022 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тагмет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933056"/>
            <a:ext cx="1799030" cy="134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Users\Lutoshechkina\Pictures\425870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3212976"/>
            <a:ext cx="1584176" cy="134527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8" name="Рисунок 17" descr="станция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556792"/>
            <a:ext cx="3152208" cy="1449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160" b="1" cap="all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a typeface="+mn-ea"/>
                <a:cs typeface="+mn-cs"/>
              </a:rPr>
              <a:t>Бюджетообразующие</a:t>
            </a:r>
            <a:r>
              <a:rPr lang="ru-RU" sz="2160" b="1" cap="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n-ea"/>
                <a:cs typeface="+mn-cs"/>
              </a:rPr>
              <a:t>предприятия Миллеровского городского поселения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7A02EA-FBB6-4825-A6DA-D3AEE9BCDD9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17412" name="Picture 5" descr="Безымянный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37702" y="188913"/>
            <a:ext cx="22283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67400" y="260350"/>
            <a:ext cx="3168650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Финансовое управление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Миллеровского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552542478"/>
              </p:ext>
            </p:extLst>
          </p:nvPr>
        </p:nvGraphicFramePr>
        <p:xfrm>
          <a:off x="1907704" y="1484784"/>
          <a:ext cx="54726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2" name="Рисунок 21" descr="ростсельмаш1.jpg"/>
          <p:cNvPicPr>
            <a:picLocks noChangeAspect="1"/>
          </p:cNvPicPr>
          <p:nvPr/>
        </p:nvPicPr>
        <p:blipFill>
          <a:blip r:embed="rId11" cstate="print"/>
          <a:srcRect r="16252"/>
          <a:stretch>
            <a:fillRect/>
          </a:stretch>
        </p:blipFill>
        <p:spPr>
          <a:xfrm>
            <a:off x="7452320" y="2780928"/>
            <a:ext cx="1691680" cy="1156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газ пром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59632" y="2924944"/>
            <a:ext cx="1080120" cy="108012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Рисунок 31" descr="ростсельмаш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5517232"/>
            <a:ext cx="2195736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станция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24328" y="1670311"/>
            <a:ext cx="1619672" cy="74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ростсельмаш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601456" y="4077072"/>
            <a:ext cx="1542544" cy="1156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ростсельмаш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112054" y="5616800"/>
            <a:ext cx="2031946" cy="692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9"/>
          <p:cNvGrpSpPr/>
          <p:nvPr/>
        </p:nvGrpSpPr>
        <p:grpSpPr>
          <a:xfrm>
            <a:off x="5539892" y="188913"/>
            <a:ext cx="3785083" cy="303212"/>
            <a:chOff x="5539892" y="188913"/>
            <a:chExt cx="3785083" cy="303212"/>
          </a:xfrm>
        </p:grpSpPr>
        <p:pic>
          <p:nvPicPr>
            <p:cNvPr id="18435" name="Picture 5" descr="Безымянный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5539892" y="188913"/>
              <a:ext cx="218454" cy="28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795963" y="260350"/>
              <a:ext cx="3529012" cy="231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9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Финансовое управление </a:t>
              </a:r>
              <a:r>
                <a:rPr lang="ru-RU" sz="9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Миллеровского</a:t>
              </a:r>
              <a:r>
                <a:rPr lang="ru-RU" sz="9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района</a:t>
              </a:r>
              <a:endPara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b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</a:b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1FD15A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бюджета Миллеровского ГОРОДСКОГО ПОСЕЛЕНИЯ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029924"/>
              </p:ext>
            </p:extLst>
          </p:nvPr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231857,9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миллеровского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городского поселения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2020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46000,6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8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Акцизы по подакцизным товарам </a:t>
              </a:r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8332,9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9748,6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Налоги на имущество–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81471,9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2784,4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штрафы– 297,3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3" name="TextBox 37"/>
          <p:cNvSpPr txBox="1">
            <a:spLocks noChangeArrowheads="1"/>
          </p:cNvSpPr>
          <p:nvPr/>
        </p:nvSpPr>
        <p:spPr bwMode="auto">
          <a:xfrm>
            <a:off x="5292080" y="6217567"/>
            <a:ext cx="36593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1283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004048" y="6309320"/>
            <a:ext cx="144016" cy="144016"/>
          </a:xfrm>
          <a:prstGeom prst="rect">
            <a:avLst/>
          </a:prstGeom>
          <a:solidFill>
            <a:srgbClr val="DCB1A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00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00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00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Миллеровского городского поселения</a:t>
            </a: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404941"/>
              </p:ext>
            </p:extLst>
          </p:nvPr>
        </p:nvGraphicFramePr>
        <p:xfrm>
          <a:off x="2555776" y="2276872"/>
          <a:ext cx="658822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997462"/>
              </p:ext>
            </p:extLst>
          </p:nvPr>
        </p:nvGraphicFramePr>
        <p:xfrm>
          <a:off x="467544" y="1484784"/>
          <a:ext cx="8208912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165652,1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100680,5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99956,1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49781,3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12910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29202,8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29765,1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30721,8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1015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Целевые трансферты из областного бюджета и бюджетов поселений 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-*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целевых трансфертов будет уточнен во 2-м чтении областного бюджета на 2019-2021 годы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152742,1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71477,7*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70191,0*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19059,5*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4869160"/>
            <a:ext cx="396044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797152"/>
            <a:ext cx="417646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Миллеровского городского поселения на 2019-2021 годы</a:t>
            </a:r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467544" y="1484784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467544" y="2780928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380312" y="2780928"/>
            <a:ext cx="1224136" cy="720080"/>
            <a:chOff x="2016" y="1920"/>
            <a:chExt cx="1680" cy="16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2780928"/>
            <a:ext cx="7056784" cy="13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2000" bIns="3600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Индексация размеров оплаты труда работников муниципальных учреждений на прогнозный уровень инфляции с 1 октября 2019 года на 4,3 процента, с 1 октября 2020 года на 3,8 процента и с 1 октября 2021 года на 4,0 процента 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467544" y="4077072"/>
            <a:ext cx="8316416" cy="792088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308304" y="3789040"/>
            <a:ext cx="1512000" cy="1008112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4077072"/>
            <a:ext cx="7200800" cy="77501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2019 году до 11280 рублей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3038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36000" rIns="0" bIns="36000">
            <a:spAutoFit/>
            <a:flatTx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Исходные данные на 2019 и 2020 годы – утвержденные ассигнования в решении Собрания депутатов Миллеровского городского поселения от 28.12.2017 № 64 «О бюджете Миллеровского городского поселения на 2018 год и плановый период 2019 и 2020 годов», на 2021 год – бюджетные ассигнования 2020 года, установленные этим решением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44000" y="1476000"/>
            <a:ext cx="1656000" cy="108000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softEdge rad="63500"/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67544" y="5013176"/>
            <a:ext cx="7488832" cy="1152128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7544" y="501607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5301208"/>
            <a:ext cx="1339200" cy="853295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бюджета Миллеровского городского поселения,               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(после принятия областного бюджета на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годы во 2 –м чтении, субвенции и субсидии в расходах бюджета Миллеровского городского поселения на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 будут  увеличены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82415323"/>
              </p:ext>
            </p:extLst>
          </p:nvPr>
        </p:nvGraphicFramePr>
        <p:xfrm>
          <a:off x="-324544" y="1772816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Финансовое управление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Миллеровского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5" descr="Безымянный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3851920" y="2636912"/>
            <a:ext cx="1512168" cy="108012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115197">
            <a:off x="4516177" y="2909313"/>
            <a:ext cx="792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-37,7%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Миллеровского городского поселения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в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2020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231857,9тыс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95778965"/>
              </p:ext>
            </p:extLst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539552" y="6021288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1159,6тыс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 рублей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2,3%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2020 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213710075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Users\Veremeychuk\Downloads\фото на квртир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2115" y="1340768"/>
            <a:ext cx="5112413" cy="4104456"/>
          </a:xfrm>
          <a:prstGeom prst="rect">
            <a:avLst/>
          </a:prstGeom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softEdge rad="6350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23528" y="518400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обеспечение </a:t>
            </a:r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жильем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 жителей </a:t>
            </a:r>
          </a:p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Миллеровского городского поселения </a:t>
            </a:r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в </a:t>
            </a:r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2020 </a:t>
            </a:r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- </a:t>
            </a:r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2022 </a:t>
            </a:r>
            <a:r>
              <a:rPr lang="ru-RU" sz="2200" b="1" dirty="0" smtClean="0">
                <a:solidFill>
                  <a:srgbClr val="92D050"/>
                </a:solidFill>
                <a:effectLst>
                  <a:outerShdw blurRad="38100" dist="38100" dir="2700000" algn="l" rotWithShape="0">
                    <a:schemeClr val="tx1">
                      <a:lumMod val="95000"/>
                      <a:lumOff val="5000"/>
                    </a:schemeClr>
                  </a:outerShdw>
                </a:effectLst>
              </a:rPr>
              <a:t>годах</a:t>
            </a:r>
            <a:endParaRPr lang="ru-RU" sz="2400" b="1" dirty="0">
              <a:solidFill>
                <a:srgbClr val="92D05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gray">
          <a:xfrm flipH="1">
            <a:off x="-1692695" y="6903715"/>
            <a:ext cx="2088232" cy="12568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107504" y="1440000"/>
            <a:ext cx="7848872" cy="504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13"/>
          <p:cNvSpPr>
            <a:spLocks noChangeArrowheads="1"/>
          </p:cNvSpPr>
          <p:nvPr/>
        </p:nvSpPr>
        <p:spPr bwMode="gray">
          <a:xfrm>
            <a:off x="7668344" y="1332000"/>
            <a:ext cx="1224136" cy="720172"/>
          </a:xfrm>
          <a:prstGeom prst="ellipse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ctr"/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107504" y="2700072"/>
            <a:ext cx="5328592" cy="72000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</a:gsLst>
            <a:lin ang="108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Oval 20"/>
          <p:cNvSpPr>
            <a:spLocks noChangeArrowheads="1"/>
          </p:cNvSpPr>
          <p:nvPr/>
        </p:nvSpPr>
        <p:spPr bwMode="gray">
          <a:xfrm>
            <a:off x="5220072" y="2636912"/>
            <a:ext cx="1224136" cy="872928"/>
          </a:xfrm>
          <a:prstGeom prst="ellipse">
            <a:avLst/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4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971600" y="2276872"/>
            <a:ext cx="518457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-72008" y="3501008"/>
            <a:ext cx="61926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gray">
          <a:xfrm>
            <a:off x="4283968" y="1340768"/>
            <a:ext cx="1368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gray">
          <a:xfrm>
            <a:off x="6228184" y="3969931"/>
            <a:ext cx="244827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96336" y="5301208"/>
            <a:ext cx="1296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5576" y="5373216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gray">
          <a:xfrm>
            <a:off x="107504" y="4113160"/>
            <a:ext cx="6624736" cy="72008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</a:gsLst>
            <a:lin ang="108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3478,8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рублей на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том числе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1159,6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Обеспечение жильем молодых семей </a:t>
            </a: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gray">
          <a:xfrm>
            <a:off x="6228000" y="4041160"/>
            <a:ext cx="1224000" cy="828000"/>
          </a:xfrm>
          <a:prstGeom prst="ellipse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1 семья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gray">
          <a:xfrm>
            <a:off x="107504" y="5409208"/>
            <a:ext cx="7380000" cy="684000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  <a:alpha val="0"/>
                </a:schemeClr>
              </a:gs>
              <a:gs pos="50000">
                <a:schemeClr val="accent5">
                  <a:lumMod val="20000"/>
                  <a:lumOff val="80000"/>
                </a:schemeClr>
              </a:gs>
            </a:gsLst>
            <a:lin ang="108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6"/>
          <p:cNvSpPr>
            <a:spLocks noChangeArrowheads="1"/>
          </p:cNvSpPr>
          <p:nvPr/>
        </p:nvSpPr>
        <p:spPr bwMode="gray">
          <a:xfrm>
            <a:off x="7308304" y="5301208"/>
            <a:ext cx="1224136" cy="864096"/>
          </a:xfrm>
          <a:prstGeom prst="ellipse">
            <a:avLst/>
          </a:prstGeom>
          <a:solidFill>
            <a:schemeClr val="accent5">
              <a:lumMod val="60000"/>
              <a:lumOff val="40000"/>
              <a:alpha val="5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400" b="1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3284984"/>
            <a:ext cx="4752528" cy="390182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823620"/>
            <a:ext cx="2304256" cy="2618473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</a:t>
            </a:r>
            <a:r>
              <a:rPr lang="ru-RU" sz="1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направ-ления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бюджетной и налоговой политики Миллеровского городского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2020-2022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годы </a:t>
            </a:r>
          </a:p>
          <a:p>
            <a:pPr lvl="0" algn="ctr"/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Миллеровского городского поселения на </a:t>
            </a:r>
            <a:r>
              <a:rPr lang="ru-RU" sz="14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2020-2022 </a:t>
            </a:r>
            <a:r>
              <a:rPr lang="ru-RU" sz="14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года</a:t>
            </a: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программы Миллеровского городского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2020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 и на плановый период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2021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2022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296144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МГП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2020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год и на плановый период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2021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и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2022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Veremeychuk\Downloads\Rostovskaya-oblast_OSK_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563" y="2780928"/>
            <a:ext cx="3072341" cy="23042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93181" y="4365104"/>
            <a:ext cx="315388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539552" y="1397968"/>
            <a:ext cx="3456000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ru-RU" sz="1400" i="1" dirty="0">
                <a:solidFill>
                  <a:schemeClr val="tx1"/>
                </a:solidFill>
              </a:rPr>
              <a:t>финансовое обеспечение </a:t>
            </a:r>
            <a:r>
              <a:rPr lang="ru-RU" sz="1400" i="1" dirty="0" smtClean="0">
                <a:solidFill>
                  <a:schemeClr val="tx1"/>
                </a:solidFill>
              </a:rPr>
              <a:t>казенного учреждения </a:t>
            </a:r>
            <a:r>
              <a:rPr lang="ru-RU" sz="1400" i="1" dirty="0">
                <a:solidFill>
                  <a:schemeClr val="tx1"/>
                </a:solidFill>
              </a:rPr>
              <a:t>«Благоустройство</a:t>
            </a:r>
            <a:r>
              <a:rPr lang="ru-RU" sz="1400" i="1" dirty="0" smtClean="0">
                <a:solidFill>
                  <a:schemeClr val="tx1"/>
                </a:solidFill>
              </a:rPr>
              <a:t>»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37181" y="188640"/>
            <a:ext cx="22283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Финансовое управление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Миллеровского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2020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годау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137453,6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 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(часть 1)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 flipH="1">
            <a:off x="251904" y="2564904"/>
            <a:ext cx="2304256" cy="432048"/>
          </a:xfrm>
          <a:prstGeom prst="wedgeRoundRectCallout">
            <a:avLst>
              <a:gd name="adj1" fmla="val -21246"/>
              <a:gd name="adj2" fmla="val -6095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</a:rPr>
              <a:t>24528,2 </a:t>
            </a:r>
            <a:r>
              <a:rPr lang="ru-RU" sz="1400" dirty="0">
                <a:solidFill>
                  <a:schemeClr val="tx1"/>
                </a:solidFill>
              </a:rPr>
              <a:t>тыс. </a:t>
            </a:r>
            <a:r>
              <a:rPr lang="ru-RU" sz="1400" dirty="0" smtClean="0">
                <a:solidFill>
                  <a:schemeClr val="tx1"/>
                </a:solidFill>
              </a:rPr>
              <a:t>рублей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28" name="Picture 4" descr="K:\444\ПРОЕКТ БЮДЖЕТА 2018 - 2020\Картинки благоустройство\Ростов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019222" y="1133283"/>
            <a:ext cx="3577114" cy="238593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3" name="Прямоугольник 52"/>
          <p:cNvSpPr/>
          <p:nvPr/>
        </p:nvSpPr>
        <p:spPr>
          <a:xfrm>
            <a:off x="4572384" y="3096344"/>
            <a:ext cx="3456000" cy="9807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Субсидия на строительство и реконструкцию </a:t>
            </a:r>
            <a:r>
              <a:rPr lang="ru-RU" sz="1400" b="1" i="1" dirty="0" smtClean="0">
                <a:solidFill>
                  <a:schemeClr val="tx1"/>
                </a:solidFill>
              </a:rPr>
              <a:t>объектом водопроводно-канализационного хозяйства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1052736"/>
            <a:ext cx="1368152" cy="1368152"/>
          </a:xfrm>
          <a:prstGeom prst="rect">
            <a:avLst/>
          </a:prstGeom>
          <a:noFill/>
        </p:spPr>
      </p:pic>
      <p:sp>
        <p:nvSpPr>
          <p:cNvPr id="54" name="Скругленная прямоугольная выноска 53"/>
          <p:cNvSpPr/>
          <p:nvPr/>
        </p:nvSpPr>
        <p:spPr>
          <a:xfrm flipH="1">
            <a:off x="4212344" y="4095176"/>
            <a:ext cx="2304256" cy="413944"/>
          </a:xfrm>
          <a:prstGeom prst="wedgeRoundRectCallout">
            <a:avLst>
              <a:gd name="adj1" fmla="val -21178"/>
              <a:gd name="adj2" fmla="val -6779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15846,0 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4941168"/>
            <a:ext cx="3456000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Субсидия </a:t>
            </a:r>
            <a:r>
              <a:rPr lang="ru-RU" sz="1200" b="1" i="1" dirty="0" smtClean="0">
                <a:solidFill>
                  <a:schemeClr val="tx1"/>
                </a:solidFill>
              </a:rPr>
              <a:t>на возмещение предприятиям жилищно-коммунального хозяйства </a:t>
            </a:r>
            <a:r>
              <a:rPr lang="ru-RU" sz="1200" dirty="0" smtClean="0">
                <a:solidFill>
                  <a:schemeClr val="tx1"/>
                </a:solidFill>
              </a:rPr>
              <a:t>части платы граждан за коммунальные услуги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flipH="1">
            <a:off x="539552" y="5949280"/>
            <a:ext cx="2304256" cy="432048"/>
          </a:xfrm>
          <a:prstGeom prst="wedgeRoundRectCallout">
            <a:avLst>
              <a:gd name="adj1" fmla="val -19593"/>
              <a:gd name="adj2" fmla="val -808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12336,0 тыс. рублей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51520" y="1484784"/>
            <a:ext cx="432048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Благоустройство </a:t>
            </a:r>
            <a:r>
              <a:rPr lang="ru-RU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общественных территорий муниципальных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образований</a:t>
            </a: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0" y="620688"/>
            <a:ext cx="9144000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31750"/>
            <a:bevelB w="19050"/>
          </a:sp3d>
        </p:spPr>
        <p:txBody>
          <a:bodyPr vert="horz" lIns="108000">
            <a:noAutofit/>
          </a:bodyPr>
          <a:lstStyle/>
          <a:p>
            <a:pPr marL="365760" lvl="0" indent="-256032" algn="ctr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Расходы на реализацию мероприятий  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 формированию современной городской</a:t>
            </a:r>
          </a:p>
          <a:p>
            <a:pPr marL="365760" lvl="0" indent="-256032" algn="ctr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5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5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2020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5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5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2022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5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годы - 32270,0 тыс. рублей</a:t>
            </a:r>
            <a:endParaRPr kumimoji="0" lang="ru-RU" sz="16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505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6016" y="1477814"/>
            <a:ext cx="424847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Благоустройство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парка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2052" name="Picture 4" descr="K:\444\ПРОЕКТ БЮДЖЕТА 2018 - 2020\Слайды\Картинки благоустройство\Парк Горького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51920" y="5445224"/>
            <a:ext cx="2404873" cy="1226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K:\444\ПРОЕКТ БЮДЖЕТА 2018 - 2020\Слайды\Картинки благоустройство\Театралка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157192"/>
            <a:ext cx="2431179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K:\444\ПРОЕКТ БЮДЖЕТА 2018 - 2020\Слайды\Картинки благоустройство\Донецк двор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509120"/>
            <a:ext cx="2448272" cy="1379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 descr="K:\444\ПРОЕКТ БЮДЖЕТА 2018 - 2020\Слайды\Картинки благоустройство\Вити черевичкина 2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950389" y="4725144"/>
            <a:ext cx="2304148" cy="153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815671956"/>
              </p:ext>
            </p:extLst>
          </p:nvPr>
        </p:nvGraphicFramePr>
        <p:xfrm>
          <a:off x="395536" y="2348880"/>
          <a:ext cx="41764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997199898"/>
              </p:ext>
            </p:extLst>
          </p:nvPr>
        </p:nvGraphicFramePr>
        <p:xfrm>
          <a:off x="4644008" y="2492896"/>
          <a:ext cx="41764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80920" cy="72008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 бюджета Миллеровского городского поселения </a:t>
            </a: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строительство и капитальный ремонт </a:t>
            </a:r>
            <a:r>
              <a:rPr lang="ru-RU" sz="1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</a:t>
            </a:r>
            <a:r>
              <a:rPr lang="ru-RU" sz="1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2020 </a:t>
            </a:r>
            <a:r>
              <a:rPr lang="ru-RU" sz="1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</a:t>
            </a:r>
            <a:endParaRPr lang="ru-RU" sz="18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67472127"/>
              </p:ext>
            </p:extLst>
          </p:nvPr>
        </p:nvGraphicFramePr>
        <p:xfrm>
          <a:off x="323528" y="1628800"/>
          <a:ext cx="842493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дорог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453078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дороги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836712"/>
            <a:ext cx="4716016" cy="3144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552" y="836712"/>
            <a:ext cx="7988424" cy="649288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Дорожный фонд </a:t>
            </a:r>
            <a:r>
              <a:rPr lang="ru-RU" sz="3100" b="1" dirty="0" smtClean="0">
                <a:solidFill>
                  <a:srgbClr val="FF0000"/>
                </a:solidFill>
              </a:rPr>
              <a:t>Миллеровского                             городского 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</a:rPr>
              <a:t>                                          поселения</a:t>
            </a:r>
            <a:endParaRPr lang="ru-RU" sz="31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64088" y="2708920"/>
            <a:ext cx="2304256" cy="1152128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dirty="0" smtClean="0"/>
              <a:t>46768,4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419872" y="2132856"/>
            <a:ext cx="2376264" cy="1224136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dirty="0" smtClean="0"/>
              <a:t>45456,4 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683568" y="1412776"/>
            <a:ext cx="3215060" cy="171122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43401,7 </a:t>
            </a: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b="1" dirty="0">
              <a:solidFill>
                <a:srgbClr val="99FF66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560506"/>
              </p:ext>
            </p:extLst>
          </p:nvPr>
        </p:nvGraphicFramePr>
        <p:xfrm>
          <a:off x="4427983" y="3933056"/>
          <a:ext cx="833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проекта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Миллеровского городского поселения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93610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годов» во 2 –м чтении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284984"/>
            <a:ext cx="7704856" cy="43204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3212976"/>
            <a:ext cx="70567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сформированы на основе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принятых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муниципальных программ Миллеровского городского поселения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314096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Миллеровского городского поселения, Плана мероприятий по оптимизации расходов Миллеровского городского поселения и сокращению муниципального долга Миллеровского городского поселения до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Миллеровского городского поселения на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2020-2024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Миллеровского  городского поселения от </a:t>
            </a:r>
            <a:r>
              <a:rPr lang="ru-RU" sz="2000" b="1" dirty="0" smtClean="0">
                <a:solidFill>
                  <a:srgbClr val="99FF66"/>
                </a:solidFill>
                <a:latin typeface="Monotype Corsiva" pitchFamily="66" charset="0"/>
              </a:rPr>
              <a:t>01.11.2019 №184</a:t>
            </a:r>
            <a:endParaRPr lang="ru-RU" sz="20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>
              <a:gd name="adj" fmla="val 10254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социально-экономического развития Миллеровского городского поселения на период до 2030 года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Сбалансированность консолидированного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Миллеровского городского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167543211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384633016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Миллеровского городского поселения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0" name="Рисунок 9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3284984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  <p:pic>
        <p:nvPicPr>
          <p:cNvPr id="12" name="Рисунок 11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5877272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Прогноз основных характеристик </a:t>
            </a:r>
            <a:r>
              <a:rPr lang="ru-RU" sz="2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МГП на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2020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год и на плановый период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2021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2022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041553"/>
              </p:ext>
            </p:extLst>
          </p:nvPr>
        </p:nvGraphicFramePr>
        <p:xfrm>
          <a:off x="467546" y="1772816"/>
          <a:ext cx="8280919" cy="4769462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231857,9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255377,1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248246,5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149918,7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154754,8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160076,5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81939,2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100622,3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88170,0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231857,9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255377,1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248246,5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Миллеровского городского поселения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2019 год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554052792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736317696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211216,1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211261,2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Миллеровского городского поселения,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(общий объем доходов бюджета на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2020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год будет увеличен, после принятия областного закона об областном бюджете на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2021-2022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года во 2-м чтении)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57472701"/>
              </p:ext>
            </p:extLst>
          </p:nvPr>
        </p:nvGraphicFramePr>
        <p:xfrm>
          <a:off x="0" y="1628800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331795" name="Text Box 19"/>
          <p:cNvSpPr txBox="1">
            <a:spLocks noChangeArrowheads="1"/>
          </p:cNvSpPr>
          <p:nvPr/>
        </p:nvSpPr>
        <p:spPr bwMode="auto">
          <a:xfrm>
            <a:off x="1691680" y="3212976"/>
            <a:ext cx="144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274204,2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5004048" y="3789040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211261,2</a:t>
            </a:r>
            <a:endParaRPr lang="ru-RU" dirty="0" smtClean="0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3491880" y="4509120"/>
            <a:ext cx="10779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104,2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 rot="2298500">
            <a:off x="3628415" y="2875807"/>
            <a:ext cx="8669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- 37,8%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3275856" y="2708920"/>
            <a:ext cx="1224136" cy="93610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>
            <a:off x="3275856" y="4797152"/>
            <a:ext cx="1224136" cy="0"/>
          </a:xfrm>
          <a:prstGeom prst="line">
            <a:avLst/>
          </a:prstGeom>
          <a:noFill/>
          <a:ln w="19050">
            <a:solidFill>
              <a:srgbClr val="333399"/>
            </a:solidFill>
            <a:prstDash val="lg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21427</TotalTime>
  <Words>1295</Words>
  <Application>Microsoft Office PowerPoint</Application>
  <PresentationFormat>Экран (4:3)</PresentationFormat>
  <Paragraphs>283</Paragraphs>
  <Slides>23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37" baseType="lpstr">
      <vt:lpstr>Arial</vt:lpstr>
      <vt:lpstr>Cambria Math</vt:lpstr>
      <vt:lpstr>Constantia</vt:lpstr>
      <vt:lpstr>Georgia</vt:lpstr>
      <vt:lpstr>Monotype Corsiva</vt:lpstr>
      <vt:lpstr>Times New Roman</vt:lpstr>
      <vt:lpstr>Trebuchet MS</vt:lpstr>
      <vt:lpstr>Verdana</vt:lpstr>
      <vt:lpstr>Wingdings</vt:lpstr>
      <vt:lpstr>Wingdings 2</vt:lpstr>
      <vt:lpstr>10195094</vt:lpstr>
      <vt:lpstr>Городская</vt:lpstr>
      <vt:lpstr>3_Городская</vt:lpstr>
      <vt:lpstr>19_Городская</vt:lpstr>
      <vt:lpstr>Администрация Миллеровского городского поселения   </vt:lpstr>
      <vt:lpstr>Презентация PowerPoint</vt:lpstr>
      <vt:lpstr>Презентация PowerPoint</vt:lpstr>
      <vt:lpstr>Основные направления бюджетной и налоговой политики Миллеровского городского поселения на 2020-2024 годы  </vt:lpstr>
      <vt:lpstr>Основные приоритеты Миллеровского городского поселения </vt:lpstr>
      <vt:lpstr>Презентация PowerPoint</vt:lpstr>
      <vt:lpstr>Прогноз основных характеристик бюджета МГП на 2020 год и на плановый период 2021 и 2022 годов</vt:lpstr>
      <vt:lpstr>Основные параметры бюджета Миллеровского городского поселения на 2019 год</vt:lpstr>
      <vt:lpstr>Динамика доходов бюджета Миллеровского городского поселения, (общий объем доходов бюджета на 2020 год будет увеличен, после принятия областного закона об областном бюджете на 2021-2022 года во 2-м чтении)</vt:lpstr>
      <vt:lpstr>Бюджетообразующие предприятия Миллеровского городского поселения</vt:lpstr>
      <vt:lpstr>Собственные доходы  бюджета Миллеровского ГОРОДСКОГО ПОСЕЛЕНИЯ</vt:lpstr>
      <vt:lpstr>Презентация PowerPoint</vt:lpstr>
      <vt:lpstr>Динамика поступлений налога на доходы физических лиц в бюджет Миллеровского городского поселения</vt:lpstr>
      <vt:lpstr>Безвозмездные поступления из областного бюджета</vt:lpstr>
      <vt:lpstr>Презентация PowerPoint</vt:lpstr>
      <vt:lpstr>Динамика расходов бюджета Миллеровского городского поселения,                (после принятия областного бюджета на 2020 -2022 годы во 2 –м чтении, субвенции и субсидии в расходах бюджета Миллеровского городского поселения на 2020 год будут  увеличены</vt:lpstr>
      <vt:lpstr>Расходы бюджета Миллеровского городского поселения                                           в 2020 году 231857,9тыс. рублей</vt:lpstr>
      <vt:lpstr>Структура расходов по разделу «Культура, кинематография» на 2020 год           </vt:lpstr>
      <vt:lpstr>Презентация PowerPoint</vt:lpstr>
      <vt:lpstr>Презентация PowerPoint</vt:lpstr>
      <vt:lpstr>Презентация PowerPoint</vt:lpstr>
      <vt:lpstr>Расходы бюджета Миллеровского городского поселения на строительство и капитальный ремонт на 2020 год</vt:lpstr>
      <vt:lpstr>Дорожный фонд Миллеровского                             городского                                             поселения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User</cp:lastModifiedBy>
  <cp:revision>2058</cp:revision>
  <dcterms:created xsi:type="dcterms:W3CDTF">2011-10-21T12:19:44Z</dcterms:created>
  <dcterms:modified xsi:type="dcterms:W3CDTF">2020-01-30T08:18:09Z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