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16"/>
  </p:notesMasterIdLst>
  <p:sldIdLst>
    <p:sldId id="368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70" r:id="rId11"/>
    <p:sldId id="272" r:id="rId12"/>
    <p:sldId id="276" r:id="rId13"/>
    <p:sldId id="284" r:id="rId14"/>
    <p:sldId id="285" r:id="rId15"/>
  </p:sldIdLst>
  <p:sldSz cx="9144000" cy="6858000" type="screen4x3"/>
  <p:notesSz cx="9144000" cy="6858000"/>
  <p:embeddedFontLst>
    <p:embeddedFont>
      <p:font typeface="Times New Roman,BoldItalic" panose="020B0604020202020204" charset="0"/>
      <p:boldItalic r:id="rId17"/>
    </p:embeddedFont>
    <p:embeddedFont>
      <p:font typeface="Trebuchet MS,Bold" panose="020B0604020202020204" charset="0"/>
      <p:bold r:id="rId18"/>
    </p:embeddedFont>
    <p:embeddedFont>
      <p:font typeface="Tw Cen MT Condensed" panose="020B0604020202020204" charset="0"/>
      <p:regular r:id="rId19"/>
      <p:bold r:id="rId20"/>
    </p:embeddedFont>
    <p:embeddedFont>
      <p:font typeface="Tw Cen MT" panose="020B060402020202020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rial,Bold" panose="020B0604020202020204" charset="0"/>
      <p:bold r:id="rId34"/>
    </p:embeddedFont>
    <p:embeddedFont>
      <p:font typeface="Times New Roman,Bold" panose="020B0604020202020204" charset="0"/>
      <p:bold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Georgia,BoldItalic" panose="020B0604020202020204" charset="0"/>
      <p:boldItalic r:id="rId40"/>
    </p:embeddedFont>
  </p:embeddedFontLst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0418AC"/>
    <a:srgbClr val="EDA19D"/>
    <a:srgbClr val="E46C0A"/>
    <a:srgbClr val="66FFFF"/>
    <a:srgbClr val="00E7E2"/>
    <a:srgbClr val="005DA2"/>
    <a:srgbClr val="781B16"/>
    <a:srgbClr val="FFE54B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8649" autoAdjust="0"/>
  </p:normalViewPr>
  <p:slideViewPr>
    <p:cSldViewPr snapToGrid="0" snapToObjects="1">
      <p:cViewPr varScale="1">
        <p:scale>
          <a:sx n="112" d="100"/>
          <a:sy n="112" d="100"/>
        </p:scale>
        <p:origin x="86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2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26375063981882E-2"/>
          <c:y val="0.13515148821533415"/>
          <c:w val="0.83741465439021645"/>
          <c:h val="0.81352588595666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47000"/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6">
                      <a:shade val="47000"/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explosion val="41"/>
            <c:spPr>
              <a:gradFill rotWithShape="1">
                <a:gsLst>
                  <a:gs pos="0">
                    <a:schemeClr val="accent6">
                      <a:shade val="65000"/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6">
                      <a:shade val="65000"/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82000"/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6">
                      <a:shade val="82000"/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6"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6">
                      <a:tint val="83000"/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6">
                      <a:tint val="83000"/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  <a:sp3d/>
            </c:spPr>
          </c:dPt>
          <c:dPt>
            <c:idx val="5"/>
            <c:bubble3D val="0"/>
            <c:explosion val="41"/>
            <c:spPr>
              <a:gradFill rotWithShape="1">
                <a:gsLst>
                  <a:gs pos="0">
                    <a:schemeClr val="accent6">
                      <a:tint val="65000"/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6">
                      <a:tint val="65000"/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tint val="48000"/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6">
                      <a:tint val="48000"/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62,5%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3,0%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11,5%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12,3%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5,8%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47222.1</c:v>
                </c:pt>
                <c:pt idx="1">
                  <c:v>74021.8</c:v>
                </c:pt>
                <c:pt idx="2">
                  <c:v>9637.7999999999993</c:v>
                </c:pt>
                <c:pt idx="3">
                  <c:v>1134.9000000000001</c:v>
                </c:pt>
                <c:pt idx="4">
                  <c:v>13505.8</c:v>
                </c:pt>
                <c:pt idx="5">
                  <c:v>573.79999999999995</c:v>
                </c:pt>
                <c:pt idx="6">
                  <c:v>1283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46000.6</c:v>
                </c:pt>
                <c:pt idx="1">
                  <c:v>47222.1</c:v>
                </c:pt>
                <c:pt idx="2">
                  <c:v>48863</c:v>
                </c:pt>
                <c:pt idx="3">
                  <c:v>50517.8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863688"/>
        <c:axId val="188952096"/>
        <c:axId val="0"/>
      </c:bar3DChart>
      <c:catAx>
        <c:axId val="203863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88952096"/>
        <c:crosses val="autoZero"/>
        <c:auto val="1"/>
        <c:lblAlgn val="ctr"/>
        <c:lblOffset val="100"/>
        <c:noMultiLvlLbl val="0"/>
      </c:catAx>
      <c:valAx>
        <c:axId val="188952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3863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0"/>
          <c:w val="0.96944444444444533"/>
          <c:h val="0.9730413800343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rgbClr val="2683C6">
                    <a:tint val="90000"/>
                    <a:shade val="100000"/>
                    <a:satMod val="150000"/>
                    <a:lumMod val="10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r="8760000" sx="110000" sy="110000" algn="ctr" rotWithShape="0">
                <a:prstClr val="black">
                  <a:alpha val="46000"/>
                </a:prstClr>
              </a:outerShdw>
            </a:effectLst>
            <a:scene3d>
              <a:camera prst="orthographicFront"/>
              <a:lightRig rig="morning" dir="t"/>
            </a:scene3d>
            <a:sp3d prstMaterial="softEdge">
              <a:bevelT w="88900" h="69850" prst="convex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22499.1</c:v>
                </c:pt>
                <c:pt idx="1">
                  <c:v>2127.3000000000002</c:v>
                </c:pt>
                <c:pt idx="2">
                  <c:v>45402.3</c:v>
                </c:pt>
                <c:pt idx="3">
                  <c:v>138549.79999999999</c:v>
                </c:pt>
                <c:pt idx="4">
                  <c:v>59</c:v>
                </c:pt>
                <c:pt idx="5">
                  <c:v>22988.400000000001</c:v>
                </c:pt>
                <c:pt idx="6">
                  <c:v>307.2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</a:gradFill>
            <a:effectLst>
              <a:outerShdw blurRad="63500" dir="6000000" sx="102000" sy="102000" algn="ctr" rotWithShape="0">
                <a:prstClr val="black">
                  <a:alpha val="45000"/>
                </a:prstClr>
              </a:outerShdw>
            </a:effectLst>
            <a:scene3d>
              <a:camera prst="orthographicFront"/>
              <a:lightRig rig="morning" dir="t"/>
            </a:scene3d>
            <a:sp3d prstMaterial="softEdge">
              <a:bevelT w="88900" h="69850" prst="convex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200" b="1" i="0" u="none" strike="noStrike" kern="1200" baseline="0">
                    <a:solidFill>
                      <a:srgbClr val="DE0000"/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22949.200000000001</c:v>
                </c:pt>
                <c:pt idx="1">
                  <c:v>1305.8</c:v>
                </c:pt>
                <c:pt idx="2">
                  <c:v>42246.7</c:v>
                </c:pt>
                <c:pt idx="3">
                  <c:v>212814.7</c:v>
                </c:pt>
                <c:pt idx="4">
                  <c:v>112.5</c:v>
                </c:pt>
                <c:pt idx="5">
                  <c:v>23130.7</c:v>
                </c:pt>
                <c:pt idx="6">
                  <c:v>452.7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296824"/>
        <c:axId val="187438936"/>
      </c:barChart>
      <c:catAx>
        <c:axId val="203296824"/>
        <c:scaling>
          <c:orientation val="minMax"/>
        </c:scaling>
        <c:delete val="1"/>
        <c:axPos val="b"/>
        <c:majorGridlines/>
        <c:numFmt formatCode="General" sourceLinked="0"/>
        <c:majorTickMark val="out"/>
        <c:minorTickMark val="none"/>
        <c:tickLblPos val="none"/>
        <c:crossAx val="187438936"/>
        <c:crosses val="autoZero"/>
        <c:auto val="1"/>
        <c:lblAlgn val="ctr"/>
        <c:lblOffset val="100"/>
        <c:noMultiLvlLbl val="0"/>
      </c:catAx>
      <c:valAx>
        <c:axId val="187438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3296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1356911619587252E-2"/>
          <c:w val="1"/>
          <c:h val="0.9886430883804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D642E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FFC0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22"/>
            <c:spPr>
              <a:solidFill>
                <a:srgbClr val="7030A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2058943804752187"/>
                  <c:y val="-9.593856665045572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40568595008072"/>
                  <c:y val="-0.11804588408091464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622220171634218E-2"/>
                  <c:y val="2.3011377586084885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777775214542824E-3"/>
                  <c:y val="-4.6022755172169361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44443803635703E-2"/>
                  <c:y val="-6.4431857241037324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1634807257543734E-2"/>
                  <c:y val="-0.10639102056184391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708225147937971"/>
                  <c:y val="-4.9265750442125909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4563186201195577"/>
                  <c:y val="4.6672816208329797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  <c:pt idx="7">
                  <c:v>Кв. 4</c:v>
                </c:pt>
                <c:pt idx="8">
                  <c:v>физ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981651.9</c:v>
                </c:pt>
                <c:pt idx="1">
                  <c:v>568502.69999999949</c:v>
                </c:pt>
                <c:pt idx="2">
                  <c:v>111788.9</c:v>
                </c:pt>
                <c:pt idx="3">
                  <c:v>164285.5</c:v>
                </c:pt>
                <c:pt idx="4">
                  <c:v>262916.8</c:v>
                </c:pt>
                <c:pt idx="5">
                  <c:v>39947.800000000003</c:v>
                </c:pt>
                <c:pt idx="6">
                  <c:v>3929.9</c:v>
                </c:pt>
                <c:pt idx="7">
                  <c:v>8322.2000000000007</c:v>
                </c:pt>
                <c:pt idx="8">
                  <c:v>1061.0999999999999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3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6.png"/><Relationship Id="rId7" Type="http://schemas.openxmlformats.org/officeDocument/2006/relationships/chart" Target="../charts/chart1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0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1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3.png"/><Relationship Id="rId2" Type="http://schemas.openxmlformats.org/officeDocument/2006/relationships/image" Target="../media/image91.jpe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chart" Target="../charts/chart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3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11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6.jpeg"/><Relationship Id="rId3" Type="http://schemas.openxmlformats.org/officeDocument/2006/relationships/image" Target="../media/image54.png"/><Relationship Id="rId21" Type="http://schemas.openxmlformats.org/officeDocument/2006/relationships/image" Target="../media/image71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5.jpeg"/><Relationship Id="rId2" Type="http://schemas.openxmlformats.org/officeDocument/2006/relationships/image" Target="../media/image3.png"/><Relationship Id="rId16" Type="http://schemas.openxmlformats.org/officeDocument/2006/relationships/image" Target="../media/image67.png"/><Relationship Id="rId20" Type="http://schemas.openxmlformats.org/officeDocument/2006/relationships/image" Target="../media/image11.png"/><Relationship Id="rId29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4.jpeg"/><Relationship Id="rId32" Type="http://schemas.openxmlformats.org/officeDocument/2006/relationships/image" Target="../media/image82.jpe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3.jpeg"/><Relationship Id="rId28" Type="http://schemas.openxmlformats.org/officeDocument/2006/relationships/image" Target="../media/image78.jpe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1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2.jpeg"/><Relationship Id="rId27" Type="http://schemas.openxmlformats.org/officeDocument/2006/relationships/image" Target="../media/image77.jpeg"/><Relationship Id="rId30" Type="http://schemas.openxmlformats.org/officeDocument/2006/relationships/image" Target="../media/image8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Администрация Миллеровского городского поселения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6130" y="2848618"/>
            <a:ext cx="477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ПРОЕКТ БЮДЖЕТА МИЛЛЕРОВСКОГО </a:t>
            </a:r>
            <a:r>
              <a:rPr lang="ru-RU" sz="2400" b="1" dirty="0" smtClean="0"/>
              <a:t>городского поселения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5405" y="4048947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>а 2021 год и на плановый период 2022 и 2023 годов</a:t>
            </a:r>
            <a:endParaRPr lang="ru-RU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Freeform 95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1" name="Picture 97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0" y="-205040"/>
            <a:ext cx="9144000" cy="6858000"/>
          </a:xfrm>
          <a:prstGeom prst="rect">
            <a:avLst/>
          </a:prstGeom>
          <a:noFill/>
          <a:extLst/>
        </p:spPr>
      </p:pic>
      <p:pic>
        <p:nvPicPr>
          <p:cNvPr id="973" name="Picture 97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1973"/>
            <a:ext cx="9144000" cy="933703"/>
          </a:xfrm>
          <a:prstGeom prst="rect">
            <a:avLst/>
          </a:prstGeom>
          <a:noFill/>
          <a:extLst/>
        </p:spPr>
      </p:pic>
      <p:pic>
        <p:nvPicPr>
          <p:cNvPr id="974" name="Picture 97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547" y="759968"/>
            <a:ext cx="7653019" cy="872744"/>
          </a:xfrm>
          <a:prstGeom prst="rect">
            <a:avLst/>
          </a:prstGeom>
          <a:noFill/>
          <a:extLst/>
        </p:spPr>
      </p:pic>
      <p:pic>
        <p:nvPicPr>
          <p:cNvPr id="975" name="Picture 97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3989"/>
            <a:ext cx="9144000" cy="817486"/>
          </a:xfrm>
          <a:prstGeom prst="rect">
            <a:avLst/>
          </a:prstGeom>
          <a:noFill/>
          <a:extLst/>
        </p:spPr>
      </p:pic>
      <p:sp>
        <p:nvSpPr>
          <p:cNvPr id="976" name="Freeform 976"/>
          <p:cNvSpPr/>
          <p:nvPr/>
        </p:nvSpPr>
        <p:spPr>
          <a:xfrm>
            <a:off x="0" y="836689"/>
            <a:ext cx="9144000" cy="792086"/>
          </a:xfrm>
          <a:custGeom>
            <a:avLst/>
            <a:gdLst/>
            <a:ahLst/>
            <a:cxnLst/>
            <a:rect l="0" t="0" r="0" b="0"/>
            <a:pathLst>
              <a:path w="9144000" h="792086">
                <a:moveTo>
                  <a:pt x="0" y="792086"/>
                </a:moveTo>
                <a:lnTo>
                  <a:pt x="9144000" y="792086"/>
                </a:lnTo>
                <a:lnTo>
                  <a:pt x="9144000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noFill/>
          <a:ln w="952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6" name="Picture 14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519" y="266701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988" name="Freeform 988"/>
          <p:cNvSpPr/>
          <p:nvPr/>
        </p:nvSpPr>
        <p:spPr>
          <a:xfrm>
            <a:off x="611555" y="5373218"/>
            <a:ext cx="3960495" cy="307772"/>
          </a:xfrm>
          <a:custGeom>
            <a:avLst/>
            <a:gdLst/>
            <a:ahLst/>
            <a:cxnLst/>
            <a:rect l="0" t="0" r="0" b="0"/>
            <a:pathLst>
              <a:path w="3960495" h="307772">
                <a:moveTo>
                  <a:pt x="0" y="307772"/>
                </a:moveTo>
                <a:lnTo>
                  <a:pt x="3960495" y="307772"/>
                </a:lnTo>
                <a:lnTo>
                  <a:pt x="3960495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>
            <a:off x="611555" y="5373218"/>
            <a:ext cx="3960495" cy="307772"/>
          </a:xfrm>
          <a:custGeom>
            <a:avLst/>
            <a:gdLst/>
            <a:ahLst/>
            <a:cxnLst/>
            <a:rect l="0" t="0" r="0" b="0"/>
            <a:pathLst>
              <a:path w="3960495" h="307772">
                <a:moveTo>
                  <a:pt x="0" y="307772"/>
                </a:moveTo>
                <a:lnTo>
                  <a:pt x="3960495" y="307772"/>
                </a:lnTo>
                <a:lnTo>
                  <a:pt x="3960495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noFill/>
          <a:ln w="1905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>
            <a:off x="611555" y="5733263"/>
            <a:ext cx="3960495" cy="307772"/>
          </a:xfrm>
          <a:custGeom>
            <a:avLst/>
            <a:gdLst/>
            <a:ahLst/>
            <a:cxnLst/>
            <a:rect l="0" t="0" r="0" b="0"/>
            <a:pathLst>
              <a:path w="3960495" h="307772">
                <a:moveTo>
                  <a:pt x="0" y="307772"/>
                </a:moveTo>
                <a:lnTo>
                  <a:pt x="3960495" y="307772"/>
                </a:lnTo>
                <a:lnTo>
                  <a:pt x="3960495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>
            <a:off x="611555" y="5733263"/>
            <a:ext cx="3960495" cy="307772"/>
          </a:xfrm>
          <a:custGeom>
            <a:avLst/>
            <a:gdLst/>
            <a:ahLst/>
            <a:cxnLst/>
            <a:rect l="0" t="0" r="0" b="0"/>
            <a:pathLst>
              <a:path w="3960495" h="307772">
                <a:moveTo>
                  <a:pt x="0" y="307772"/>
                </a:moveTo>
                <a:lnTo>
                  <a:pt x="3960495" y="307772"/>
                </a:lnTo>
                <a:lnTo>
                  <a:pt x="3960495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noFill/>
          <a:ln w="1905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Freeform 992"/>
          <p:cNvSpPr/>
          <p:nvPr/>
        </p:nvSpPr>
        <p:spPr>
          <a:xfrm>
            <a:off x="611555" y="6453340"/>
            <a:ext cx="3960495" cy="307772"/>
          </a:xfrm>
          <a:custGeom>
            <a:avLst/>
            <a:gdLst/>
            <a:ahLst/>
            <a:cxnLst/>
            <a:rect l="0" t="0" r="0" b="0"/>
            <a:pathLst>
              <a:path w="3960495" h="307772">
                <a:moveTo>
                  <a:pt x="0" y="307772"/>
                </a:moveTo>
                <a:lnTo>
                  <a:pt x="3960495" y="307772"/>
                </a:lnTo>
                <a:lnTo>
                  <a:pt x="3960495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" name="Freeform 993"/>
          <p:cNvSpPr/>
          <p:nvPr/>
        </p:nvSpPr>
        <p:spPr>
          <a:xfrm>
            <a:off x="611555" y="6453340"/>
            <a:ext cx="3960495" cy="307772"/>
          </a:xfrm>
          <a:custGeom>
            <a:avLst/>
            <a:gdLst/>
            <a:ahLst/>
            <a:cxnLst/>
            <a:rect l="0" t="0" r="0" b="0"/>
            <a:pathLst>
              <a:path w="3960495" h="307772">
                <a:moveTo>
                  <a:pt x="0" y="307772"/>
                </a:moveTo>
                <a:lnTo>
                  <a:pt x="3960495" y="307772"/>
                </a:lnTo>
                <a:lnTo>
                  <a:pt x="3960495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noFill/>
          <a:ln w="1905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" name="Freeform 994"/>
          <p:cNvSpPr/>
          <p:nvPr/>
        </p:nvSpPr>
        <p:spPr>
          <a:xfrm>
            <a:off x="611555" y="6093295"/>
            <a:ext cx="3960495" cy="307772"/>
          </a:xfrm>
          <a:custGeom>
            <a:avLst/>
            <a:gdLst/>
            <a:ahLst/>
            <a:cxnLst/>
            <a:rect l="0" t="0" r="0" b="0"/>
            <a:pathLst>
              <a:path w="3960495" h="307772">
                <a:moveTo>
                  <a:pt x="0" y="307772"/>
                </a:moveTo>
                <a:lnTo>
                  <a:pt x="3960495" y="307772"/>
                </a:lnTo>
                <a:lnTo>
                  <a:pt x="3960495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>
            <a:off x="611555" y="6093295"/>
            <a:ext cx="3960495" cy="307772"/>
          </a:xfrm>
          <a:custGeom>
            <a:avLst/>
            <a:gdLst/>
            <a:ahLst/>
            <a:cxnLst/>
            <a:rect l="0" t="0" r="0" b="0"/>
            <a:pathLst>
              <a:path w="3960495" h="307772">
                <a:moveTo>
                  <a:pt x="0" y="307772"/>
                </a:moveTo>
                <a:lnTo>
                  <a:pt x="3960495" y="307772"/>
                </a:lnTo>
                <a:lnTo>
                  <a:pt x="3960495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noFill/>
          <a:ln w="1905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>
            <a:off x="5220080" y="5373217"/>
            <a:ext cx="3780917" cy="667817"/>
          </a:xfrm>
          <a:custGeom>
            <a:avLst/>
            <a:gdLst/>
            <a:ahLst/>
            <a:cxnLst/>
            <a:rect l="0" t="0" r="0" b="0"/>
            <a:pathLst>
              <a:path w="3780917" h="307772">
                <a:moveTo>
                  <a:pt x="0" y="307772"/>
                </a:moveTo>
                <a:lnTo>
                  <a:pt x="3780917" y="307772"/>
                </a:lnTo>
                <a:lnTo>
                  <a:pt x="3780917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" name="Freeform 997"/>
          <p:cNvSpPr/>
          <p:nvPr/>
        </p:nvSpPr>
        <p:spPr>
          <a:xfrm>
            <a:off x="5220080" y="5373218"/>
            <a:ext cx="3780917" cy="654442"/>
          </a:xfrm>
          <a:custGeom>
            <a:avLst/>
            <a:gdLst/>
            <a:ahLst/>
            <a:cxnLst/>
            <a:rect l="0" t="0" r="0" b="0"/>
            <a:pathLst>
              <a:path w="3780917" h="307772">
                <a:moveTo>
                  <a:pt x="0" y="307772"/>
                </a:moveTo>
                <a:lnTo>
                  <a:pt x="3780917" y="307772"/>
                </a:lnTo>
                <a:lnTo>
                  <a:pt x="3780917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noFill/>
          <a:ln w="1905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" name="Freeform 998"/>
          <p:cNvSpPr/>
          <p:nvPr/>
        </p:nvSpPr>
        <p:spPr>
          <a:xfrm>
            <a:off x="5263514" y="6453340"/>
            <a:ext cx="3780917" cy="199620"/>
          </a:xfrm>
          <a:custGeom>
            <a:avLst/>
            <a:gdLst/>
            <a:ahLst/>
            <a:cxnLst/>
            <a:rect l="0" t="0" r="0" b="0"/>
            <a:pathLst>
              <a:path w="3780917" h="307772">
                <a:moveTo>
                  <a:pt x="0" y="307772"/>
                </a:moveTo>
                <a:lnTo>
                  <a:pt x="3780917" y="307772"/>
                </a:lnTo>
                <a:lnTo>
                  <a:pt x="3780917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Freeform 999"/>
          <p:cNvSpPr/>
          <p:nvPr/>
        </p:nvSpPr>
        <p:spPr>
          <a:xfrm>
            <a:off x="5263514" y="6453340"/>
            <a:ext cx="3780917" cy="219767"/>
          </a:xfrm>
          <a:custGeom>
            <a:avLst/>
            <a:gdLst/>
            <a:ahLst/>
            <a:cxnLst/>
            <a:rect l="0" t="0" r="0" b="0"/>
            <a:pathLst>
              <a:path w="3780917" h="307772">
                <a:moveTo>
                  <a:pt x="0" y="307772"/>
                </a:moveTo>
                <a:lnTo>
                  <a:pt x="3780917" y="307772"/>
                </a:lnTo>
                <a:lnTo>
                  <a:pt x="3780917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noFill/>
          <a:ln w="1905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/>
          <p:cNvSpPr/>
          <p:nvPr/>
        </p:nvSpPr>
        <p:spPr>
          <a:xfrm>
            <a:off x="5244464" y="6076475"/>
            <a:ext cx="3780917" cy="307772"/>
          </a:xfrm>
          <a:custGeom>
            <a:avLst/>
            <a:gdLst/>
            <a:ahLst/>
            <a:cxnLst/>
            <a:rect l="0" t="0" r="0" b="0"/>
            <a:pathLst>
              <a:path w="3780917" h="307772">
                <a:moveTo>
                  <a:pt x="0" y="307772"/>
                </a:moveTo>
                <a:lnTo>
                  <a:pt x="3780917" y="307772"/>
                </a:lnTo>
                <a:lnTo>
                  <a:pt x="3780917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>
            <a:off x="5244464" y="6076475"/>
            <a:ext cx="3780917" cy="307772"/>
          </a:xfrm>
          <a:custGeom>
            <a:avLst/>
            <a:gdLst/>
            <a:ahLst/>
            <a:cxnLst/>
            <a:rect l="0" t="0" r="0" b="0"/>
            <a:pathLst>
              <a:path w="3780917" h="307772">
                <a:moveTo>
                  <a:pt x="0" y="307772"/>
                </a:moveTo>
                <a:lnTo>
                  <a:pt x="3780917" y="307772"/>
                </a:lnTo>
                <a:lnTo>
                  <a:pt x="3780917" y="0"/>
                </a:lnTo>
                <a:lnTo>
                  <a:pt x="0" y="0"/>
                </a:lnTo>
                <a:lnTo>
                  <a:pt x="0" y="307772"/>
                </a:lnTo>
                <a:close/>
              </a:path>
            </a:pathLst>
          </a:custGeom>
          <a:noFill/>
          <a:ln w="1905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1" name="Rectangle 1011"/>
          <p:cNvSpPr/>
          <p:nvPr/>
        </p:nvSpPr>
        <p:spPr>
          <a:xfrm>
            <a:off x="7834248" y="1825535"/>
            <a:ext cx="1114023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Arial,Bold"/>
              </a:rPr>
              <a:t>т</a:t>
            </a:r>
            <a:r>
              <a:rPr lang="ru-RU" sz="1403" b="1" dirty="0" smtClean="0">
                <a:latin typeface="Arial,Bold"/>
              </a:rPr>
              <a:t>ыс.</a:t>
            </a:r>
            <a:r>
              <a:rPr lang="en-US" sz="1403" b="1" i="0" spc="-18" baseline="0" dirty="0" smtClean="0">
                <a:latin typeface="Arial,Bold"/>
              </a:rPr>
              <a:t> </a:t>
            </a:r>
            <a:r>
              <a:rPr lang="en-US" sz="1403" b="1" i="0" spc="-29" baseline="0" dirty="0">
                <a:latin typeface="Arial,Bold"/>
              </a:rPr>
              <a:t>р</a:t>
            </a:r>
            <a:r>
              <a:rPr lang="en-US" sz="1403" b="1" i="0" spc="-49" baseline="0" dirty="0">
                <a:latin typeface="Arial,Bold"/>
              </a:rPr>
              <a:t>у</a:t>
            </a:r>
            <a:r>
              <a:rPr lang="en-US" sz="1403" b="1" i="0" spc="-39" baseline="0" dirty="0">
                <a:latin typeface="Arial,Bold"/>
              </a:rPr>
              <a:t>б</a:t>
            </a:r>
            <a:r>
              <a:rPr lang="en-US" sz="1403" b="1" i="0" spc="-28" baseline="0" dirty="0">
                <a:latin typeface="Arial,Bold"/>
              </a:rPr>
              <a:t>л</a:t>
            </a:r>
            <a:r>
              <a:rPr lang="en-US" sz="1403" b="1" i="0" spc="0" baseline="0" dirty="0">
                <a:latin typeface="Arial,Bold"/>
              </a:rPr>
              <a:t>ей</a:t>
            </a:r>
            <a:r>
              <a:rPr lang="en-US" sz="1403" b="1" i="0" spc="0" baseline="0" dirty="0">
                <a:latin typeface="Arial"/>
              </a:rPr>
              <a:t> </a:t>
            </a:r>
          </a:p>
        </p:txBody>
      </p:sp>
      <p:sp>
        <p:nvSpPr>
          <p:cNvPr id="1014" name="Rectangle 1014"/>
          <p:cNvSpPr/>
          <p:nvPr/>
        </p:nvSpPr>
        <p:spPr>
          <a:xfrm>
            <a:off x="8669945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5" name="Rectangle 1015"/>
          <p:cNvSpPr/>
          <p:nvPr/>
        </p:nvSpPr>
        <p:spPr>
          <a:xfrm>
            <a:off x="703173" y="5411097"/>
            <a:ext cx="3905041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rebuchet MS"/>
              </a:rPr>
              <a:t>Налог</a:t>
            </a:r>
            <a:r>
              <a:rPr lang="en-US" sz="1403" b="0" i="0" spc="-26" baseline="0" dirty="0">
                <a:latin typeface="Trebuchet MS"/>
              </a:rPr>
              <a:t> </a:t>
            </a:r>
            <a:r>
              <a:rPr lang="en-US" sz="1403" b="0" i="0" spc="0" baseline="0" dirty="0">
                <a:latin typeface="Trebuchet MS"/>
              </a:rPr>
              <a:t>на доходы</a:t>
            </a:r>
            <a:r>
              <a:rPr lang="en-US" sz="1403" b="0" i="0" spc="-16" baseline="0" dirty="0">
                <a:latin typeface="Trebuchet MS"/>
              </a:rPr>
              <a:t> </a:t>
            </a:r>
            <a:r>
              <a:rPr lang="en-US" sz="1403" b="0" i="0" spc="0" baseline="0" dirty="0">
                <a:latin typeface="Trebuchet MS"/>
              </a:rPr>
              <a:t>физических</a:t>
            </a:r>
            <a:r>
              <a:rPr lang="en-US" sz="1403" b="0" i="0" spc="-26" baseline="0" dirty="0">
                <a:latin typeface="Trebuchet MS"/>
              </a:rPr>
              <a:t> </a:t>
            </a:r>
            <a:r>
              <a:rPr lang="en-US" sz="1403" b="0" i="0" spc="0" baseline="0" dirty="0">
                <a:latin typeface="Trebuchet MS"/>
              </a:rPr>
              <a:t>лиц – </a:t>
            </a:r>
            <a:r>
              <a:rPr lang="ru-RU" sz="1403" b="0" i="0" spc="0" baseline="0" dirty="0" smtClean="0">
                <a:latin typeface="Trebuchet MS"/>
              </a:rPr>
              <a:t>245 940,1</a:t>
            </a:r>
            <a:r>
              <a:rPr lang="en-US" sz="1403" b="0" i="0" spc="0" baseline="0" dirty="0" smtClean="0">
                <a:latin typeface="Trebuchet MS"/>
              </a:rPr>
              <a:t> </a:t>
            </a:r>
            <a:endParaRPr lang="en-US" sz="1403" b="0" i="0" spc="0" baseline="0" dirty="0">
              <a:latin typeface="Trebuchet MS"/>
            </a:endParaRPr>
          </a:p>
        </p:txBody>
      </p:sp>
      <p:sp>
        <p:nvSpPr>
          <p:cNvPr id="1016" name="Rectangle 1016"/>
          <p:cNvSpPr/>
          <p:nvPr/>
        </p:nvSpPr>
        <p:spPr>
          <a:xfrm>
            <a:off x="703173" y="6482210"/>
            <a:ext cx="2588978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0" i="0" spc="-21" baseline="0" dirty="0" smtClean="0">
                <a:latin typeface="Trebuchet MS"/>
              </a:rPr>
              <a:t>Транспортный налог</a:t>
            </a:r>
            <a:r>
              <a:rPr lang="en-US" sz="1403" b="0" i="0" spc="-21" baseline="0" dirty="0" smtClean="0">
                <a:latin typeface="Trebuchet MS"/>
              </a:rPr>
              <a:t> </a:t>
            </a:r>
            <a:r>
              <a:rPr lang="en-US" sz="1403" b="0" i="0" spc="0" baseline="0" dirty="0">
                <a:latin typeface="Trebuchet MS"/>
              </a:rPr>
              <a:t>– </a:t>
            </a:r>
            <a:r>
              <a:rPr lang="ru-RU" sz="1403" b="0" i="0" spc="0" baseline="0" dirty="0" smtClean="0">
                <a:latin typeface="Trebuchet MS"/>
              </a:rPr>
              <a:t>14 928,2</a:t>
            </a:r>
            <a:r>
              <a:rPr lang="en-US" sz="1403" b="0" i="0" spc="0" baseline="0" dirty="0" smtClean="0">
                <a:latin typeface="Trebuchet MS"/>
              </a:rPr>
              <a:t> </a:t>
            </a:r>
            <a:endParaRPr lang="en-US" sz="1403" b="0" i="0" spc="0" baseline="0" dirty="0">
              <a:latin typeface="Trebuchet MS"/>
            </a:endParaRPr>
          </a:p>
        </p:txBody>
      </p:sp>
      <p:sp>
        <p:nvSpPr>
          <p:cNvPr id="1017" name="Rectangle 1017"/>
          <p:cNvSpPr/>
          <p:nvPr/>
        </p:nvSpPr>
        <p:spPr>
          <a:xfrm>
            <a:off x="703173" y="6122111"/>
            <a:ext cx="152445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rebuchet MS"/>
              </a:rPr>
              <a:t>Акцизы – </a:t>
            </a:r>
            <a:r>
              <a:rPr lang="ru-RU" sz="1403" b="0" i="0" spc="0" baseline="0" dirty="0" smtClean="0">
                <a:latin typeface="Trebuchet MS"/>
              </a:rPr>
              <a:t>45</a:t>
            </a:r>
            <a:r>
              <a:rPr lang="ru-RU" sz="1403" b="0" i="0" spc="0" dirty="0" smtClean="0">
                <a:latin typeface="Trebuchet MS"/>
              </a:rPr>
              <a:t> 155,1</a:t>
            </a:r>
            <a:r>
              <a:rPr lang="en-US" sz="1403" b="0" i="0" spc="0" baseline="0" dirty="0" smtClean="0">
                <a:latin typeface="Trebuchet MS"/>
              </a:rPr>
              <a:t> </a:t>
            </a:r>
            <a:endParaRPr lang="en-US" sz="1403" b="0" i="0" spc="0" baseline="0" dirty="0">
              <a:latin typeface="Trebuchet MS"/>
            </a:endParaRPr>
          </a:p>
        </p:txBody>
      </p:sp>
      <p:sp>
        <p:nvSpPr>
          <p:cNvPr id="1018" name="Rectangle 1018"/>
          <p:cNvSpPr/>
          <p:nvPr/>
        </p:nvSpPr>
        <p:spPr>
          <a:xfrm>
            <a:off x="5240272" y="5379982"/>
            <a:ext cx="3831591" cy="647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0" i="0" spc="0" baseline="0" dirty="0" smtClean="0">
                <a:latin typeface="Trebuchet MS"/>
              </a:rPr>
              <a:t>Доход от использования имущества, находящегося в государственной и муниципальной собственности </a:t>
            </a:r>
            <a:r>
              <a:rPr lang="en-US" sz="1403" b="0" i="0" spc="0" baseline="0" dirty="0" smtClean="0">
                <a:latin typeface="Trebuchet MS"/>
              </a:rPr>
              <a:t>– </a:t>
            </a:r>
            <a:r>
              <a:rPr lang="ru-RU" sz="1403" b="0" i="0" spc="0" baseline="0" dirty="0" smtClean="0">
                <a:latin typeface="Trebuchet MS"/>
              </a:rPr>
              <a:t>48</a:t>
            </a:r>
            <a:r>
              <a:rPr lang="ru-RU" sz="1403" b="0" i="0" spc="0" dirty="0" smtClean="0">
                <a:latin typeface="Trebuchet MS"/>
              </a:rPr>
              <a:t> 430,6</a:t>
            </a:r>
            <a:r>
              <a:rPr lang="en-US" sz="1403" b="0" i="0" spc="0" baseline="0" dirty="0" smtClean="0">
                <a:latin typeface="Trebuchet MS"/>
              </a:rPr>
              <a:t> </a:t>
            </a:r>
            <a:endParaRPr lang="en-US" sz="1403" b="0" i="0" spc="0" baseline="0" dirty="0">
              <a:latin typeface="Trebuchet MS"/>
            </a:endParaRPr>
          </a:p>
        </p:txBody>
      </p:sp>
      <p:sp>
        <p:nvSpPr>
          <p:cNvPr id="1019" name="Rectangle 1019"/>
          <p:cNvSpPr/>
          <p:nvPr/>
        </p:nvSpPr>
        <p:spPr>
          <a:xfrm>
            <a:off x="5263514" y="6453340"/>
            <a:ext cx="3797171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dirty="0" smtClean="0">
                <a:latin typeface="Trebuchet MS"/>
              </a:rPr>
              <a:t>Налог на совокупный доход – 22 839,6</a:t>
            </a:r>
            <a:endParaRPr lang="en-US" sz="1403" b="0" i="0" spc="0" baseline="0" dirty="0">
              <a:latin typeface="Trebuchet MS"/>
            </a:endParaRPr>
          </a:p>
        </p:txBody>
      </p:sp>
      <p:sp>
        <p:nvSpPr>
          <p:cNvPr id="1020" name="Rectangle 1020"/>
          <p:cNvSpPr/>
          <p:nvPr/>
        </p:nvSpPr>
        <p:spPr>
          <a:xfrm>
            <a:off x="5263514" y="6108022"/>
            <a:ext cx="2810513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rebuchet MS"/>
              </a:rPr>
              <a:t>Иные</a:t>
            </a:r>
            <a:r>
              <a:rPr lang="en-US" sz="1403" b="0" i="0" spc="-16" baseline="0" dirty="0">
                <a:latin typeface="Trebuchet MS"/>
              </a:rPr>
              <a:t> </a:t>
            </a:r>
            <a:r>
              <a:rPr lang="en-US" sz="1403" b="0" i="0" spc="0" baseline="0" dirty="0">
                <a:latin typeface="Trebuchet MS"/>
              </a:rPr>
              <a:t>налоговые</a:t>
            </a:r>
            <a:r>
              <a:rPr lang="en-US" sz="1403" b="0" i="0" spc="-18" baseline="0" dirty="0">
                <a:latin typeface="Trebuchet MS"/>
              </a:rPr>
              <a:t> </a:t>
            </a:r>
            <a:r>
              <a:rPr lang="en-US" sz="1403" b="0" i="0" spc="0" baseline="0" dirty="0">
                <a:latin typeface="Trebuchet MS"/>
              </a:rPr>
              <a:t>доходы – </a:t>
            </a:r>
            <a:r>
              <a:rPr lang="ru-RU" sz="1403" b="0" i="0" spc="0" baseline="0" dirty="0" smtClean="0">
                <a:latin typeface="Trebuchet MS"/>
              </a:rPr>
              <a:t>4</a:t>
            </a:r>
            <a:r>
              <a:rPr lang="ru-RU" sz="1403" b="0" i="0" spc="0" dirty="0" smtClean="0">
                <a:latin typeface="Trebuchet MS"/>
              </a:rPr>
              <a:t> 221,6</a:t>
            </a:r>
            <a:endParaRPr lang="en-US" sz="1403" b="0" i="0" spc="0" baseline="0" dirty="0">
              <a:latin typeface="Trebuchet M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90308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НАЛОГОВЫХ И НЕНАЛОГОВЫХ ДОХОДОВ БЮДЖЕТА МИЛЛЕРОВСКОГО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В 2021 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" name="Rectangle 1015"/>
          <p:cNvSpPr/>
          <p:nvPr/>
        </p:nvSpPr>
        <p:spPr>
          <a:xfrm>
            <a:off x="710719" y="5762674"/>
            <a:ext cx="3686023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0" i="0" spc="0" baseline="0" dirty="0" smtClean="0">
                <a:latin typeface="Trebuchet MS"/>
              </a:rPr>
              <a:t>Госпошлина </a:t>
            </a:r>
            <a:r>
              <a:rPr lang="en-US" sz="1403" b="0" i="0" spc="0" baseline="0" dirty="0" smtClean="0">
                <a:latin typeface="Trebuchet MS"/>
              </a:rPr>
              <a:t>– </a:t>
            </a:r>
            <a:r>
              <a:rPr lang="ru-RU" sz="1403" b="0" i="0" spc="0" baseline="0" dirty="0" smtClean="0">
                <a:latin typeface="Trebuchet MS"/>
              </a:rPr>
              <a:t>11 612,9</a:t>
            </a:r>
            <a:r>
              <a:rPr lang="en-US" sz="1403" b="0" i="0" spc="0" baseline="0" dirty="0" smtClean="0">
                <a:latin typeface="Trebuchet MS"/>
              </a:rPr>
              <a:t> </a:t>
            </a:r>
            <a:endParaRPr lang="en-US" sz="1403" b="0" i="0" spc="0" baseline="0" dirty="0">
              <a:latin typeface="Trebuchet MS"/>
            </a:endParaRPr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2741064366"/>
              </p:ext>
            </p:extLst>
          </p:nvPr>
        </p:nvGraphicFramePr>
        <p:xfrm>
          <a:off x="891341" y="1433593"/>
          <a:ext cx="7433745" cy="454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4" name="Скругленный прямоугольник 73"/>
          <p:cNvSpPr/>
          <p:nvPr/>
        </p:nvSpPr>
        <p:spPr>
          <a:xfrm>
            <a:off x="202614" y="5385971"/>
            <a:ext cx="276225" cy="276225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04093" y="5751435"/>
            <a:ext cx="276225" cy="276225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05573" y="6108022"/>
            <a:ext cx="276225" cy="2762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07053" y="6473487"/>
            <a:ext cx="276225" cy="276225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807166" y="5396330"/>
            <a:ext cx="276225" cy="2762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807166" y="6061779"/>
            <a:ext cx="276225" cy="276225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807166" y="6421878"/>
            <a:ext cx="276225" cy="276225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Freeform 106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4944" cy="6858000"/>
          </a:xfrm>
          <a:prstGeom prst="rect">
            <a:avLst/>
          </a:prstGeom>
          <a:noFill/>
          <a:extLst/>
        </p:spPr>
      </p:pic>
      <p:pic>
        <p:nvPicPr>
          <p:cNvPr id="1085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519" y="266701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1087" name="Freeform 1087"/>
          <p:cNvSpPr/>
          <p:nvPr/>
        </p:nvSpPr>
        <p:spPr>
          <a:xfrm>
            <a:off x="777303" y="5462778"/>
            <a:ext cx="7205790" cy="63247"/>
          </a:xfrm>
          <a:custGeom>
            <a:avLst/>
            <a:gdLst/>
            <a:ahLst/>
            <a:cxnLst/>
            <a:rect l="0" t="0" r="0" b="0"/>
            <a:pathLst>
              <a:path w="7205790" h="63247">
                <a:moveTo>
                  <a:pt x="0" y="0"/>
                </a:moveTo>
                <a:lnTo>
                  <a:pt x="0" y="63247"/>
                </a:lnTo>
                <a:moveTo>
                  <a:pt x="1801304" y="0"/>
                </a:moveTo>
                <a:lnTo>
                  <a:pt x="1801304" y="63247"/>
                </a:lnTo>
                <a:moveTo>
                  <a:pt x="3602673" y="0"/>
                </a:moveTo>
                <a:lnTo>
                  <a:pt x="3602673" y="63247"/>
                </a:lnTo>
                <a:moveTo>
                  <a:pt x="5404041" y="0"/>
                </a:moveTo>
                <a:lnTo>
                  <a:pt x="5404041" y="63247"/>
                </a:lnTo>
                <a:moveTo>
                  <a:pt x="7205790" y="0"/>
                </a:moveTo>
                <a:lnTo>
                  <a:pt x="7205790" y="63247"/>
                </a:lnTo>
              </a:path>
            </a:pathLst>
          </a:custGeom>
          <a:noFill/>
          <a:ln w="9525" cap="flat" cmpd="sng">
            <a:solidFill>
              <a:srgbClr val="8A8A8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78300699"/>
              </p:ext>
            </p:extLst>
          </p:nvPr>
        </p:nvGraphicFramePr>
        <p:xfrm>
          <a:off x="173372" y="1739138"/>
          <a:ext cx="87001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8" name="Freeform 1088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8964" y="2623163"/>
            <a:ext cx="1163231" cy="943406"/>
          </a:xfrm>
          <a:prstGeom prst="rect">
            <a:avLst/>
          </a:prstGeom>
          <a:noFill/>
          <a:extLst/>
        </p:spPr>
      </p:pic>
      <p:sp>
        <p:nvSpPr>
          <p:cNvPr id="1097" name="Freeform 1097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Rectangle 1100"/>
          <p:cNvSpPr/>
          <p:nvPr/>
        </p:nvSpPr>
        <p:spPr>
          <a:xfrm>
            <a:off x="7833106" y="1862111"/>
            <a:ext cx="98751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7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1101" name="Rectangle 1101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ru-RU" sz="1800" b="0" i="0" spc="0" baseline="0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2" name="Rectangle 1102"/>
          <p:cNvSpPr/>
          <p:nvPr/>
        </p:nvSpPr>
        <p:spPr>
          <a:xfrm>
            <a:off x="1298565" y="5730869"/>
            <a:ext cx="1394613" cy="489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148"/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596" b="1" i="0" spc="0" baseline="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ts val="1862"/>
              </a:lnSpc>
            </a:pPr>
            <a:endParaRPr lang="en-US" sz="1598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" name="Rectangle 1103"/>
          <p:cNvSpPr/>
          <p:nvPr/>
        </p:nvSpPr>
        <p:spPr>
          <a:xfrm>
            <a:off x="2970382" y="5819646"/>
            <a:ext cx="4940455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1748" algn="l"/>
                <a:tab pos="3603371" algn="l"/>
              </a:tabLst>
            </a:pPr>
            <a:r>
              <a:rPr lang="en-US" sz="1596" b="1" i="0" spc="0" baseline="0" dirty="0" err="1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96" b="1" i="0" spc="0" baseline="0" dirty="0" err="1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96" b="1" i="0" spc="0" baseline="0" dirty="0" err="1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6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4" name="Rectangle 1104"/>
          <p:cNvSpPr/>
          <p:nvPr/>
        </p:nvSpPr>
        <p:spPr>
          <a:xfrm>
            <a:off x="3086354" y="4611294"/>
            <a:ext cx="423256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>
                <a:latin typeface="Arial"/>
              </a:rPr>
              <a:t>4</a:t>
            </a:r>
            <a:r>
              <a:rPr lang="ru-RU" sz="1200" b="1" dirty="0" smtClean="0">
                <a:latin typeface="Arial"/>
              </a:rPr>
              <a:t>7 222,1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 smtClean="0">
                <a:latin typeface="Arial"/>
              </a:rPr>
              <a:t>48 863,0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 smtClean="0">
                <a:latin typeface="Arial"/>
              </a:rPr>
              <a:t>50 517,8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1105" name="Rectangle 1105"/>
          <p:cNvSpPr/>
          <p:nvPr/>
        </p:nvSpPr>
        <p:spPr>
          <a:xfrm>
            <a:off x="6147815" y="2257897"/>
            <a:ext cx="74546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 smtClean="0">
                <a:solidFill>
                  <a:srgbClr val="00B050"/>
                </a:solidFill>
                <a:latin typeface="Arial"/>
              </a:rPr>
              <a:t>103,4</a:t>
            </a:r>
            <a:r>
              <a:rPr lang="en-US" sz="1596" b="1" i="0" spc="-37" baseline="0" dirty="0" smtClean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00B05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06" name="Rectangle 1106"/>
          <p:cNvSpPr/>
          <p:nvPr/>
        </p:nvSpPr>
        <p:spPr>
          <a:xfrm>
            <a:off x="4256304" y="2730011"/>
            <a:ext cx="74520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dirty="0" smtClean="0">
                <a:solidFill>
                  <a:srgbClr val="C00000"/>
                </a:solidFill>
                <a:latin typeface="Arial"/>
              </a:rPr>
              <a:t>103,5</a:t>
            </a:r>
            <a:r>
              <a:rPr lang="en-US" sz="1596" b="1" i="0" spc="-39" baseline="0" dirty="0" smtClean="0">
                <a:solidFill>
                  <a:srgbClr val="C0000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C0000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107" name="Rectangle 1107"/>
          <p:cNvSpPr/>
          <p:nvPr/>
        </p:nvSpPr>
        <p:spPr>
          <a:xfrm>
            <a:off x="2224641" y="3259495"/>
            <a:ext cx="83079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596" b="1" dirty="0" smtClean="0">
                <a:solidFill>
                  <a:srgbClr val="00B050"/>
                </a:solidFill>
                <a:latin typeface="Arial"/>
              </a:rPr>
              <a:t>102,7 </a:t>
            </a:r>
            <a:r>
              <a:rPr lang="en-US" sz="1596" b="1" i="0" spc="-39" baseline="0" dirty="0" smtClean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00B05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08" name="Rectangle 1108"/>
          <p:cNvSpPr/>
          <p:nvPr/>
        </p:nvSpPr>
        <p:spPr>
          <a:xfrm>
            <a:off x="1286002" y="4611294"/>
            <a:ext cx="59631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 smtClean="0">
                <a:latin typeface="Arial"/>
              </a:rPr>
              <a:t>46 000,6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3207" y="815808"/>
            <a:ext cx="507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МИЛЛЕРОВСКОГО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ГОРОДСКОГО ПОСЕЛЕНИЯ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48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pic>
        <p:nvPicPr>
          <p:cNvPr id="43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562" y="3448089"/>
            <a:ext cx="1163231" cy="943406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" y="366825"/>
            <a:ext cx="9144000" cy="6438748"/>
          </a:xfrm>
          <a:prstGeom prst="rect">
            <a:avLst/>
          </a:prstGeom>
        </p:spPr>
      </p:pic>
      <p:sp>
        <p:nvSpPr>
          <p:cNvPr id="1276" name="Freeform 1276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Freeform 1279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" name="Freeform 1280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1" name="Freeform 1281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" name="Freeform 1287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" name="Freeform 1288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2" name="Freeform 1292"/>
          <p:cNvSpPr/>
          <p:nvPr/>
        </p:nvSpPr>
        <p:spPr>
          <a:xfrm>
            <a:off x="2411728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>
            <a:off x="3851908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>
            <a:off x="5328664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 flipH="1">
            <a:off x="7118603" y="2198497"/>
            <a:ext cx="63835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>
            <a:off x="245173" y="3058287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7" name="Freeform 1297"/>
          <p:cNvSpPr/>
          <p:nvPr/>
        </p:nvSpPr>
        <p:spPr>
          <a:xfrm>
            <a:off x="245173" y="3570352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8" name="Freeform 1298"/>
          <p:cNvSpPr/>
          <p:nvPr/>
        </p:nvSpPr>
        <p:spPr>
          <a:xfrm>
            <a:off x="245173" y="3842185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>
            <a:off x="245173" y="4155314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 flipH="1">
            <a:off x="196880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>
            <a:off x="8964547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>
            <a:off x="245173" y="2204847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4" name="Picture 13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697" y="2556765"/>
            <a:ext cx="1312926" cy="155194"/>
          </a:xfrm>
          <a:prstGeom prst="rect">
            <a:avLst/>
          </a:prstGeom>
          <a:noFill/>
          <a:extLst/>
        </p:spPr>
      </p:pic>
      <p:sp>
        <p:nvSpPr>
          <p:cNvPr id="1310" name="Freeform 1310"/>
          <p:cNvSpPr/>
          <p:nvPr/>
        </p:nvSpPr>
        <p:spPr>
          <a:xfrm>
            <a:off x="2792729" y="2676144"/>
            <a:ext cx="25771" cy="127635"/>
          </a:xfrm>
          <a:custGeom>
            <a:avLst/>
            <a:gdLst/>
            <a:ahLst/>
            <a:cxnLst/>
            <a:rect l="0" t="0" r="0" b="0"/>
            <a:pathLst>
              <a:path w="25771" h="127635">
                <a:moveTo>
                  <a:pt x="0" y="127635"/>
                </a:moveTo>
                <a:lnTo>
                  <a:pt x="25771" y="127635"/>
                </a:lnTo>
                <a:lnTo>
                  <a:pt x="25771" y="0"/>
                </a:lnTo>
                <a:lnTo>
                  <a:pt x="0" y="0"/>
                </a:lnTo>
                <a:lnTo>
                  <a:pt x="0" y="12763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6" name="Picture 131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8210" y="2661285"/>
            <a:ext cx="724661" cy="192786"/>
          </a:xfrm>
          <a:prstGeom prst="rect">
            <a:avLst/>
          </a:prstGeom>
          <a:noFill/>
          <a:extLst/>
        </p:spPr>
      </p:pic>
      <p:pic>
        <p:nvPicPr>
          <p:cNvPr id="1320" name="Picture 132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8599" y="2676144"/>
            <a:ext cx="724534" cy="192786"/>
          </a:xfrm>
          <a:prstGeom prst="rect">
            <a:avLst/>
          </a:prstGeom>
          <a:noFill/>
          <a:extLst/>
        </p:spPr>
      </p:pic>
      <p:pic>
        <p:nvPicPr>
          <p:cNvPr id="1324" name="Picture 132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1026" y="2661285"/>
            <a:ext cx="724661" cy="192786"/>
          </a:xfrm>
          <a:prstGeom prst="rect">
            <a:avLst/>
          </a:prstGeom>
          <a:noFill/>
          <a:extLst/>
        </p:spPr>
      </p:pic>
      <p:pic>
        <p:nvPicPr>
          <p:cNvPr id="1326" name="Picture 132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973" y="3076575"/>
            <a:ext cx="1415466" cy="180340"/>
          </a:xfrm>
          <a:prstGeom prst="rect">
            <a:avLst/>
          </a:prstGeom>
          <a:noFill/>
          <a:extLst/>
        </p:spPr>
      </p:pic>
      <p:pic>
        <p:nvPicPr>
          <p:cNvPr id="1328" name="Picture 132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561" y="3290697"/>
            <a:ext cx="1943646" cy="192786"/>
          </a:xfrm>
          <a:prstGeom prst="rect">
            <a:avLst/>
          </a:prstGeom>
          <a:noFill/>
          <a:extLst/>
        </p:spPr>
      </p:pic>
      <p:pic>
        <p:nvPicPr>
          <p:cNvPr id="1338" name="Picture 133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245" y="3624708"/>
            <a:ext cx="617562" cy="121919"/>
          </a:xfrm>
          <a:prstGeom prst="rect">
            <a:avLst/>
          </a:prstGeom>
          <a:noFill/>
          <a:extLst/>
        </p:spPr>
      </p:pic>
      <p:pic>
        <p:nvPicPr>
          <p:cNvPr id="1340" name="Picture 1340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388" y="3891386"/>
            <a:ext cx="758799" cy="180848"/>
          </a:xfrm>
          <a:prstGeom prst="rect">
            <a:avLst/>
          </a:prstGeom>
          <a:noFill/>
          <a:extLst/>
        </p:spPr>
      </p:pic>
      <p:pic>
        <p:nvPicPr>
          <p:cNvPr id="1367" name="Picture 136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719" y="1691640"/>
            <a:ext cx="330708" cy="341375"/>
          </a:xfrm>
          <a:prstGeom prst="rect">
            <a:avLst/>
          </a:prstGeom>
          <a:noFill/>
          <a:extLst/>
        </p:spPr>
      </p:pic>
      <p:pic>
        <p:nvPicPr>
          <p:cNvPr id="1371" name="Picture 1369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080" y="5134356"/>
            <a:ext cx="356615" cy="342900"/>
          </a:xfrm>
          <a:prstGeom prst="rect">
            <a:avLst/>
          </a:prstGeom>
          <a:noFill/>
          <a:extLst/>
        </p:spPr>
      </p:pic>
      <p:pic>
        <p:nvPicPr>
          <p:cNvPr id="1373" name="Picture 1369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811" y="5134356"/>
            <a:ext cx="356615" cy="342900"/>
          </a:xfrm>
          <a:prstGeom prst="rect">
            <a:avLst/>
          </a:prstGeom>
          <a:noFill/>
          <a:extLst/>
        </p:spPr>
      </p:pic>
      <p:pic>
        <p:nvPicPr>
          <p:cNvPr id="1375" name="Picture 1369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1415" y="5134356"/>
            <a:ext cx="355091" cy="342900"/>
          </a:xfrm>
          <a:prstGeom prst="rect">
            <a:avLst/>
          </a:prstGeom>
          <a:noFill/>
          <a:extLst/>
        </p:spPr>
      </p:pic>
      <p:pic>
        <p:nvPicPr>
          <p:cNvPr id="1379" name="Picture 1369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8464" y="5134356"/>
            <a:ext cx="355091" cy="342900"/>
          </a:xfrm>
          <a:prstGeom prst="rect">
            <a:avLst/>
          </a:prstGeom>
          <a:noFill/>
          <a:extLst/>
        </p:spPr>
      </p:pic>
      <p:pic>
        <p:nvPicPr>
          <p:cNvPr id="1383" name="Picture 1369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2235" y="5134356"/>
            <a:ext cx="356615" cy="342900"/>
          </a:xfrm>
          <a:prstGeom prst="rect">
            <a:avLst/>
          </a:prstGeom>
          <a:noFill/>
          <a:extLst/>
        </p:spPr>
      </p:pic>
      <p:pic>
        <p:nvPicPr>
          <p:cNvPr id="1385" name="Picture 1369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1292" y="5134356"/>
            <a:ext cx="355091" cy="342900"/>
          </a:xfrm>
          <a:prstGeom prst="rect">
            <a:avLst/>
          </a:prstGeom>
          <a:noFill/>
          <a:extLst/>
        </p:spPr>
      </p:pic>
      <p:pic>
        <p:nvPicPr>
          <p:cNvPr id="1387" name="Picture 138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3019" y="5134356"/>
            <a:ext cx="220979" cy="342900"/>
          </a:xfrm>
          <a:prstGeom prst="rect">
            <a:avLst/>
          </a:prstGeom>
          <a:noFill/>
          <a:extLst/>
        </p:spPr>
      </p:pic>
      <p:pic>
        <p:nvPicPr>
          <p:cNvPr id="1389" name="Picture 138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3916" y="5379721"/>
            <a:ext cx="484631" cy="341375"/>
          </a:xfrm>
          <a:prstGeom prst="rect">
            <a:avLst/>
          </a:prstGeom>
          <a:noFill/>
          <a:extLst/>
        </p:spPr>
      </p:pic>
      <p:pic>
        <p:nvPicPr>
          <p:cNvPr id="1391" name="Picture 138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623" y="5379721"/>
            <a:ext cx="483108" cy="341375"/>
          </a:xfrm>
          <a:prstGeom prst="rect">
            <a:avLst/>
          </a:prstGeom>
          <a:noFill/>
          <a:extLst/>
        </p:spPr>
      </p:pic>
      <p:pic>
        <p:nvPicPr>
          <p:cNvPr id="1395" name="Picture 138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1" y="5379721"/>
            <a:ext cx="483108" cy="341375"/>
          </a:xfrm>
          <a:prstGeom prst="rect">
            <a:avLst/>
          </a:prstGeom>
          <a:noFill/>
          <a:extLst/>
        </p:spPr>
      </p:pic>
      <p:pic>
        <p:nvPicPr>
          <p:cNvPr id="1397" name="Picture 138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5379721"/>
            <a:ext cx="484631" cy="341375"/>
          </a:xfrm>
          <a:prstGeom prst="rect">
            <a:avLst/>
          </a:prstGeom>
          <a:noFill/>
          <a:extLst/>
        </p:spPr>
      </p:pic>
      <p:pic>
        <p:nvPicPr>
          <p:cNvPr id="1399" name="Picture 138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143" y="5379721"/>
            <a:ext cx="484631" cy="341375"/>
          </a:xfrm>
          <a:prstGeom prst="rect">
            <a:avLst/>
          </a:prstGeom>
          <a:noFill/>
          <a:extLst/>
        </p:spPr>
      </p:pic>
      <p:pic>
        <p:nvPicPr>
          <p:cNvPr id="1401" name="Picture 138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3019" y="5379721"/>
            <a:ext cx="220979" cy="341375"/>
          </a:xfrm>
          <a:prstGeom prst="rect">
            <a:avLst/>
          </a:prstGeom>
          <a:noFill/>
          <a:extLst/>
        </p:spPr>
      </p:pic>
      <p:pic>
        <p:nvPicPr>
          <p:cNvPr id="1403" name="Picture 140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263" y="5623561"/>
            <a:ext cx="341375" cy="341375"/>
          </a:xfrm>
          <a:prstGeom prst="rect">
            <a:avLst/>
          </a:prstGeom>
          <a:noFill/>
          <a:extLst/>
        </p:spPr>
      </p:pic>
      <p:pic>
        <p:nvPicPr>
          <p:cNvPr id="1405" name="Picture 1405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191" y="5623561"/>
            <a:ext cx="338327" cy="341375"/>
          </a:xfrm>
          <a:prstGeom prst="rect">
            <a:avLst/>
          </a:prstGeom>
          <a:noFill/>
          <a:extLst/>
        </p:spPr>
      </p:pic>
      <p:pic>
        <p:nvPicPr>
          <p:cNvPr id="1407" name="Picture 140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2132" y="5623561"/>
            <a:ext cx="342900" cy="341375"/>
          </a:xfrm>
          <a:prstGeom prst="rect">
            <a:avLst/>
          </a:prstGeom>
          <a:noFill/>
          <a:extLst/>
        </p:spPr>
      </p:pic>
      <p:pic>
        <p:nvPicPr>
          <p:cNvPr id="1409" name="Picture 140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9728" y="5623561"/>
            <a:ext cx="342900" cy="341375"/>
          </a:xfrm>
          <a:prstGeom prst="rect">
            <a:avLst/>
          </a:prstGeom>
          <a:noFill/>
          <a:extLst/>
        </p:spPr>
      </p:pic>
      <p:pic>
        <p:nvPicPr>
          <p:cNvPr id="1411" name="Picture 1405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8535" y="5623561"/>
            <a:ext cx="336804" cy="341375"/>
          </a:xfrm>
          <a:prstGeom prst="rect">
            <a:avLst/>
          </a:prstGeom>
          <a:noFill/>
          <a:extLst/>
        </p:spPr>
      </p:pic>
      <p:pic>
        <p:nvPicPr>
          <p:cNvPr id="1414" name="Picture 143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1415" name="Rectangle 1415"/>
          <p:cNvSpPr/>
          <p:nvPr/>
        </p:nvSpPr>
        <p:spPr>
          <a:xfrm>
            <a:off x="589510" y="836190"/>
            <a:ext cx="8078114" cy="767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95" b="1" i="0" spc="0" baseline="0" dirty="0">
                <a:solidFill>
                  <a:srgbClr val="E46C0A"/>
                </a:solidFill>
                <a:latin typeface="Trebuchet MS,Bold"/>
              </a:rPr>
              <a:t>Бе</a:t>
            </a:r>
            <a:r>
              <a:rPr lang="en-US" sz="2495" b="1" i="0" spc="-12" baseline="0" dirty="0">
                <a:solidFill>
                  <a:srgbClr val="E46C0A"/>
                </a:solidFill>
                <a:latin typeface="Trebuchet MS,Bold"/>
              </a:rPr>
              <a:t>з</a:t>
            </a:r>
            <a:r>
              <a:rPr lang="en-US" sz="2495" b="1" i="0" spc="0" baseline="0" dirty="0">
                <a:solidFill>
                  <a:srgbClr val="E46C0A"/>
                </a:solidFill>
                <a:latin typeface="Trebuchet MS,Bold"/>
              </a:rPr>
              <a:t>возмездные поступления </a:t>
            </a:r>
            <a:r>
              <a:rPr lang="en-US" sz="2495" b="1" i="0" spc="0" baseline="0" dirty="0" err="1">
                <a:solidFill>
                  <a:srgbClr val="E46C0A"/>
                </a:solidFill>
                <a:latin typeface="Trebuchet MS,Bold"/>
              </a:rPr>
              <a:t>из</a:t>
            </a:r>
            <a:r>
              <a:rPr lang="en-US" sz="2495" b="1" i="0" spc="0" baseline="0" dirty="0">
                <a:solidFill>
                  <a:srgbClr val="E46C0A"/>
                </a:solidFill>
                <a:latin typeface="Trebuchet MS,Bold"/>
              </a:rPr>
              <a:t> </a:t>
            </a:r>
            <a:r>
              <a:rPr lang="ru-RU" sz="2495" b="1" i="0" spc="0" baseline="0" dirty="0" smtClean="0">
                <a:solidFill>
                  <a:srgbClr val="E46C0A"/>
                </a:solidFill>
                <a:latin typeface="Trebuchet MS,Bold"/>
              </a:rPr>
              <a:t>областного</a:t>
            </a:r>
            <a:r>
              <a:rPr lang="en-US" sz="2495" b="1" i="0" spc="0" baseline="0" dirty="0" smtClean="0">
                <a:solidFill>
                  <a:srgbClr val="E46C0A"/>
                </a:solidFill>
                <a:latin typeface="Trebuchet MS,Bold"/>
              </a:rPr>
              <a:t> </a:t>
            </a:r>
            <a:r>
              <a:rPr lang="en-US" sz="2495" b="1" i="0" spc="0" baseline="0" dirty="0">
                <a:solidFill>
                  <a:srgbClr val="E46C0A"/>
                </a:solidFill>
                <a:latin typeface="Trebuchet MS,Bold"/>
              </a:rPr>
              <a:t>бюджета </a:t>
            </a:r>
          </a:p>
        </p:txBody>
      </p:sp>
      <p:sp>
        <p:nvSpPr>
          <p:cNvPr id="1416" name="Rectangle 1416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7" name="Rectangle 1417"/>
          <p:cNvSpPr/>
          <p:nvPr/>
        </p:nvSpPr>
        <p:spPr>
          <a:xfrm>
            <a:off x="7573644" y="1730453"/>
            <a:ext cx="1110497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 smtClean="0">
                <a:latin typeface="Times New Roman"/>
              </a:rPr>
              <a:t>тыс.</a:t>
            </a:r>
            <a:r>
              <a:rPr lang="en-US" sz="1596" b="0" i="0" spc="0" baseline="0" dirty="0" smtClean="0">
                <a:latin typeface="Times New Roman"/>
              </a:rPr>
              <a:t> </a:t>
            </a:r>
            <a:r>
              <a:rPr lang="en-US" sz="1596" b="0" i="0" spc="-17" baseline="0" dirty="0">
                <a:latin typeface="Times New Roman"/>
              </a:rPr>
              <a:t>р</a:t>
            </a:r>
            <a:r>
              <a:rPr lang="en-US" sz="1596" b="0" i="0" spc="-30" baseline="0" dirty="0">
                <a:latin typeface="Times New Roman"/>
              </a:rPr>
              <a:t>у</a:t>
            </a:r>
            <a:r>
              <a:rPr lang="en-US" sz="1596" b="0" i="0" spc="-31" baseline="0" dirty="0">
                <a:latin typeface="Times New Roman"/>
              </a:rPr>
              <a:t>б</a:t>
            </a:r>
            <a:r>
              <a:rPr lang="en-US" sz="1596" b="0" i="0" spc="0" baseline="0" dirty="0">
                <a:latin typeface="Times New Roman"/>
              </a:rPr>
              <a:t>лей </a:t>
            </a:r>
          </a:p>
        </p:txBody>
      </p:sp>
      <p:sp>
        <p:nvSpPr>
          <p:cNvPr id="1418" name="Rectangle 1418"/>
          <p:cNvSpPr/>
          <p:nvPr/>
        </p:nvSpPr>
        <p:spPr>
          <a:xfrm>
            <a:off x="236250" y="4883992"/>
            <a:ext cx="8600047" cy="4895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latin typeface="Times New Roman"/>
              </a:rPr>
              <a:t>*)</a:t>
            </a:r>
            <a:r>
              <a:rPr lang="en-US" sz="1598" b="1" i="0" spc="212" baseline="0" dirty="0">
                <a:latin typeface="Times New Roman"/>
              </a:rPr>
              <a:t> </a:t>
            </a:r>
            <a:r>
              <a:rPr lang="en-US" sz="1598" b="1" i="0" spc="0" baseline="0" dirty="0">
                <a:latin typeface="Arial,Bold"/>
              </a:rPr>
              <a:t>О</a:t>
            </a:r>
            <a:r>
              <a:rPr lang="en-US" sz="1598" b="1" i="0" spc="-27" baseline="0" dirty="0">
                <a:latin typeface="Arial,Bold"/>
              </a:rPr>
              <a:t>б</a:t>
            </a:r>
            <a:r>
              <a:rPr lang="en-US" sz="1598" b="1" i="0" spc="0" baseline="0" dirty="0">
                <a:latin typeface="Arial,Bold"/>
              </a:rPr>
              <a:t>ъ</a:t>
            </a:r>
            <a:r>
              <a:rPr lang="en-US" sz="1598" b="1" i="0" spc="-14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-12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жб</a:t>
            </a:r>
            <a:r>
              <a:rPr lang="en-US" sz="1598" b="1" i="0" spc="-20" baseline="0" dirty="0">
                <a:latin typeface="Arial,Bold"/>
              </a:rPr>
              <a:t>ю</a:t>
            </a:r>
            <a:r>
              <a:rPr lang="en-US" sz="1598" b="1" i="0" spc="0" baseline="0" dirty="0">
                <a:latin typeface="Arial,Bold"/>
              </a:rPr>
              <a:t>д</a:t>
            </a:r>
            <a:r>
              <a:rPr lang="en-US" sz="1598" b="1" i="0" spc="-28" baseline="0" dirty="0">
                <a:latin typeface="Arial,Bold"/>
              </a:rPr>
              <a:t>ж</a:t>
            </a:r>
            <a:r>
              <a:rPr lang="en-US" sz="1598" b="1" i="0" spc="-12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тных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транс</a:t>
            </a:r>
            <a:r>
              <a:rPr lang="en-US" sz="1598" b="1" i="0" spc="-31" baseline="0" dirty="0">
                <a:latin typeface="Arial,Bold"/>
              </a:rPr>
              <a:t>ф</a:t>
            </a:r>
            <a:r>
              <a:rPr lang="en-US" sz="1598" b="1" i="0" spc="0" baseline="0" dirty="0">
                <a:latin typeface="Arial,Bold"/>
              </a:rPr>
              <a:t>е</a:t>
            </a:r>
            <a:r>
              <a:rPr lang="en-US" sz="1598" b="1" i="0" spc="-15" baseline="0" dirty="0">
                <a:latin typeface="Arial,Bold"/>
              </a:rPr>
              <a:t>р</a:t>
            </a:r>
            <a:r>
              <a:rPr lang="en-US" sz="1598" b="1" i="0" spc="-27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ов</a:t>
            </a:r>
            <a:r>
              <a:rPr lang="en-US" sz="1598" b="1" i="0" spc="143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б</a:t>
            </a:r>
            <a:r>
              <a:rPr lang="en-US" sz="1598" b="1" i="0" spc="-63" baseline="0" dirty="0">
                <a:latin typeface="Arial,Bold"/>
              </a:rPr>
              <a:t>у</a:t>
            </a:r>
            <a:r>
              <a:rPr lang="en-US" sz="1598" b="1" i="0" spc="0" baseline="0" dirty="0">
                <a:latin typeface="Arial,Bold"/>
              </a:rPr>
              <a:t>д</a:t>
            </a:r>
            <a:r>
              <a:rPr lang="en-US" sz="1598" b="1" i="0" spc="-12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т</a:t>
            </a:r>
            <a:r>
              <a:rPr lang="en-US" sz="1598" b="1" i="0" spc="167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у</a:t>
            </a:r>
            <a:r>
              <a:rPr lang="en-US" sz="1598" b="1" i="0" spc="-27" baseline="0" dirty="0">
                <a:latin typeface="Arial,Bold"/>
              </a:rPr>
              <a:t>т</a:t>
            </a:r>
            <a:r>
              <a:rPr lang="en-US" sz="1598" b="1" i="0" spc="-39" baseline="0" dirty="0">
                <a:latin typeface="Arial,Bold"/>
              </a:rPr>
              <a:t>о</a:t>
            </a:r>
            <a:r>
              <a:rPr lang="en-US" sz="1598" b="1" i="0" spc="0" baseline="0" dirty="0">
                <a:latin typeface="Arial,Bold"/>
              </a:rPr>
              <a:t>чнен</a:t>
            </a:r>
            <a:r>
              <a:rPr lang="en-US" sz="1598" b="1" i="0" spc="143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ко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-11" baseline="0" dirty="0">
                <a:latin typeface="Arial,Bold"/>
              </a:rPr>
              <a:t>в</a:t>
            </a:r>
            <a:r>
              <a:rPr lang="en-US" sz="1598" b="1" i="0" spc="-27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ор</a:t>
            </a:r>
            <a:r>
              <a:rPr lang="en-US" sz="1598" b="1" i="0" spc="-14" baseline="0" dirty="0">
                <a:latin typeface="Arial,Bold"/>
              </a:rPr>
              <a:t>о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-22" baseline="0" dirty="0">
                <a:latin typeface="Arial,Bold"/>
              </a:rPr>
              <a:t>у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чтению</a:t>
            </a:r>
            <a:r>
              <a:rPr lang="en-US" sz="1598" b="1" i="0" spc="143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проек</a:t>
            </a:r>
            <a:r>
              <a:rPr lang="en-US" sz="1598" b="1" i="0" spc="-15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а</a:t>
            </a:r>
            <a:r>
              <a:rPr lang="en-US" sz="1598" b="1" i="0" spc="0" baseline="0" dirty="0">
                <a:latin typeface="Arial"/>
              </a:rPr>
              <a:t> </a:t>
            </a:r>
          </a:p>
          <a:p>
            <a:pPr marL="0">
              <a:lnSpc>
                <a:spcPts val="1921"/>
              </a:lnSpc>
            </a:pPr>
            <a:r>
              <a:rPr lang="en-US" sz="1596" b="1" i="0" spc="0" baseline="0" dirty="0" err="1">
                <a:latin typeface="Arial,Bold"/>
              </a:rPr>
              <a:t>о</a:t>
            </a:r>
            <a:r>
              <a:rPr lang="en-US" sz="1596" b="1" i="0" spc="-41" baseline="0" dirty="0" err="1">
                <a:latin typeface="Arial,Bold"/>
              </a:rPr>
              <a:t>б</a:t>
            </a:r>
            <a:r>
              <a:rPr lang="en-US" sz="1596" b="1" i="0" spc="0" baseline="0" dirty="0" err="1">
                <a:latin typeface="Arial,Bold"/>
              </a:rPr>
              <a:t>лас</a:t>
            </a:r>
            <a:r>
              <a:rPr lang="en-US" sz="1596" b="1" i="0" spc="-14" baseline="0" dirty="0" err="1">
                <a:latin typeface="Arial,Bold"/>
              </a:rPr>
              <a:t>т</a:t>
            </a:r>
            <a:r>
              <a:rPr lang="en-US" sz="1596" b="1" i="0" spc="0" baseline="0" dirty="0" err="1">
                <a:latin typeface="Arial,Bold"/>
              </a:rPr>
              <a:t>но</a:t>
            </a:r>
            <a:r>
              <a:rPr lang="en-US" sz="1596" b="1" i="0" spc="-31" baseline="0" dirty="0" err="1">
                <a:latin typeface="Arial,Bold"/>
              </a:rPr>
              <a:t>г</a:t>
            </a:r>
            <a:r>
              <a:rPr lang="en-US" sz="1596" b="1" i="0" spc="0" baseline="0" dirty="0" err="1">
                <a:latin typeface="Arial,Bold"/>
              </a:rPr>
              <a:t>о</a:t>
            </a:r>
            <a:r>
              <a:rPr lang="en-US" sz="1596" b="1" i="0" spc="1167" baseline="0" dirty="0">
                <a:latin typeface="Arial"/>
              </a:rPr>
              <a:t> </a:t>
            </a:r>
            <a:r>
              <a:rPr lang="en-US" sz="1596" b="1" i="0" spc="0" baseline="0" dirty="0" err="1" smtClean="0">
                <a:latin typeface="Arial,Bold"/>
              </a:rPr>
              <a:t>б</a:t>
            </a:r>
            <a:r>
              <a:rPr lang="en-US" sz="1596" b="1" i="0" spc="-19" baseline="0" dirty="0" err="1" smtClean="0">
                <a:latin typeface="Arial,Bold"/>
              </a:rPr>
              <a:t>ю</a:t>
            </a:r>
            <a:r>
              <a:rPr lang="en-US" sz="1596" b="1" i="0" spc="0" baseline="0" dirty="0" err="1" smtClean="0">
                <a:latin typeface="Arial,Bold"/>
              </a:rPr>
              <a:t>д</a:t>
            </a:r>
            <a:r>
              <a:rPr lang="en-US" sz="1596" b="1" i="0" spc="-27" baseline="0" dirty="0" err="1" smtClean="0">
                <a:latin typeface="Arial,Bold"/>
              </a:rPr>
              <a:t>ж</a:t>
            </a:r>
            <a:r>
              <a:rPr lang="en-US" sz="1596" b="1" i="0" spc="-11" baseline="0" dirty="0" err="1" smtClean="0">
                <a:latin typeface="Arial,Bold"/>
              </a:rPr>
              <a:t>е</a:t>
            </a:r>
            <a:r>
              <a:rPr lang="en-US" sz="1596" b="1" i="0" spc="0" baseline="0" dirty="0" err="1" smtClean="0">
                <a:latin typeface="Arial,Bold"/>
              </a:rPr>
              <a:t>т</a:t>
            </a:r>
            <a:r>
              <a:rPr lang="ru-RU" sz="1596" b="1" i="0" spc="0" baseline="0" dirty="0" smtClean="0">
                <a:latin typeface="Arial,Bold"/>
              </a:rPr>
              <a:t>а</a:t>
            </a:r>
            <a:endParaRPr lang="en-US" sz="1596" b="1" i="0" spc="0" baseline="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0795" y="3143318"/>
            <a:ext cx="1301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434CF"/>
                </a:solidFill>
              </a:rPr>
              <a:t>81 113,8</a:t>
            </a:r>
            <a:endParaRPr lang="ru-RU" sz="1600" b="1" dirty="0">
              <a:solidFill>
                <a:srgbClr val="3434CF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27857" y="3146439"/>
            <a:ext cx="126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434CF"/>
                </a:solidFill>
              </a:rPr>
              <a:t>155 633,1</a:t>
            </a:r>
            <a:endParaRPr lang="ru-RU" sz="1600" b="1" dirty="0">
              <a:solidFill>
                <a:srgbClr val="3434CF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593299" y="3155658"/>
            <a:ext cx="133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434CF"/>
                </a:solidFill>
              </a:rPr>
              <a:t>121 667,6</a:t>
            </a:r>
            <a:endParaRPr lang="ru-RU" sz="1600" b="1" dirty="0">
              <a:solidFill>
                <a:srgbClr val="3434CF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407981" y="3157236"/>
            <a:ext cx="133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434CF"/>
                </a:solidFill>
              </a:rPr>
              <a:t>49 358,6</a:t>
            </a:r>
            <a:endParaRPr lang="ru-RU" sz="1600" b="1" dirty="0">
              <a:solidFill>
                <a:srgbClr val="3434CF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691692" y="4145888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89 647,6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023105" y="3819160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33 784,9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691692" y="3837240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32 019,8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624413" y="3837240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32 019,8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7" name="Freeform 1299"/>
          <p:cNvSpPr/>
          <p:nvPr/>
        </p:nvSpPr>
        <p:spPr>
          <a:xfrm>
            <a:off x="245173" y="4466334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299"/>
          <p:cNvSpPr/>
          <p:nvPr/>
        </p:nvSpPr>
        <p:spPr>
          <a:xfrm>
            <a:off x="238822" y="4783575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xtBox 158"/>
          <p:cNvSpPr txBox="1"/>
          <p:nvPr/>
        </p:nvSpPr>
        <p:spPr>
          <a:xfrm>
            <a:off x="806137" y="4146821"/>
            <a:ext cx="113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субсидии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59482" y="4468227"/>
            <a:ext cx="113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субвенции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536493" y="4117087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44729,5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457447" y="4472286"/>
            <a:ext cx="139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0,2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089257" y="4137611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121 848,0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40161" y="4473351"/>
            <a:ext cx="126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0,2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579621" y="3837476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36 384,1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559572" y="4468704"/>
            <a:ext cx="138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0,2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579170" y="4140534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17 338,6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433577" y="4473351"/>
            <a:ext cx="136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0,2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93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sp>
        <p:nvSpPr>
          <p:cNvPr id="89" name="Прямоугольник 88"/>
          <p:cNvSpPr/>
          <p:nvPr/>
        </p:nvSpPr>
        <p:spPr>
          <a:xfrm>
            <a:off x="1995012" y="2967335"/>
            <a:ext cx="11947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579171" y="2334827"/>
            <a:ext cx="1134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2023 год</a:t>
            </a:r>
            <a:endParaRPr lang="ru-RU" sz="14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691692" y="2334827"/>
            <a:ext cx="1232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2022 год</a:t>
            </a:r>
            <a:endParaRPr lang="ru-RU" sz="14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58220" y="2334827"/>
            <a:ext cx="1134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2021 год</a:t>
            </a:r>
            <a:endParaRPr lang="ru-RU" sz="14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550795" y="2334827"/>
            <a:ext cx="1134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2020 год</a:t>
            </a:r>
            <a:endParaRPr lang="ru-RU" sz="1400" dirty="0"/>
          </a:p>
        </p:txBody>
      </p:sp>
      <p:pic>
        <p:nvPicPr>
          <p:cNvPr id="96" name="Picture 131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4293" y="2662700"/>
            <a:ext cx="724661" cy="192786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Freeform 1902"/>
          <p:cNvSpPr/>
          <p:nvPr/>
        </p:nvSpPr>
        <p:spPr>
          <a:xfrm>
            <a:off x="8876" y="-21972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2" name="Диаграмма 91"/>
          <p:cNvGraphicFramePr/>
          <p:nvPr>
            <p:extLst>
              <p:ext uri="{D42A27DB-BD31-4B8C-83A1-F6EECF244321}">
                <p14:modId xmlns:p14="http://schemas.microsoft.com/office/powerpoint/2010/main" val="1933161636"/>
              </p:ext>
            </p:extLst>
          </p:nvPr>
        </p:nvGraphicFramePr>
        <p:xfrm>
          <a:off x="-1524" y="1197865"/>
          <a:ext cx="9144000" cy="426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03" name="Freeform 1903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Freeform 1904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Freeform 1905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Freeform 1906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Freeform 1907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Freeform 1908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Freeform 1909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Freeform 1910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Freeform 1911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Freeform 1912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8" name="Picture 192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0131" y="1083565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1929" name="Picture 19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7830" y="1083565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1931" name="Picture 14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1933" name="Rectangle 1933"/>
          <p:cNvSpPr/>
          <p:nvPr/>
        </p:nvSpPr>
        <p:spPr>
          <a:xfrm>
            <a:off x="384657" y="676489"/>
            <a:ext cx="768966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0000"/>
                </a:solidFill>
                <a:latin typeface="Trebuchet MS,Bold"/>
              </a:rPr>
              <a:t>Структура</a:t>
            </a:r>
            <a:r>
              <a:rPr lang="en-US" sz="1800" b="1" i="0" spc="-21" baseline="0" dirty="0">
                <a:solidFill>
                  <a:srgbClr val="C00000"/>
                </a:solidFill>
                <a:latin typeface="Trebuchet MS,Bold"/>
              </a:rPr>
              <a:t> </a:t>
            </a:r>
            <a:r>
              <a:rPr lang="en-US" sz="1800" b="1" i="0" spc="0" baseline="0" dirty="0">
                <a:solidFill>
                  <a:srgbClr val="C00000"/>
                </a:solidFill>
                <a:latin typeface="Trebuchet MS,Bold"/>
              </a:rPr>
              <a:t>расходов по разделам бюджетной</a:t>
            </a:r>
            <a:r>
              <a:rPr lang="en-US" sz="1800" b="1" i="0" spc="-16" baseline="0" dirty="0">
                <a:solidFill>
                  <a:srgbClr val="C00000"/>
                </a:solidFill>
                <a:latin typeface="Trebuchet MS,Bold"/>
              </a:rPr>
              <a:t> </a:t>
            </a:r>
            <a:r>
              <a:rPr lang="en-US" sz="1800" b="1" i="0" spc="0" baseline="0" dirty="0" err="1">
                <a:solidFill>
                  <a:srgbClr val="C00000"/>
                </a:solidFill>
                <a:latin typeface="Trebuchet MS,Bold"/>
              </a:rPr>
              <a:t>классификации</a:t>
            </a:r>
            <a:r>
              <a:rPr lang="en-US" sz="1800" b="1" i="0" spc="0" baseline="0" dirty="0">
                <a:solidFill>
                  <a:srgbClr val="C00000"/>
                </a:solidFill>
                <a:latin typeface="Trebuchet MS,Bold"/>
              </a:rPr>
              <a:t> </a:t>
            </a:r>
            <a:r>
              <a:rPr lang="en-US" sz="1800" b="1" i="0" spc="0" baseline="0" dirty="0" smtClean="0">
                <a:solidFill>
                  <a:srgbClr val="C00000"/>
                </a:solidFill>
                <a:latin typeface="Trebuchet MS,Bold"/>
              </a:rPr>
              <a:t>(</a:t>
            </a:r>
            <a:r>
              <a:rPr lang="ru-RU" sz="1800" b="1" i="0" spc="0" baseline="0" dirty="0" smtClean="0">
                <a:solidFill>
                  <a:srgbClr val="C00000"/>
                </a:solidFill>
                <a:latin typeface="Trebuchet MS,Bold"/>
              </a:rPr>
              <a:t>тыс.</a:t>
            </a:r>
            <a:r>
              <a:rPr lang="en-US" sz="1800" b="1" i="0" spc="0" baseline="0" dirty="0" smtClean="0">
                <a:solidFill>
                  <a:srgbClr val="C00000"/>
                </a:solidFill>
                <a:latin typeface="Trebuchet MS,Bold"/>
              </a:rPr>
              <a:t> </a:t>
            </a:r>
            <a:r>
              <a:rPr lang="en-US" sz="1800" b="1" i="0" spc="0" baseline="0" dirty="0">
                <a:solidFill>
                  <a:srgbClr val="C00000"/>
                </a:solidFill>
                <a:latin typeface="Trebuchet MS,Bold"/>
              </a:rPr>
              <a:t>рублей) </a:t>
            </a:r>
          </a:p>
        </p:txBody>
      </p:sp>
      <p:sp>
        <p:nvSpPr>
          <p:cNvPr id="1962" name="Rectangle 1962"/>
          <p:cNvSpPr/>
          <p:nvPr/>
        </p:nvSpPr>
        <p:spPr>
          <a:xfrm rot="-5400000">
            <a:off x="-119897" y="5668710"/>
            <a:ext cx="1247044" cy="510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106" b="1" i="1" spc="0" baseline="0" dirty="0" err="1" smtClean="0">
                <a:latin typeface="Georgia,BoldItalic"/>
              </a:rPr>
              <a:t>Обще</a:t>
            </a:r>
            <a:r>
              <a:rPr lang="ru-RU" sz="1106" b="1" i="1" spc="0" baseline="0" dirty="0" smtClean="0">
                <a:latin typeface="Georgia,BoldItalic"/>
              </a:rPr>
              <a:t>-</a:t>
            </a:r>
            <a:r>
              <a:rPr lang="ru-RU" sz="1106" b="1" i="1" spc="0" dirty="0" smtClean="0">
                <a:latin typeface="Georgia,BoldItalic"/>
              </a:rPr>
              <a:t> </a:t>
            </a:r>
          </a:p>
          <a:p>
            <a:pPr marL="0" algn="ctr"/>
            <a:r>
              <a:rPr lang="ru-RU" sz="1106" b="1" i="1" spc="0" dirty="0" smtClean="0">
                <a:latin typeface="Georgia,BoldItalic"/>
              </a:rPr>
              <a:t>г</a:t>
            </a:r>
            <a:r>
              <a:rPr lang="en-US" sz="1106" b="1" i="1" spc="0" baseline="0" dirty="0" err="1" smtClean="0">
                <a:latin typeface="Georgia,BoldItalic"/>
              </a:rPr>
              <a:t>осударственные</a:t>
            </a:r>
            <a:r>
              <a:rPr lang="ru-RU" sz="1106" b="1" i="1" spc="-23" dirty="0" smtClean="0">
                <a:latin typeface="Georgia,BoldItalic"/>
              </a:rPr>
              <a:t> </a:t>
            </a:r>
          </a:p>
          <a:p>
            <a:pPr marL="0" algn="ctr"/>
            <a:r>
              <a:rPr lang="en-US" sz="1103" b="1" i="1" spc="0" baseline="0" dirty="0" err="1" smtClean="0">
                <a:latin typeface="Georgia,BoldItalic"/>
              </a:rPr>
              <a:t>вопросы</a:t>
            </a:r>
            <a:r>
              <a:rPr lang="en-US" sz="1103" b="1" i="1" spc="0" baseline="0" dirty="0" smtClean="0">
                <a:latin typeface="Georgia,BoldItalic"/>
              </a:rPr>
              <a:t> </a:t>
            </a:r>
            <a:endParaRPr lang="en-US" sz="1103" b="1" i="1" spc="0" baseline="0" dirty="0">
              <a:latin typeface="Georgia,BoldItalic"/>
            </a:endParaRPr>
          </a:p>
        </p:txBody>
      </p:sp>
      <p:sp>
        <p:nvSpPr>
          <p:cNvPr id="1964" name="Rectangle 1964"/>
          <p:cNvSpPr/>
          <p:nvPr/>
        </p:nvSpPr>
        <p:spPr>
          <a:xfrm rot="-5400000">
            <a:off x="926561" y="5757051"/>
            <a:ext cx="1391728" cy="6313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1103" b="1" i="1" spc="0" baseline="0" dirty="0">
                <a:latin typeface="Georgia,BoldItalic"/>
              </a:rPr>
              <a:t>Национальная</a:t>
            </a:r>
            <a:r>
              <a:rPr lang="en-US" sz="1103" b="1" i="1" spc="-46" baseline="0" dirty="0">
                <a:latin typeface="Georgia,BoldItalic"/>
              </a:rPr>
              <a:t> </a:t>
            </a:r>
            <a:r>
              <a:rPr lang="en-US" sz="1103" b="1" i="1" spc="0" baseline="0" dirty="0">
                <a:latin typeface="Georgia,BoldItalic"/>
              </a:rPr>
              <a:t> </a:t>
            </a:r>
          </a:p>
          <a:p>
            <a:pPr marL="33527" algn="ctr">
              <a:lnSpc>
                <a:spcPts val="1248"/>
              </a:lnSpc>
            </a:pPr>
            <a:r>
              <a:rPr lang="en-US" sz="1103" b="1" i="1" spc="0" baseline="0" dirty="0" err="1">
                <a:latin typeface="Georgia,BoldItalic"/>
              </a:rPr>
              <a:t>безопасность</a:t>
            </a:r>
            <a:r>
              <a:rPr lang="en-US" sz="1103" b="1" i="1" spc="0" baseline="0" dirty="0">
                <a:latin typeface="Georgia,BoldItalic"/>
              </a:rPr>
              <a:t> </a:t>
            </a:r>
            <a:r>
              <a:rPr lang="ru-RU" sz="1103" b="1" i="1" spc="0" baseline="0" dirty="0" smtClean="0">
                <a:latin typeface="Georgia,BoldItalic"/>
              </a:rPr>
              <a:t>и </a:t>
            </a:r>
          </a:p>
          <a:p>
            <a:pPr marL="33527" algn="ctr">
              <a:lnSpc>
                <a:spcPts val="1248"/>
              </a:lnSpc>
            </a:pPr>
            <a:r>
              <a:rPr lang="ru-RU" sz="1103" b="1" i="1" spc="0" baseline="0" dirty="0" smtClean="0">
                <a:latin typeface="Georgia,BoldItalic"/>
              </a:rPr>
              <a:t>правоохранительная </a:t>
            </a:r>
          </a:p>
          <a:p>
            <a:pPr marL="33527" algn="ctr">
              <a:lnSpc>
                <a:spcPts val="1248"/>
              </a:lnSpc>
            </a:pPr>
            <a:r>
              <a:rPr lang="ru-RU" sz="1103" b="1" i="1" spc="0" baseline="0" dirty="0" smtClean="0">
                <a:latin typeface="Georgia,BoldItalic"/>
              </a:rPr>
              <a:t>деятельность</a:t>
            </a:r>
            <a:endParaRPr lang="en-US" sz="1103" b="1" i="1" spc="0" baseline="0" dirty="0">
              <a:latin typeface="Georgia,BoldItalic"/>
            </a:endParaRPr>
          </a:p>
        </p:txBody>
      </p:sp>
      <p:sp>
        <p:nvSpPr>
          <p:cNvPr id="1965" name="Rectangle 1965"/>
          <p:cNvSpPr/>
          <p:nvPr/>
        </p:nvSpPr>
        <p:spPr>
          <a:xfrm rot="-5400000">
            <a:off x="2006733" y="5599827"/>
            <a:ext cx="1212420" cy="349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1" spc="0" baseline="0" dirty="0">
                <a:latin typeface="Georgia,BoldItalic"/>
              </a:rPr>
              <a:t>Национальная</a:t>
            </a:r>
            <a:r>
              <a:rPr lang="en-US" sz="1103" b="1" i="1" spc="-46" baseline="0" dirty="0">
                <a:latin typeface="Georgia,BoldItalic"/>
              </a:rPr>
              <a:t> </a:t>
            </a:r>
            <a:r>
              <a:rPr lang="en-US" sz="1103" b="1" i="1" spc="0" baseline="0" dirty="0">
                <a:latin typeface="Georgia,BoldItalic"/>
              </a:rPr>
              <a:t> </a:t>
            </a:r>
          </a:p>
          <a:p>
            <a:pPr marL="152400">
              <a:lnSpc>
                <a:spcPts val="1247"/>
              </a:lnSpc>
            </a:pPr>
            <a:r>
              <a:rPr lang="en-US" sz="1103" b="1" i="1" spc="0" baseline="0" dirty="0">
                <a:latin typeface="Georgia,BoldItalic"/>
              </a:rPr>
              <a:t>экономика </a:t>
            </a:r>
          </a:p>
        </p:txBody>
      </p:sp>
      <p:sp>
        <p:nvSpPr>
          <p:cNvPr id="1966" name="Rectangle 1966"/>
          <p:cNvSpPr/>
          <p:nvPr/>
        </p:nvSpPr>
        <p:spPr>
          <a:xfrm rot="-5400000">
            <a:off x="2896899" y="5440856"/>
            <a:ext cx="1215544" cy="5081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6116"/>
            <a:r>
              <a:rPr lang="en-US" sz="1106" b="1" i="1" spc="0" baseline="0" dirty="0">
                <a:latin typeface="Georgia,BoldItalic"/>
              </a:rPr>
              <a:t>Жилищно-</a:t>
            </a:r>
          </a:p>
          <a:p>
            <a:pPr marL="0">
              <a:lnSpc>
                <a:spcPts val="1247"/>
              </a:lnSpc>
            </a:pPr>
            <a:r>
              <a:rPr lang="en-US" sz="1103" b="1" i="1" spc="0" baseline="0" dirty="0">
                <a:latin typeface="Georgia,BoldItalic"/>
              </a:rPr>
              <a:t>коммунальное</a:t>
            </a:r>
            <a:r>
              <a:rPr lang="en-US" sz="1103" b="1" i="1" spc="-32" baseline="0" dirty="0">
                <a:latin typeface="Georgia,BoldItalic"/>
              </a:rPr>
              <a:t> </a:t>
            </a:r>
            <a:r>
              <a:rPr lang="en-US" sz="1103" b="1" i="1" spc="0" baseline="0" dirty="0">
                <a:latin typeface="Georgia,BoldItalic"/>
              </a:rPr>
              <a:t> </a:t>
            </a:r>
          </a:p>
          <a:p>
            <a:pPr marL="164591">
              <a:lnSpc>
                <a:spcPts val="1247"/>
              </a:lnSpc>
            </a:pPr>
            <a:r>
              <a:rPr lang="en-US" sz="1103" b="1" i="1" spc="0" baseline="0" dirty="0">
                <a:latin typeface="Georgia,BoldItalic"/>
              </a:rPr>
              <a:t>хозяйство </a:t>
            </a:r>
          </a:p>
        </p:txBody>
      </p:sp>
      <p:sp>
        <p:nvSpPr>
          <p:cNvPr id="1968" name="Rectangle 1968"/>
          <p:cNvSpPr/>
          <p:nvPr/>
        </p:nvSpPr>
        <p:spPr>
          <a:xfrm rot="-5400000">
            <a:off x="3967788" y="5590556"/>
            <a:ext cx="1035382" cy="1907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1" spc="0" baseline="0" dirty="0">
                <a:latin typeface="Georgia,BoldItalic"/>
              </a:rPr>
              <a:t>Образование </a:t>
            </a:r>
          </a:p>
        </p:txBody>
      </p:sp>
      <p:sp>
        <p:nvSpPr>
          <p:cNvPr id="1969" name="Rectangle 1969"/>
          <p:cNvSpPr/>
          <p:nvPr/>
        </p:nvSpPr>
        <p:spPr>
          <a:xfrm rot="-5400000">
            <a:off x="4979572" y="5730854"/>
            <a:ext cx="1184872" cy="32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2127"/>
            <a:r>
              <a:rPr lang="en-US" sz="1103" b="1" i="1" spc="0" baseline="0" dirty="0">
                <a:latin typeface="Georgia,BoldItalic"/>
              </a:rPr>
              <a:t>Культура,</a:t>
            </a:r>
            <a:r>
              <a:rPr lang="en-US" sz="1103" b="1" i="1" spc="-47" baseline="0" dirty="0">
                <a:latin typeface="Georgia,BoldItalic"/>
              </a:rPr>
              <a:t> </a:t>
            </a:r>
            <a:r>
              <a:rPr lang="en-US" sz="1103" b="1" i="1" spc="0" baseline="0" dirty="0">
                <a:latin typeface="Georgia,BoldItalic"/>
              </a:rPr>
              <a:t> </a:t>
            </a:r>
          </a:p>
          <a:p>
            <a:pPr marL="0">
              <a:lnSpc>
                <a:spcPts val="1248"/>
              </a:lnSpc>
            </a:pPr>
            <a:r>
              <a:rPr lang="en-US" sz="1103" b="1" i="1" spc="0" baseline="0" dirty="0">
                <a:latin typeface="Georgia,BoldItalic"/>
              </a:rPr>
              <a:t>кинематография </a:t>
            </a:r>
          </a:p>
        </p:txBody>
      </p:sp>
      <p:sp>
        <p:nvSpPr>
          <p:cNvPr id="1970" name="Rectangle 1970"/>
          <p:cNvSpPr/>
          <p:nvPr/>
        </p:nvSpPr>
        <p:spPr>
          <a:xfrm rot="-5400000">
            <a:off x="6077667" y="5605548"/>
            <a:ext cx="841577" cy="3403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6" b="1" i="1" spc="0" baseline="0" dirty="0" smtClean="0">
                <a:latin typeface="Georgia,BoldItalic"/>
              </a:rPr>
              <a:t>Социальная </a:t>
            </a:r>
          </a:p>
          <a:p>
            <a:pPr marL="0"/>
            <a:r>
              <a:rPr lang="ru-RU" sz="1106" b="1" i="1" spc="0" baseline="0" dirty="0" smtClean="0">
                <a:latin typeface="Georgia,BoldItalic"/>
              </a:rPr>
              <a:t>политика</a:t>
            </a:r>
            <a:endParaRPr lang="en-US" sz="1106" b="1" i="1" spc="0" baseline="0" dirty="0">
              <a:latin typeface="Georgia,BoldItalic"/>
            </a:endParaRPr>
          </a:p>
        </p:txBody>
      </p:sp>
      <p:sp>
        <p:nvSpPr>
          <p:cNvPr id="1976" name="Rectangle 1976"/>
          <p:cNvSpPr/>
          <p:nvPr/>
        </p:nvSpPr>
        <p:spPr>
          <a:xfrm>
            <a:off x="7597697" y="1017484"/>
            <a:ext cx="1333250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 smtClean="0">
                <a:latin typeface="Georgia"/>
              </a:rPr>
              <a:t>20</a:t>
            </a:r>
            <a:r>
              <a:rPr lang="ru-RU" sz="1403" b="0" i="0" spc="0" baseline="0" dirty="0" smtClean="0">
                <a:latin typeface="Georgia"/>
              </a:rPr>
              <a:t>20</a:t>
            </a:r>
            <a:r>
              <a:rPr lang="en-US" sz="1403" b="0" i="0" spc="1392" baseline="0" dirty="0" smtClean="0">
                <a:latin typeface="Georgia"/>
              </a:rPr>
              <a:t> </a:t>
            </a:r>
            <a:r>
              <a:rPr lang="ru-RU" sz="1403" b="0" i="0" spc="1392" baseline="0" dirty="0" smtClean="0">
                <a:latin typeface="Georgia"/>
              </a:rPr>
              <a:t> </a:t>
            </a:r>
            <a:r>
              <a:rPr lang="en-US" sz="1403" b="0" i="0" spc="0" baseline="0" dirty="0" smtClean="0">
                <a:latin typeface="Georgia"/>
              </a:rPr>
              <a:t>202</a:t>
            </a:r>
            <a:r>
              <a:rPr lang="ru-RU" sz="1403" b="0" i="0" spc="0" baseline="0" dirty="0" smtClean="0">
                <a:latin typeface="Georgia"/>
              </a:rPr>
              <a:t>1</a:t>
            </a:r>
            <a:r>
              <a:rPr lang="en-US" sz="1403" b="0" i="0" spc="0" baseline="0" dirty="0" smtClean="0">
                <a:latin typeface="Georgia"/>
              </a:rPr>
              <a:t> </a:t>
            </a:r>
            <a:endParaRPr lang="en-US" sz="1403" b="0" i="0" spc="0" baseline="0" dirty="0">
              <a:latin typeface="Georgia"/>
            </a:endParaRPr>
          </a:p>
        </p:txBody>
      </p:sp>
      <p:sp>
        <p:nvSpPr>
          <p:cNvPr id="1977" name="Rectangle 1977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4" name="Rectangle 1954"/>
          <p:cNvSpPr/>
          <p:nvPr/>
        </p:nvSpPr>
        <p:spPr>
          <a:xfrm rot="-5400000">
            <a:off x="3445223" y="1639631"/>
            <a:ext cx="812017" cy="1849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2" b="1" i="1" dirty="0" smtClean="0">
                <a:solidFill>
                  <a:schemeClr val="bg1">
                    <a:lumMod val="95000"/>
                  </a:schemeClr>
                </a:solidFill>
                <a:latin typeface="Georgia,BoldItalic"/>
              </a:rPr>
              <a:t>907</a:t>
            </a:r>
            <a:r>
              <a:rPr lang="en-US" sz="1202" b="1" i="1" spc="-18" baseline="0" dirty="0" smtClean="0">
                <a:solidFill>
                  <a:schemeClr val="bg1">
                    <a:lumMod val="95000"/>
                  </a:schemeClr>
                </a:solidFill>
                <a:latin typeface="Georgia,BoldItalic"/>
              </a:rPr>
              <a:t> </a:t>
            </a:r>
            <a:r>
              <a:rPr lang="en-US" sz="1202" b="1" i="1" dirty="0" smtClean="0">
                <a:solidFill>
                  <a:schemeClr val="bg1">
                    <a:lumMod val="95000"/>
                  </a:schemeClr>
                </a:solidFill>
                <a:latin typeface="Georgia,BoldItalic"/>
              </a:rPr>
              <a:t>605</a:t>
            </a:r>
            <a:r>
              <a:rPr lang="en-US" sz="1202" b="1" i="1" spc="0" baseline="0" dirty="0" smtClean="0">
                <a:solidFill>
                  <a:schemeClr val="bg1">
                    <a:lumMod val="95000"/>
                  </a:schemeClr>
                </a:solidFill>
                <a:latin typeface="Georgia,BoldItalic"/>
              </a:rPr>
              <a:t>,5</a:t>
            </a:r>
            <a:r>
              <a:rPr lang="en-US" sz="1202" b="1" i="1" spc="0" baseline="0" dirty="0" smtClean="0">
                <a:latin typeface="Georgia,BoldItalic"/>
              </a:rPr>
              <a:t> </a:t>
            </a:r>
            <a:endParaRPr lang="en-US" sz="1202" b="1" i="1" spc="0" baseline="0" dirty="0">
              <a:latin typeface="Georgia,BoldItalic"/>
            </a:endParaRPr>
          </a:p>
        </p:txBody>
      </p:sp>
      <p:pic>
        <p:nvPicPr>
          <p:cNvPr id="90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87215" y="60382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/>
        </p:nvGraphicFramePr>
        <p:xfrm>
          <a:off x="0" y="1189608"/>
          <a:ext cx="5548544" cy="551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03" name="Picture 200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1591056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2004" name="Picture 200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2176273"/>
            <a:ext cx="114300" cy="105155"/>
          </a:xfrm>
          <a:prstGeom prst="rect">
            <a:avLst/>
          </a:prstGeom>
          <a:noFill/>
          <a:extLst/>
        </p:spPr>
      </p:pic>
      <p:pic>
        <p:nvPicPr>
          <p:cNvPr id="2005" name="Picture 200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2756916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2006" name="Picture 2006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3342132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7" name="Picture 20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3922777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8" name="Picture 200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4507993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10" name="Picture 2010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4525" y="4940282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28" name="Picture 2028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995" y="6277357"/>
            <a:ext cx="405384" cy="400811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10772"/>
            <a:ext cx="85731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 err="1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Расходы</a:t>
            </a:r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en-US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бюджета</a:t>
            </a:r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Миллеровского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городского поселения </a:t>
            </a:r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 </a:t>
            </a:r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1</a:t>
            </a:r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r>
              <a:rPr lang="en-US" b="1" i="0" spc="0" baseline="0" dirty="0">
                <a:solidFill>
                  <a:srgbClr val="1F497D"/>
                </a:solidFill>
                <a:latin typeface="Trebuchet MS,Bold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038" name="Rectangle 2038"/>
          <p:cNvSpPr/>
          <p:nvPr/>
        </p:nvSpPr>
        <p:spPr>
          <a:xfrm>
            <a:off x="177643" y="1011517"/>
            <a:ext cx="3278141" cy="738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расходов</a:t>
            </a:r>
          </a:p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году – </a:t>
            </a:r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155 633,1 тыс</a:t>
            </a:r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</a:p>
          <a:p>
            <a:pPr marL="0"/>
            <a:r>
              <a:rPr lang="en-US" sz="1598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8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48" name="Rectangle 2048"/>
          <p:cNvSpPr/>
          <p:nvPr/>
        </p:nvSpPr>
        <p:spPr>
          <a:xfrm>
            <a:off x="5531214" y="2119062"/>
            <a:ext cx="240918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403" b="1" i="0" spc="-42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ика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307,2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2049"/>
          <p:cNvSpPr/>
          <p:nvPr/>
        </p:nvSpPr>
        <p:spPr>
          <a:xfrm>
            <a:off x="5540267" y="1533968"/>
            <a:ext cx="1630511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Обра</a:t>
            </a:r>
            <a:r>
              <a:rPr lang="en-US" sz="1403" b="1" i="0" spc="-37" baseline="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-23" baseline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ание</a:t>
            </a:r>
            <a:r>
              <a:rPr lang="en-US" sz="1403" b="1" i="0" spc="-13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112,5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050"/>
          <p:cNvSpPr/>
          <p:nvPr/>
        </p:nvSpPr>
        <p:spPr>
          <a:xfrm>
            <a:off x="5552029" y="3864344"/>
            <a:ext cx="3383741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en-US" sz="1403" b="1" i="0" spc="-33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1403" b="1" i="0" spc="-18" baseline="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1403" b="1" i="0" spc="-25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мика</a:t>
            </a:r>
            <a:r>
              <a:rPr lang="en-US" sz="1403" b="1" i="0" spc="-24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42246,7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053"/>
          <p:cNvSpPr/>
          <p:nvPr/>
        </p:nvSpPr>
        <p:spPr>
          <a:xfrm>
            <a:off x="5540267" y="2603875"/>
            <a:ext cx="1881925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Обще</a:t>
            </a:r>
            <a:r>
              <a:rPr lang="en-US" sz="1403" b="1" i="0" spc="-22" baseline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3" b="1" i="0" spc="-85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en-US" sz="1403" b="1" i="0" spc="-16" baseline="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енные </a:t>
            </a:r>
          </a:p>
          <a:p>
            <a:pPr marL="0">
              <a:lnSpc>
                <a:spcPts val="1622"/>
              </a:lnSpc>
            </a:pPr>
            <a:r>
              <a:rPr lang="en-US" sz="1403" b="1" i="0" spc="-23" baseline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en-US" sz="1403" b="1" i="0" spc="-32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22949,2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2054"/>
          <p:cNvSpPr/>
          <p:nvPr/>
        </p:nvSpPr>
        <p:spPr>
          <a:xfrm>
            <a:off x="5635759" y="4885979"/>
            <a:ext cx="3377396" cy="647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</a:t>
            </a:r>
          </a:p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1305,8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2055"/>
          <p:cNvSpPr/>
          <p:nvPr/>
        </p:nvSpPr>
        <p:spPr>
          <a:xfrm>
            <a:off x="5540266" y="3190567"/>
            <a:ext cx="3060526" cy="43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3" b="1" i="0" spc="-44" baseline="0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илищно-</a:t>
            </a:r>
            <a:r>
              <a:rPr lang="en-US" sz="1403" b="1" i="0" spc="-18" baseline="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3" b="1" i="0" spc="-29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3" b="1" i="0" spc="-49" baseline="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нальное</a:t>
            </a:r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3" b="1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en-US" sz="1403" b="1" i="0" spc="-36" baseline="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3" b="1" i="0" spc="-29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зяйс</a:t>
            </a:r>
            <a:r>
              <a:rPr lang="en-US" sz="1403" b="1" i="0" spc="-15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212814,7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2056"/>
          <p:cNvSpPr/>
          <p:nvPr/>
        </p:nvSpPr>
        <p:spPr>
          <a:xfrm>
            <a:off x="5531213" y="4443326"/>
            <a:ext cx="3332129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23130,7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8738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pic>
        <p:nvPicPr>
          <p:cNvPr id="56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444" y="1417320"/>
            <a:ext cx="4608576" cy="1316736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56" name="Picture 15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444" y="2752345"/>
            <a:ext cx="4608576" cy="1261872"/>
          </a:xfrm>
          <a:prstGeom prst="rect">
            <a:avLst/>
          </a:prstGeom>
          <a:noFill/>
          <a:extLst/>
        </p:spPr>
      </p:pic>
      <p:pic>
        <p:nvPicPr>
          <p:cNvPr id="163" name="Picture 16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862" y="3784063"/>
            <a:ext cx="4424679" cy="1658522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77" name="Picture 17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603" y="5362113"/>
            <a:ext cx="4438396" cy="1438943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3" name="Rectangle 193"/>
          <p:cNvSpPr/>
          <p:nvPr/>
        </p:nvSpPr>
        <p:spPr>
          <a:xfrm>
            <a:off x="340747" y="1540480"/>
            <a:ext cx="373197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1920" algn="ctr"/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i="0" spc="0" baseline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420649" y="3030802"/>
            <a:ext cx="373197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i="0" spc="-18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en-US" sz="1600" b="1" i="0" spc="0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-14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en-US" sz="1600" b="1" i="0" spc="0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i="0" spc="-14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spc="-14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4863609" y="4004790"/>
            <a:ext cx="351349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en-US" sz="1600" b="1" i="0" spc="-19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Миллеровского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АМГП                                       </a:t>
            </a:r>
            <a:r>
              <a:rPr lang="en-US" sz="1600" b="1" i="0" spc="-16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362а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i="0" spc="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angle 204"/>
          <p:cNvSpPr/>
          <p:nvPr/>
        </p:nvSpPr>
        <p:spPr>
          <a:xfrm>
            <a:off x="4863610" y="5466782"/>
            <a:ext cx="3653456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Миллеровского 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АМГП 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0" i="0" spc="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644" y="618636"/>
            <a:ext cx="793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ОСНОВА ФОРМИРОВАНИЯ ПРОЕКТА БЮДЖЕТА МИЛЛЕРОВСКОГО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b="1" i="0" spc="-15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1ГОД И НА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ПЛАНОВЫЙ ПЕРИОД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И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3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ГОДОВ</a:t>
            </a:r>
            <a:endParaRPr lang="en-US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14" y="1196671"/>
            <a:ext cx="1725770" cy="258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5" y="3969105"/>
            <a:ext cx="3714689" cy="27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24" name="Picture 2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1412748"/>
            <a:ext cx="8993123" cy="845819"/>
          </a:xfrm>
          <a:prstGeom prst="rect">
            <a:avLst/>
          </a:prstGeom>
          <a:noFill/>
          <a:extLst/>
        </p:spPr>
      </p:pic>
      <p:pic>
        <p:nvPicPr>
          <p:cNvPr id="225" name="Picture 22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3" y="1239013"/>
            <a:ext cx="6323076" cy="425195"/>
          </a:xfrm>
          <a:prstGeom prst="rect">
            <a:avLst/>
          </a:prstGeom>
          <a:noFill/>
          <a:extLst/>
        </p:spPr>
      </p:pic>
      <p:pic>
        <p:nvPicPr>
          <p:cNvPr id="226" name="Picture 2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2467867"/>
            <a:ext cx="8993123" cy="1069847"/>
          </a:xfrm>
          <a:prstGeom prst="rect">
            <a:avLst/>
          </a:prstGeom>
          <a:noFill/>
          <a:extLst/>
        </p:spPr>
      </p:pic>
      <p:pic>
        <p:nvPicPr>
          <p:cNvPr id="227" name="Picture 2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3" y="2289558"/>
            <a:ext cx="6323076" cy="425195"/>
          </a:xfrm>
          <a:prstGeom prst="rect">
            <a:avLst/>
          </a:prstGeom>
          <a:noFill/>
          <a:extLst/>
        </p:spPr>
      </p:pic>
      <p:pic>
        <p:nvPicPr>
          <p:cNvPr id="230" name="Picture 23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3747727"/>
            <a:ext cx="8993123" cy="1271016"/>
          </a:xfrm>
          <a:prstGeom prst="rect">
            <a:avLst/>
          </a:prstGeom>
          <a:noFill/>
          <a:extLst/>
        </p:spPr>
      </p:pic>
      <p:pic>
        <p:nvPicPr>
          <p:cNvPr id="231" name="Picture 23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3" y="3573991"/>
            <a:ext cx="6323076" cy="425195"/>
          </a:xfrm>
          <a:prstGeom prst="rect">
            <a:avLst/>
          </a:prstGeom>
          <a:noFill/>
          <a:extLst/>
        </p:spPr>
      </p:pic>
      <p:pic>
        <p:nvPicPr>
          <p:cNvPr id="232" name="Picture 23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5205977"/>
            <a:ext cx="8993123" cy="1065275"/>
          </a:xfrm>
          <a:prstGeom prst="rect">
            <a:avLst/>
          </a:prstGeom>
          <a:noFill/>
          <a:extLst/>
        </p:spPr>
      </p:pic>
      <p:pic>
        <p:nvPicPr>
          <p:cNvPr id="233" name="Picture 23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3" y="5023099"/>
            <a:ext cx="6323076" cy="429768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37" name="Rectangle 237"/>
          <p:cNvSpPr/>
          <p:nvPr/>
        </p:nvSpPr>
        <p:spPr>
          <a:xfrm>
            <a:off x="642186" y="632430"/>
            <a:ext cx="785453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Особенности составления </a:t>
            </a:r>
            <a:r>
              <a:rPr lang="en-US" sz="2000" b="1" i="0" spc="0" baseline="0" dirty="0" err="1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проекта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бюджета Миллеровского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город-</a:t>
            </a:r>
            <a:r>
              <a:rPr lang="ru-RU" sz="2000" b="1" i="0" spc="0" baseline="0" dirty="0" err="1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ского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поселения</a:t>
            </a:r>
            <a:r>
              <a:rPr lang="ru-RU" sz="2000" b="1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sz="2000" b="1" i="0" spc="-1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1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 на плановый </a:t>
            </a:r>
            <a:r>
              <a:rPr lang="en-US" sz="2000" b="1" i="0" spc="0" baseline="0" dirty="0" err="1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период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3</a:t>
            </a:r>
            <a:r>
              <a:rPr lang="en-US" sz="2000" b="1" i="0" spc="-48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</a:t>
            </a:r>
            <a:endParaRPr lang="en-US" sz="2000" b="1" i="0" spc="0" baseline="0" dirty="0">
              <a:solidFill>
                <a:srgbClr val="558ED5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38" name="Rectangle 238"/>
          <p:cNvSpPr/>
          <p:nvPr/>
        </p:nvSpPr>
        <p:spPr>
          <a:xfrm>
            <a:off x="867155" y="1566750"/>
            <a:ext cx="7368540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96" b="1" i="0" spc="0" baseline="0" dirty="0" err="1" smtClean="0">
                <a:latin typeface="Times New Roman,Bold"/>
              </a:rPr>
              <a:t>Б</a:t>
            </a:r>
            <a:r>
              <a:rPr lang="en-US" sz="1596" b="1" i="0" spc="-90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1" baseline="0" dirty="0" err="1" smtClean="0">
                <a:latin typeface="Times New Roman,Bold"/>
              </a:rPr>
              <a:t>ж</a:t>
            </a:r>
            <a:r>
              <a:rPr lang="en-US" sz="1596" b="1" i="0" spc="0" baseline="0" dirty="0" err="1" smtClean="0">
                <a:latin typeface="Times New Roman,Bold"/>
              </a:rPr>
              <a:t>е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-23" baseline="0" dirty="0">
                <a:latin typeface="Times New Roman,Bold"/>
              </a:rPr>
              <a:t>с</a:t>
            </a:r>
            <a:r>
              <a:rPr lang="en-US" sz="1596" b="1" i="0" spc="0" baseline="0" dirty="0">
                <a:latin typeface="Times New Roman,Bold"/>
              </a:rPr>
              <a:t>фо</a:t>
            </a:r>
            <a:r>
              <a:rPr lang="en-US" sz="1596" b="1" i="0" spc="-23" baseline="0" dirty="0">
                <a:latin typeface="Times New Roman,Bold"/>
              </a:rPr>
              <a:t>р</a:t>
            </a:r>
            <a:r>
              <a:rPr lang="en-US" sz="1596" b="1" i="0" spc="0" baseline="0" dirty="0">
                <a:latin typeface="Times New Roman,Bold"/>
              </a:rPr>
              <a:t>мир</a:t>
            </a:r>
            <a:r>
              <a:rPr lang="en-US" sz="1596" b="1" i="0" spc="-30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ван с уче</a:t>
            </a:r>
            <a:r>
              <a:rPr lang="en-US" sz="1596" b="1" i="0" spc="-39" baseline="0" dirty="0">
                <a:latin typeface="Times New Roman,Bold"/>
              </a:rPr>
              <a:t>т</a:t>
            </a:r>
            <a:r>
              <a:rPr lang="en-US" sz="1596" b="1" i="0" spc="-30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м и</a:t>
            </a:r>
            <a:r>
              <a:rPr lang="en-US" sz="1596" b="1" i="0" spc="-25" baseline="0" dirty="0">
                <a:latin typeface="Times New Roman,Bold"/>
              </a:rPr>
              <a:t>з</a:t>
            </a:r>
            <a:r>
              <a:rPr lang="en-US" sz="1596" b="1" i="0" spc="0" baseline="0" dirty="0">
                <a:latin typeface="Times New Roman,Bold"/>
              </a:rPr>
              <a:t>менений, внесенных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в 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ное и </a:t>
            </a:r>
            <a:r>
              <a:rPr lang="en-US" sz="1596" b="1" i="0" spc="0" baseline="0" dirty="0" err="1">
                <a:latin typeface="Times New Roman,Bold"/>
              </a:rPr>
              <a:t>нало</a:t>
            </a:r>
            <a:r>
              <a:rPr lang="en-US" sz="1596" b="1" i="0" spc="-39" baseline="0" dirty="0" err="1">
                <a:latin typeface="Times New Roman,Bold"/>
              </a:rPr>
              <a:t>г</a:t>
            </a:r>
            <a:r>
              <a:rPr lang="en-US" sz="1596" b="1" i="0" spc="-30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вое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за</a:t>
            </a:r>
            <a:r>
              <a:rPr lang="en-US" sz="1596" b="1" i="0" spc="-19" baseline="0" dirty="0" err="1" smtClean="0">
                <a:latin typeface="Times New Roman,Bold"/>
              </a:rPr>
              <a:t>к</a:t>
            </a:r>
            <a:r>
              <a:rPr lang="en-US" sz="1596" b="1" i="0" spc="0" baseline="0" dirty="0" err="1" smtClean="0">
                <a:latin typeface="Times New Roman,Bold"/>
              </a:rPr>
              <a:t>он</a:t>
            </a:r>
            <a:r>
              <a:rPr lang="en-US" sz="1596" b="1" i="0" spc="-36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3" baseline="0" dirty="0" err="1" smtClean="0">
                <a:latin typeface="Times New Roman,Bold"/>
              </a:rPr>
              <a:t>а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ельс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во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0" i="0" spc="0" baseline="0" dirty="0" smtClean="0">
                <a:latin typeface="Georgia"/>
              </a:rPr>
              <a:t> </a:t>
            </a:r>
            <a:endParaRPr lang="en-US" sz="1596" b="0" i="0" spc="0" baseline="0" dirty="0">
              <a:latin typeface="Georgia"/>
            </a:endParaRPr>
          </a:p>
        </p:txBody>
      </p:sp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867155" y="2620344"/>
            <a:ext cx="7522836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96" b="1" i="0" spc="0" baseline="0" dirty="0" err="1" smtClean="0">
                <a:latin typeface="Times New Roman,Bold"/>
              </a:rPr>
              <a:t>У</a:t>
            </a:r>
            <a:r>
              <a:rPr lang="en-US" sz="1596" b="1" i="0" spc="-35" baseline="0" dirty="0" err="1" smtClean="0">
                <a:latin typeface="Times New Roman,Bold"/>
              </a:rPr>
              <a:t>т</a:t>
            </a:r>
            <a:r>
              <a:rPr lang="en-US" sz="1596" b="1" i="0" spc="-30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чнение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о</a:t>
            </a:r>
            <a:r>
              <a:rPr lang="en-US" sz="1596" b="1" i="0" spc="-30" baseline="0" dirty="0">
                <a:latin typeface="Times New Roman,Bold"/>
              </a:rPr>
              <a:t>б</a:t>
            </a:r>
            <a:r>
              <a:rPr lang="en-US" sz="1596" b="1" i="0" spc="0" baseline="0" dirty="0">
                <a:latin typeface="Times New Roman,Bold"/>
              </a:rPr>
              <a:t>ъема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-17" baseline="0" dirty="0">
                <a:latin typeface="Times New Roman,Bold"/>
              </a:rPr>
              <a:t>б</a:t>
            </a:r>
            <a:r>
              <a:rPr lang="en-US" sz="1596" b="1" i="0" spc="0" baseline="0" dirty="0">
                <a:latin typeface="Times New Roman,Bold"/>
              </a:rPr>
              <a:t>езво</a:t>
            </a:r>
            <a:r>
              <a:rPr lang="en-US" sz="1596" b="1" i="0" spc="-30" baseline="0" dirty="0">
                <a:latin typeface="Times New Roman,Bold"/>
              </a:rPr>
              <a:t>з</a:t>
            </a:r>
            <a:r>
              <a:rPr lang="en-US" sz="1596" b="1" i="0" spc="0" baseline="0" dirty="0">
                <a:latin typeface="Times New Roman,Bold"/>
              </a:rPr>
              <a:t>ме</a:t>
            </a:r>
            <a:r>
              <a:rPr lang="en-US" sz="1596" b="1" i="0" spc="-30" baseline="0" dirty="0">
                <a:latin typeface="Times New Roman,Bold"/>
              </a:rPr>
              <a:t>з</a:t>
            </a:r>
            <a:r>
              <a:rPr lang="en-US" sz="1596" b="1" i="0" spc="0" baseline="0" dirty="0">
                <a:latin typeface="Times New Roman,Bold"/>
              </a:rPr>
              <a:t>дных пос</a:t>
            </a:r>
            <a:r>
              <a:rPr lang="en-US" sz="1596" b="1" i="0" spc="-39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уплений </a:t>
            </a:r>
            <a:r>
              <a:rPr lang="en-US" sz="1596" b="1" i="0" spc="-17" baseline="0" dirty="0">
                <a:latin typeface="Times New Roman,Bold"/>
              </a:rPr>
              <a:t>к</a:t>
            </a:r>
            <a:r>
              <a:rPr lang="en-US" sz="1596" b="1" i="0" spc="0" baseline="0" dirty="0">
                <a:latin typeface="Times New Roman,Bold"/>
              </a:rPr>
              <a:t>о 2</a:t>
            </a:r>
            <a:r>
              <a:rPr lang="en-US" sz="1596" b="1" i="0" spc="0" baseline="0" dirty="0">
                <a:latin typeface="Times New Roman"/>
              </a:rPr>
              <a:t>-</a:t>
            </a:r>
            <a:r>
              <a:rPr lang="en-US" sz="1596" b="1" i="0" spc="0" baseline="0" dirty="0">
                <a:latin typeface="Times New Roman,Bold"/>
              </a:rPr>
              <a:t>му ч</a:t>
            </a:r>
            <a:r>
              <a:rPr lang="en-US" sz="1596" b="1" i="0" spc="-19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ению 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ета в </a:t>
            </a:r>
            <a:r>
              <a:rPr lang="en-US" sz="1596" b="1" i="0" spc="0" baseline="0" dirty="0" err="1" smtClean="0">
                <a:latin typeface="Times New Roman,Bold"/>
              </a:rPr>
              <a:t>со</a:t>
            </a:r>
            <a:r>
              <a:rPr lang="en-US" sz="1596" b="1" i="0" spc="-17" baseline="0" dirty="0" err="1" smtClean="0">
                <a:latin typeface="Times New Roman,Bold"/>
              </a:rPr>
              <a:t>о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ветс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вии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с </a:t>
            </a:r>
            <a:r>
              <a:rPr lang="en-US" sz="1596" b="1" i="0" spc="0" baseline="0" dirty="0" err="1">
                <a:latin typeface="Times New Roman,Bold"/>
              </a:rPr>
              <a:t>проек</a:t>
            </a:r>
            <a:r>
              <a:rPr lang="en-US" sz="1596" b="1" i="0" spc="-35" baseline="0" dirty="0" err="1">
                <a:latin typeface="Times New Roman,Bold"/>
              </a:rPr>
              <a:t>т</a:t>
            </a:r>
            <a:r>
              <a:rPr lang="en-US" sz="1596" b="1" i="0" spc="-30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м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i="0" spc="0" baseline="0" dirty="0" smtClean="0">
                <a:latin typeface="Times New Roman,Bold"/>
              </a:rPr>
              <a:t>областного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за</a:t>
            </a:r>
            <a:r>
              <a:rPr lang="en-US" sz="1596" b="1" i="0" spc="-19" baseline="0" dirty="0">
                <a:latin typeface="Times New Roman,Bold"/>
              </a:rPr>
              <a:t>к</a:t>
            </a:r>
            <a:r>
              <a:rPr lang="en-US" sz="1596" b="1" i="0" spc="0" baseline="0" dirty="0">
                <a:latin typeface="Times New Roman,Bold"/>
              </a:rPr>
              <a:t>она «</a:t>
            </a:r>
            <a:r>
              <a:rPr lang="en-US" sz="1596" b="1" i="0" spc="0" baseline="0" dirty="0" smtClean="0">
                <a:latin typeface="Times New Roman,Bold"/>
              </a:rPr>
              <a:t>О</a:t>
            </a:r>
            <a:r>
              <a:rPr lang="ru-RU" sz="1596" b="1" i="0" spc="0" baseline="0" dirty="0" smtClean="0">
                <a:latin typeface="Times New Roman,Bold"/>
              </a:rPr>
              <a:t>б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ru-RU" sz="1596" b="1" i="0" spc="0" baseline="0" dirty="0" smtClean="0">
                <a:latin typeface="Times New Roman,Bold"/>
              </a:rPr>
              <a:t>областном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е на 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1160670" y="3125400"/>
            <a:ext cx="4723665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smtClean="0">
                <a:latin typeface="Times New Roman,Bold"/>
              </a:rPr>
              <a:t>202</a:t>
            </a:r>
            <a:r>
              <a:rPr lang="ru-RU" sz="1596" b="1" i="0" spc="0" baseline="0" dirty="0" smtClean="0">
                <a:latin typeface="Times New Roman,Bold"/>
              </a:rPr>
              <a:t>1</a:t>
            </a:r>
            <a:r>
              <a:rPr lang="en-US" sz="1596" b="1" i="0" spc="-27" baseline="0" dirty="0" smtClean="0">
                <a:latin typeface="Times New Roman,Bold"/>
              </a:rPr>
              <a:t> </a:t>
            </a:r>
            <a:r>
              <a:rPr lang="en-US" sz="1596" b="1" i="0" spc="-39" baseline="0" dirty="0">
                <a:latin typeface="Times New Roman,Bold"/>
              </a:rPr>
              <a:t>г</a:t>
            </a:r>
            <a:r>
              <a:rPr lang="en-US" sz="1596" b="1" i="0" spc="-41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д и на план</a:t>
            </a:r>
            <a:r>
              <a:rPr lang="en-US" sz="1596" b="1" i="0" spc="-25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вый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0" baseline="0" dirty="0" err="1">
                <a:latin typeface="Times New Roman,Bold"/>
              </a:rPr>
              <a:t>пери</a:t>
            </a:r>
            <a:r>
              <a:rPr lang="en-US" sz="1596" b="1" i="0" spc="-41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д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smtClean="0">
                <a:latin typeface="Times New Roman,Bold"/>
              </a:rPr>
              <a:t>202</a:t>
            </a:r>
            <a:r>
              <a:rPr lang="ru-RU" sz="1596" b="1" i="0" spc="0" baseline="0" dirty="0" smtClean="0">
                <a:latin typeface="Times New Roman,Bold"/>
              </a:rPr>
              <a:t>2</a:t>
            </a:r>
            <a:r>
              <a:rPr lang="en-US" sz="1596" b="1" i="0" spc="-14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и </a:t>
            </a:r>
            <a:r>
              <a:rPr lang="en-US" sz="1596" b="1" i="0" spc="0" baseline="0" dirty="0" smtClean="0">
                <a:latin typeface="Times New Roman,Bold"/>
              </a:rPr>
              <a:t>202</a:t>
            </a:r>
            <a:r>
              <a:rPr lang="ru-RU" sz="1596" b="1" i="0" spc="0" baseline="0" dirty="0" smtClean="0">
                <a:latin typeface="Times New Roman,Bold"/>
              </a:rPr>
              <a:t>3</a:t>
            </a:r>
            <a:r>
              <a:rPr lang="en-US" sz="1596" b="1" i="0" spc="-14" baseline="0" dirty="0" smtClean="0">
                <a:latin typeface="Times New Roman,Bold"/>
              </a:rPr>
              <a:t> </a:t>
            </a:r>
            <a:r>
              <a:rPr lang="en-US" sz="1596" b="1" i="0" spc="-39" baseline="0" dirty="0">
                <a:latin typeface="Times New Roman,Bold"/>
              </a:rPr>
              <a:t>г</a:t>
            </a:r>
            <a:r>
              <a:rPr lang="en-US" sz="1596" b="1" i="0" spc="-41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3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в» </a:t>
            </a:r>
            <a:r>
              <a:rPr lang="en-US" sz="1596" b="1" i="0" spc="0" baseline="0" dirty="0">
                <a:latin typeface="Times New Roman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867155" y="3902617"/>
            <a:ext cx="7522836" cy="98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96" b="1" i="0" spc="0" baseline="0" dirty="0" err="1" smtClean="0">
                <a:latin typeface="Times New Roman,Bold"/>
              </a:rPr>
              <a:t>Параметры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б</a:t>
            </a:r>
            <a:r>
              <a:rPr lang="en-US" sz="1596" b="1" i="0" spc="-87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1" baseline="0" dirty="0" err="1" smtClean="0">
                <a:latin typeface="Times New Roman,Bold"/>
              </a:rPr>
              <a:t>ж</a:t>
            </a:r>
            <a:r>
              <a:rPr lang="en-US" sz="1596" b="1" i="0" spc="0" baseline="0" dirty="0" err="1" smtClean="0">
                <a:latin typeface="Times New Roman,Bold"/>
              </a:rPr>
              <a:t>ета</a:t>
            </a:r>
            <a:r>
              <a:rPr lang="ru-RU" sz="1596" b="1" i="0" spc="0" baseline="0" dirty="0" smtClean="0">
                <a:latin typeface="Times New Roman,Bold"/>
              </a:rPr>
              <a:t> Миллеровского </a:t>
            </a:r>
            <a:r>
              <a:rPr lang="ru-RU" sz="1596" b="1" dirty="0" smtClean="0">
                <a:latin typeface="Times New Roman,Bold"/>
              </a:rPr>
              <a:t>городского поселения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-23" baseline="0" dirty="0">
                <a:latin typeface="Times New Roman,Bold"/>
              </a:rPr>
              <a:t>с</a:t>
            </a:r>
            <a:r>
              <a:rPr lang="en-US" sz="1596" b="1" i="0" spc="0" baseline="0" dirty="0">
                <a:latin typeface="Times New Roman,Bold"/>
              </a:rPr>
              <a:t>фо</a:t>
            </a:r>
            <a:r>
              <a:rPr lang="en-US" sz="1596" b="1" i="0" spc="-23" baseline="0" dirty="0">
                <a:latin typeface="Times New Roman,Bold"/>
              </a:rPr>
              <a:t>р</a:t>
            </a:r>
            <a:r>
              <a:rPr lang="en-US" sz="1596" b="1" i="0" spc="0" baseline="0" dirty="0">
                <a:latin typeface="Times New Roman,Bold"/>
              </a:rPr>
              <a:t>мир</a:t>
            </a:r>
            <a:r>
              <a:rPr lang="en-US" sz="1596" b="1" i="0" spc="-30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ваны с </a:t>
            </a:r>
            <a:r>
              <a:rPr lang="en-US" sz="1596" b="1" i="0" spc="0" baseline="0" dirty="0" err="1">
                <a:latin typeface="Times New Roman,Bold"/>
              </a:rPr>
              <a:t>уче</a:t>
            </a:r>
            <a:r>
              <a:rPr lang="en-US" sz="1596" b="1" i="0" spc="-39" baseline="0" dirty="0" err="1">
                <a:latin typeface="Times New Roman,Bold"/>
              </a:rPr>
              <a:t>т</a:t>
            </a:r>
            <a:r>
              <a:rPr lang="en-US" sz="1596" b="1" i="0" spc="-30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м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Плана</a:t>
            </a:r>
            <a:r>
              <a:rPr lang="ru-RU" sz="1596" b="1" i="0" spc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мероприя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ий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по</a:t>
            </a:r>
            <a:r>
              <a:rPr lang="en-US" sz="1596" b="1" i="0" spc="-14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рос</a:t>
            </a:r>
            <a:r>
              <a:rPr lang="en-US" sz="1596" b="1" i="0" spc="-39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у д</a:t>
            </a:r>
            <a:r>
              <a:rPr lang="en-US" sz="1596" b="1" i="0" spc="-33" baseline="0" dirty="0">
                <a:latin typeface="Times New Roman,Bold"/>
              </a:rPr>
              <a:t>о</a:t>
            </a:r>
            <a:r>
              <a:rPr lang="en-US" sz="1596" b="1" i="0" spc="-54" baseline="0" dirty="0">
                <a:latin typeface="Times New Roman,Bold"/>
              </a:rPr>
              <a:t>х</a:t>
            </a:r>
            <a:r>
              <a:rPr lang="en-US" sz="1596" b="1" i="0" spc="-41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дно</a:t>
            </a:r>
            <a:r>
              <a:rPr lang="en-US" sz="1596" b="1" i="0" spc="-39" baseline="0" dirty="0">
                <a:latin typeface="Times New Roman,Bold"/>
              </a:rPr>
              <a:t>г</a:t>
            </a:r>
            <a:r>
              <a:rPr lang="en-US" sz="1596" b="1" i="0" spc="0" baseline="0" dirty="0">
                <a:latin typeface="Times New Roman,Bold"/>
              </a:rPr>
              <a:t>о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0" baseline="0" dirty="0" err="1">
                <a:latin typeface="Times New Roman,Bold"/>
              </a:rPr>
              <a:t>п</a:t>
            </a:r>
            <a:r>
              <a:rPr lang="en-US" sz="1596" b="1" i="0" spc="-12" baseline="0" dirty="0" err="1">
                <a:latin typeface="Times New Roman,Bold"/>
              </a:rPr>
              <a:t>о</a:t>
            </a:r>
            <a:r>
              <a:rPr lang="en-US" sz="1596" b="1" i="0" spc="-15" baseline="0" dirty="0" err="1">
                <a:latin typeface="Times New Roman,Bold"/>
              </a:rPr>
              <a:t>т</a:t>
            </a:r>
            <a:r>
              <a:rPr lang="en-US" sz="1596" b="1" i="0" spc="0" baseline="0" dirty="0" err="1">
                <a:latin typeface="Times New Roman,Bold"/>
              </a:rPr>
              <a:t>енциала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i="0" spc="-39" baseline="0" dirty="0" smtClean="0">
                <a:latin typeface="Times New Roman,Bold"/>
              </a:rPr>
              <a:t>Миллеровского </a:t>
            </a:r>
            <a:r>
              <a:rPr lang="ru-RU" sz="1596" b="1" i="0" spc="-39" baseline="0" dirty="0" smtClean="0">
                <a:latin typeface="Times New Roman,Bold"/>
              </a:rPr>
              <a:t>городского поселения</a:t>
            </a:r>
            <a:r>
              <a:rPr lang="en-US" sz="1596" b="1" i="0" spc="0" baseline="0" dirty="0" smtClean="0">
                <a:latin typeface="Times New Roman,Bold"/>
              </a:rPr>
              <a:t>, </a:t>
            </a:r>
            <a:r>
              <a:rPr lang="en-US" sz="1596" b="1" i="0" spc="0" baseline="0" dirty="0" err="1">
                <a:latin typeface="Times New Roman,Bold"/>
              </a:rPr>
              <a:t>оп</a:t>
            </a:r>
            <a:r>
              <a:rPr lang="en-US" sz="1596" b="1" i="0" spc="-11" baseline="0" dirty="0" err="1">
                <a:latin typeface="Times New Roman,Bold"/>
              </a:rPr>
              <a:t>т</a:t>
            </a:r>
            <a:r>
              <a:rPr lang="en-US" sz="1596" b="1" i="0" spc="0" baseline="0" dirty="0" err="1">
                <a:latin typeface="Times New Roman,Bold"/>
              </a:rPr>
              <a:t>имизации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ра</a:t>
            </a:r>
            <a:r>
              <a:rPr lang="en-US" sz="1596" b="1" i="0" spc="-23" baseline="0" dirty="0" err="1" smtClean="0">
                <a:latin typeface="Times New Roman,Bold"/>
              </a:rPr>
              <a:t>с</a:t>
            </a:r>
            <a:r>
              <a:rPr lang="en-US" sz="1596" b="1" i="0" spc="-54" baseline="0" dirty="0" err="1" smtClean="0">
                <a:latin typeface="Times New Roman,Bold"/>
              </a:rPr>
              <a:t>х</a:t>
            </a:r>
            <a:r>
              <a:rPr lang="en-US" sz="1596" b="1" i="0" spc="-41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3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в</a:t>
            </a:r>
            <a:r>
              <a:rPr lang="ru-RU" sz="1596" b="1" dirty="0">
                <a:latin typeface="Times New Roman,Bold"/>
              </a:rPr>
              <a:t> </a:t>
            </a:r>
            <a:r>
              <a:rPr lang="ru-RU" sz="1596" b="1" dirty="0" smtClean="0">
                <a:latin typeface="Times New Roman,Bold"/>
              </a:rPr>
              <a:t>б</a:t>
            </a:r>
            <a:r>
              <a:rPr lang="en-US" sz="1596" b="1" i="0" spc="-90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1" baseline="0" dirty="0" err="1" smtClean="0">
                <a:latin typeface="Times New Roman,Bold"/>
              </a:rPr>
              <a:t>ж</a:t>
            </a:r>
            <a:r>
              <a:rPr lang="en-US" sz="1596" b="1" i="0" spc="0" baseline="0" dirty="0" err="1" smtClean="0">
                <a:latin typeface="Times New Roman,Bold"/>
              </a:rPr>
              <a:t>ета</a:t>
            </a:r>
            <a:r>
              <a:rPr lang="ru-RU" sz="1596" b="1" i="0" spc="0" baseline="0" dirty="0" smtClean="0">
                <a:latin typeface="Times New Roman,Bold"/>
              </a:rPr>
              <a:t> Миллеровского </a:t>
            </a:r>
            <a:r>
              <a:rPr lang="ru-RU" sz="1596" b="1" i="0" spc="0" baseline="0" dirty="0" err="1" smtClean="0">
                <a:latin typeface="Times New Roman,Bold"/>
              </a:rPr>
              <a:t>г.п</a:t>
            </a:r>
            <a:r>
              <a:rPr lang="ru-RU" sz="1596" b="1" i="0" spc="0" baseline="0" dirty="0" smtClean="0">
                <a:latin typeface="Times New Roman,Bold"/>
              </a:rPr>
              <a:t>.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и </a:t>
            </a:r>
            <a:r>
              <a:rPr lang="en-US" sz="1596" b="1" i="0" spc="0" baseline="0" dirty="0" err="1">
                <a:latin typeface="Times New Roman,Bold"/>
              </a:rPr>
              <a:t>сокращению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i="0" spc="-38" baseline="0" dirty="0" smtClean="0">
                <a:latin typeface="Times New Roman,Bold"/>
              </a:rPr>
              <a:t>муниципального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>
                <a:latin typeface="Times New Roman,Bold"/>
              </a:rPr>
              <a:t>д</a:t>
            </a:r>
            <a:r>
              <a:rPr lang="en-US" sz="1596" b="1" i="0" spc="-22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лга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i="0" spc="-39" baseline="0" dirty="0" smtClean="0">
                <a:latin typeface="Times New Roman,Bold"/>
              </a:rPr>
              <a:t>Миллеровского </a:t>
            </a:r>
            <a:r>
              <a:rPr lang="ru-RU" sz="1596" b="1" i="0" spc="-39" baseline="0" dirty="0" err="1" smtClean="0">
                <a:latin typeface="Times New Roman,Bold"/>
              </a:rPr>
              <a:t>г.п</a:t>
            </a:r>
            <a:r>
              <a:rPr lang="ru-RU" sz="1596" b="1" i="0" spc="-39" baseline="0" dirty="0" smtClean="0">
                <a:latin typeface="Times New Roman,Bold"/>
              </a:rPr>
              <a:t>. </a:t>
            </a:r>
            <a:r>
              <a:rPr lang="en-US" sz="1596" b="1" i="0" spc="0" baseline="0" dirty="0" err="1" smtClean="0">
                <a:latin typeface="Times New Roman,Bold"/>
              </a:rPr>
              <a:t>до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2024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-39" baseline="0" dirty="0" err="1" smtClean="0">
                <a:latin typeface="Times New Roman,Bold"/>
              </a:rPr>
              <a:t>г</a:t>
            </a:r>
            <a:r>
              <a:rPr lang="en-US" sz="1596" b="1" i="0" spc="-41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да</a:t>
            </a:r>
            <a:endParaRPr lang="en-US" sz="1596" b="0" i="0" spc="0" baseline="0" dirty="0">
              <a:latin typeface="Georgia"/>
            </a:endParaRP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0" name="Rectangle 250"/>
          <p:cNvSpPr/>
          <p:nvPr/>
        </p:nvSpPr>
        <p:spPr>
          <a:xfrm>
            <a:off x="867156" y="5357846"/>
            <a:ext cx="7522836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96" b="1" i="0" spc="0" baseline="0" dirty="0" err="1" smtClean="0">
                <a:latin typeface="Times New Roman,Bold"/>
              </a:rPr>
              <a:t>Со</a:t>
            </a:r>
            <a:r>
              <a:rPr lang="en-US" sz="1596" b="1" i="0" spc="-30" baseline="0" dirty="0" err="1" smtClean="0">
                <a:latin typeface="Times New Roman,Bold"/>
              </a:rPr>
              <a:t>б</a:t>
            </a:r>
            <a:r>
              <a:rPr lang="en-US" sz="1596" b="1" i="0" spc="0" baseline="0" dirty="0" err="1" smtClean="0">
                <a:latin typeface="Times New Roman,Bold"/>
              </a:rPr>
              <a:t>л</a:t>
            </a:r>
            <a:r>
              <a:rPr lang="en-US" sz="1596" b="1" i="0" spc="-86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дение</a:t>
            </a:r>
            <a:r>
              <a:rPr lang="en-US" sz="1596" b="1" i="0" spc="-15" baseline="0" dirty="0" smtClean="0">
                <a:latin typeface="Times New Roman,Bold"/>
              </a:rPr>
              <a:t> </a:t>
            </a:r>
            <a:r>
              <a:rPr lang="en-US" sz="1596" b="1" i="0" spc="-41" baseline="0" dirty="0">
                <a:latin typeface="Times New Roman,Bold"/>
              </a:rPr>
              <a:t>у</a:t>
            </a:r>
            <a:r>
              <a:rPr lang="en-US" sz="1596" b="1" i="0" spc="0" baseline="0" dirty="0">
                <a:latin typeface="Times New Roman,Bold"/>
              </a:rPr>
              <a:t>сл</a:t>
            </a:r>
            <a:r>
              <a:rPr lang="en-US" sz="1596" b="1" i="0" spc="-25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вий в со</a:t>
            </a:r>
            <a:r>
              <a:rPr lang="en-US" sz="1596" b="1" i="0" spc="-12" baseline="0" dirty="0">
                <a:latin typeface="Times New Roman,Bold"/>
              </a:rPr>
              <a:t>о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ветс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вии с </a:t>
            </a:r>
            <a:r>
              <a:rPr lang="en-US" sz="1596" b="1" i="0" spc="0" baseline="0" dirty="0" err="1" smtClean="0">
                <a:latin typeface="Times New Roman,Bold"/>
              </a:rPr>
              <a:t>закл</a:t>
            </a:r>
            <a:r>
              <a:rPr lang="en-US" sz="1596" b="1" i="0" spc="-55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ченным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со</a:t>
            </a:r>
            <a:r>
              <a:rPr lang="en-US" sz="1596" b="1" i="0" spc="-89" baseline="0" dirty="0" err="1" smtClean="0">
                <a:latin typeface="Times New Roman,Bold"/>
              </a:rPr>
              <a:t>г</a:t>
            </a:r>
            <a:r>
              <a:rPr lang="en-US" sz="1596" b="1" i="0" spc="0" baseline="0" dirty="0" err="1" smtClean="0">
                <a:latin typeface="Times New Roman,Bold"/>
              </a:rPr>
              <a:t>лашени</a:t>
            </a:r>
            <a:r>
              <a:rPr lang="ru-RU" sz="1596" b="1" i="0" spc="0" baseline="0" dirty="0" smtClean="0">
                <a:latin typeface="Times New Roman,Bold"/>
              </a:rPr>
              <a:t>ем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по</a:t>
            </a:r>
            <a:r>
              <a:rPr lang="ru-RU" sz="1596" b="1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пр</a:t>
            </a:r>
            <a:r>
              <a:rPr lang="en-US" sz="1596" b="1" i="0" spc="-23" baseline="0" dirty="0" err="1" smtClean="0">
                <a:latin typeface="Times New Roman,Bold"/>
              </a:rPr>
              <a:t>е</a:t>
            </a:r>
            <a:r>
              <a:rPr lang="en-US" sz="1596" b="1" i="0" spc="0" baseline="0" dirty="0" err="1" smtClean="0">
                <a:latin typeface="Times New Roman,Bold"/>
              </a:rPr>
              <a:t>доста</a:t>
            </a:r>
            <a:r>
              <a:rPr lang="en-US" sz="1596" b="1" i="0" spc="-22" baseline="0" dirty="0" err="1" smtClean="0">
                <a:latin typeface="Times New Roman,Bold"/>
              </a:rPr>
              <a:t>в</a:t>
            </a:r>
            <a:r>
              <a:rPr lang="en-US" sz="1596" b="1" i="0" spc="0" baseline="0" dirty="0" err="1" smtClean="0">
                <a:latin typeface="Times New Roman,Bold"/>
              </a:rPr>
              <a:t>лению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>
                <a:latin typeface="Times New Roman,Bold"/>
              </a:rPr>
              <a:t>из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dirty="0" smtClean="0">
                <a:latin typeface="Times New Roman,Bold"/>
              </a:rPr>
              <a:t>областного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ета д</a:t>
            </a:r>
            <a:r>
              <a:rPr lang="en-US" sz="1596" b="1" i="0" spc="-22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таций на выравнивание </a:t>
            </a:r>
          </a:p>
        </p:txBody>
      </p:sp>
      <p:sp>
        <p:nvSpPr>
          <p:cNvPr id="251" name="Rectangle 251"/>
          <p:cNvSpPr/>
          <p:nvPr/>
        </p:nvSpPr>
        <p:spPr>
          <a:xfrm>
            <a:off x="1147665" y="5837423"/>
            <a:ext cx="6746032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imes New Roman,Bold"/>
              </a:rPr>
              <a:t>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ной о</a:t>
            </a:r>
            <a:r>
              <a:rPr lang="en-US" sz="1596" b="1" i="0" spc="-17" baseline="0" dirty="0">
                <a:latin typeface="Times New Roman,Bold"/>
              </a:rPr>
              <a:t>б</a:t>
            </a:r>
            <a:r>
              <a:rPr lang="en-US" sz="1596" b="1" i="0" spc="0" baseline="0" dirty="0">
                <a:latin typeface="Times New Roman,Bold"/>
              </a:rPr>
              <a:t>есп</a:t>
            </a:r>
            <a:r>
              <a:rPr lang="en-US" sz="1596" b="1" i="0" spc="-31" baseline="0" dirty="0">
                <a:latin typeface="Times New Roman,Bold"/>
              </a:rPr>
              <a:t>е</a:t>
            </a:r>
            <a:r>
              <a:rPr lang="en-US" sz="1596" b="1" i="0" spc="0" baseline="0" dirty="0">
                <a:latin typeface="Times New Roman,Bold"/>
              </a:rPr>
              <a:t>ченнос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и и 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ных кр</a:t>
            </a:r>
            <a:r>
              <a:rPr lang="en-US" sz="1596" b="1" i="0" spc="-23" baseline="0" dirty="0">
                <a:latin typeface="Times New Roman,Bold"/>
              </a:rPr>
              <a:t>е</a:t>
            </a:r>
            <a:r>
              <a:rPr lang="en-US" sz="1596" b="1" i="0" spc="0" baseline="0" dirty="0">
                <a:latin typeface="Times New Roman,Bold"/>
              </a:rPr>
              <a:t>ди</a:t>
            </a:r>
            <a:r>
              <a:rPr lang="en-US" sz="1596" b="1" i="0" spc="-38" baseline="0" dirty="0">
                <a:latin typeface="Times New Roman,Bold"/>
              </a:rPr>
              <a:t>т</a:t>
            </a:r>
            <a:r>
              <a:rPr lang="en-US" sz="1596" b="1" i="0" spc="-30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</a:t>
            </a:r>
            <a:r>
              <a:rPr lang="en-US" sz="1596" b="0" i="0" spc="0" baseline="0" dirty="0"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pic>
        <p:nvPicPr>
          <p:cNvPr id="49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596" y="1444752"/>
            <a:ext cx="6245352" cy="845819"/>
          </a:xfrm>
          <a:prstGeom prst="rect">
            <a:avLst/>
          </a:prstGeom>
          <a:noFill/>
          <a:extLst/>
        </p:spPr>
      </p:pic>
      <p:pic>
        <p:nvPicPr>
          <p:cNvPr id="275" name="Picture 27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19" y="5093207"/>
            <a:ext cx="7818119" cy="1746504"/>
          </a:xfrm>
          <a:prstGeom prst="rect">
            <a:avLst/>
          </a:prstGeom>
          <a:noFill/>
          <a:extLst/>
        </p:spPr>
      </p:pic>
      <p:pic>
        <p:nvPicPr>
          <p:cNvPr id="276" name="Picture 27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560" y="4773169"/>
            <a:ext cx="5568696" cy="832103"/>
          </a:xfrm>
          <a:prstGeom prst="rect">
            <a:avLst/>
          </a:prstGeom>
          <a:noFill/>
          <a:extLst/>
        </p:spPr>
      </p:pic>
      <p:pic>
        <p:nvPicPr>
          <p:cNvPr id="277" name="Picture 27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2404873"/>
            <a:ext cx="2820923" cy="2318004"/>
          </a:xfrm>
          <a:prstGeom prst="rect">
            <a:avLst/>
          </a:prstGeom>
          <a:noFill/>
          <a:extLst/>
        </p:spPr>
      </p:pic>
      <p:pic>
        <p:nvPicPr>
          <p:cNvPr id="278" name="Picture 27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655" y="2830069"/>
            <a:ext cx="2052827" cy="1522475"/>
          </a:xfrm>
          <a:prstGeom prst="rect">
            <a:avLst/>
          </a:prstGeom>
          <a:noFill/>
          <a:extLst/>
        </p:spPr>
      </p:pic>
      <p:pic>
        <p:nvPicPr>
          <p:cNvPr id="279" name="Picture 27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0154" y="3385947"/>
            <a:ext cx="1524888" cy="222250"/>
          </a:xfrm>
          <a:prstGeom prst="rect">
            <a:avLst/>
          </a:prstGeom>
          <a:noFill/>
          <a:extLst/>
        </p:spPr>
      </p:pic>
      <p:pic>
        <p:nvPicPr>
          <p:cNvPr id="280" name="Picture 280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6248" y="3649727"/>
            <a:ext cx="505841" cy="163448"/>
          </a:xfrm>
          <a:prstGeom prst="rect">
            <a:avLst/>
          </a:prstGeom>
          <a:noFill/>
          <a:extLst/>
        </p:spPr>
      </p:pic>
      <p:pic>
        <p:nvPicPr>
          <p:cNvPr id="281" name="Picture 28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759" y="2253996"/>
            <a:ext cx="4155947" cy="2441448"/>
          </a:xfrm>
          <a:prstGeom prst="rect">
            <a:avLst/>
          </a:prstGeom>
          <a:noFill/>
          <a:extLst/>
        </p:spPr>
      </p:pic>
      <p:pic>
        <p:nvPicPr>
          <p:cNvPr id="283" name="Picture 14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595832" y="657969"/>
            <a:ext cx="7936083" cy="6796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4675" algn="ctr"/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4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направления бюджетной</a:t>
            </a:r>
            <a:r>
              <a:rPr lang="en-US" sz="2000" b="1" i="0" spc="-21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 налоговой </a:t>
            </a:r>
          </a:p>
          <a:p>
            <a:pPr marL="0" algn="ctr">
              <a:lnSpc>
                <a:spcPts val="2879"/>
              </a:lnSpc>
            </a:pPr>
            <a:r>
              <a:rPr lang="en-US" sz="2000" b="1" i="0" spc="0" baseline="0" dirty="0" err="1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политики</a:t>
            </a:r>
            <a:r>
              <a:rPr lang="en-US" sz="2000" b="1" i="0" spc="-28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городского поселения </a:t>
            </a:r>
            <a:r>
              <a:rPr lang="en-US" sz="2000" b="1" i="0" spc="0" baseline="0" dirty="0" err="1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1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-202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3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годы 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1718182" y="1578123"/>
            <a:ext cx="565581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en-US" sz="1600" b="1" i="0" spc="0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Миллеровского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r>
              <a:rPr 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i="0" spc="-1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0.20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0" spc="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Rectangle 290"/>
          <p:cNvSpPr/>
          <p:nvPr/>
        </p:nvSpPr>
        <p:spPr>
          <a:xfrm>
            <a:off x="1359408" y="5530170"/>
            <a:ext cx="6338341" cy="7721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960" baseline="0" dirty="0">
                <a:latin typeface="Times New Roman"/>
              </a:rPr>
              <a:t>•</a:t>
            </a:r>
            <a:r>
              <a:rPr lang="en-US" sz="2400" b="0" i="0" spc="-38" baseline="0" dirty="0">
                <a:latin typeface="Times New Roman"/>
              </a:rPr>
              <a:t>Р</a:t>
            </a:r>
            <a:r>
              <a:rPr lang="en-US" sz="2400" b="0" i="0" spc="0" baseline="0" dirty="0">
                <a:latin typeface="Times New Roman"/>
              </a:rPr>
              <a:t>еализация </a:t>
            </a:r>
            <a:r>
              <a:rPr lang="en-US" sz="2400" b="0" i="0" spc="-211" baseline="0" dirty="0">
                <a:latin typeface="Times New Roman"/>
              </a:rPr>
              <a:t>У</a:t>
            </a:r>
            <a:r>
              <a:rPr lang="en-US" sz="2400" b="0" i="0" spc="-38" baseline="0" dirty="0">
                <a:latin typeface="Times New Roman"/>
              </a:rPr>
              <a:t>к</a:t>
            </a:r>
            <a:r>
              <a:rPr lang="en-US" sz="2400" b="0" i="0" spc="0" baseline="0" dirty="0">
                <a:latin typeface="Times New Roman"/>
              </a:rPr>
              <a:t>азов Президента </a:t>
            </a:r>
            <a:r>
              <a:rPr lang="en-US" sz="2400" b="0" i="0" spc="-38" baseline="0" dirty="0">
                <a:latin typeface="Times New Roman"/>
              </a:rPr>
              <a:t>Р</a:t>
            </a:r>
            <a:r>
              <a:rPr lang="en-US" sz="2400" b="0" i="0" spc="0" baseline="0" dirty="0">
                <a:latin typeface="Times New Roman"/>
              </a:rPr>
              <a:t>Ф </a:t>
            </a:r>
          </a:p>
          <a:p>
            <a:pPr marL="0">
              <a:lnSpc>
                <a:spcPts val="2892"/>
              </a:lnSpc>
            </a:pPr>
            <a:r>
              <a:rPr lang="en-US" sz="2400" b="0" i="0" spc="960" baseline="0" dirty="0">
                <a:latin typeface="Times New Roman"/>
              </a:rPr>
              <a:t>•</a:t>
            </a:r>
            <a:r>
              <a:rPr lang="en-US" sz="2400" b="0" i="0" spc="0" baseline="0" dirty="0">
                <a:latin typeface="Times New Roman"/>
              </a:rPr>
              <a:t>Дости</a:t>
            </a:r>
            <a:r>
              <a:rPr lang="en-US" sz="2400" b="0" i="0" spc="-40" baseline="0" dirty="0">
                <a:latin typeface="Times New Roman"/>
              </a:rPr>
              <a:t>ж</a:t>
            </a:r>
            <a:r>
              <a:rPr lang="en-US" sz="2400" b="0" i="0" spc="0" baseline="0" dirty="0">
                <a:latin typeface="Times New Roman"/>
              </a:rPr>
              <a:t>ение целей социально-э</a:t>
            </a:r>
            <a:r>
              <a:rPr lang="en-US" sz="2400" b="0" i="0" spc="-119" baseline="0" dirty="0">
                <a:latin typeface="Times New Roman"/>
              </a:rPr>
              <a:t>к</a:t>
            </a:r>
            <a:r>
              <a:rPr lang="en-US" sz="2400" b="0" i="0" spc="0" baseline="0" dirty="0">
                <a:latin typeface="Times New Roman"/>
              </a:rPr>
              <a:t>он</a:t>
            </a:r>
            <a:r>
              <a:rPr lang="en-US" sz="2400" b="0" i="0" spc="-48" baseline="0" dirty="0">
                <a:latin typeface="Times New Roman"/>
              </a:rPr>
              <a:t>о</a:t>
            </a:r>
            <a:r>
              <a:rPr lang="en-US" sz="2400" b="0" i="0" spc="0" baseline="0" dirty="0">
                <a:latin typeface="Times New Roman"/>
              </a:rPr>
              <a:t>мичес</a:t>
            </a:r>
            <a:r>
              <a:rPr lang="en-US" sz="2400" b="0" i="0" spc="-120" baseline="0" dirty="0">
                <a:latin typeface="Times New Roman"/>
              </a:rPr>
              <a:t>к</a:t>
            </a:r>
            <a:r>
              <a:rPr lang="en-US" sz="2400" b="0" i="0" spc="0" baseline="0" dirty="0">
                <a:latin typeface="Times New Roman"/>
              </a:rPr>
              <a:t>о</a:t>
            </a:r>
            <a:r>
              <a:rPr lang="en-US" sz="2400" b="0" i="0" spc="-59" baseline="0" dirty="0">
                <a:latin typeface="Times New Roman"/>
              </a:rPr>
              <a:t>г</a:t>
            </a:r>
            <a:r>
              <a:rPr lang="en-US" sz="2400" b="0" i="0" spc="0" baseline="0" dirty="0">
                <a:latin typeface="Times New Roman"/>
              </a:rPr>
              <a:t>о </a:t>
            </a:r>
          </a:p>
        </p:txBody>
      </p:sp>
      <p:sp>
        <p:nvSpPr>
          <p:cNvPr id="291" name="Rectangle 291"/>
          <p:cNvSpPr/>
          <p:nvPr/>
        </p:nvSpPr>
        <p:spPr>
          <a:xfrm>
            <a:off x="1588008" y="6212922"/>
            <a:ext cx="599901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 err="1">
                <a:latin typeface="Times New Roman"/>
              </a:rPr>
              <a:t>развития</a:t>
            </a:r>
            <a:r>
              <a:rPr lang="en-US" sz="2400" b="0" i="0" spc="0" baseline="0" dirty="0">
                <a:latin typeface="Times New Roman"/>
              </a:rPr>
              <a:t> </a:t>
            </a:r>
            <a:r>
              <a:rPr lang="ru-RU" sz="2400" b="0" i="0" spc="-62" baseline="0" dirty="0" smtClean="0">
                <a:latin typeface="Times New Roman"/>
              </a:rPr>
              <a:t>Миллеровского </a:t>
            </a:r>
            <a:r>
              <a:rPr lang="ru-RU" sz="2400" b="0" i="0" spc="-62" baseline="0" dirty="0" smtClean="0">
                <a:latin typeface="Times New Roman"/>
              </a:rPr>
              <a:t>городского поселения</a:t>
            </a:r>
            <a:endParaRPr lang="en-US" sz="2400" b="0" i="0" spc="0" baseline="0" dirty="0">
              <a:latin typeface="Times New Roman"/>
            </a:endParaRPr>
          </a:p>
        </p:txBody>
      </p:sp>
      <p:sp>
        <p:nvSpPr>
          <p:cNvPr id="292" name="Rectangle 292"/>
          <p:cNvSpPr/>
          <p:nvPr/>
        </p:nvSpPr>
        <p:spPr>
          <a:xfrm>
            <a:off x="1356105" y="4944476"/>
            <a:ext cx="246747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en-US" sz="2400" b="0" i="0" spc="-19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400" b="0" i="0" spc="-15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4" name="Rectangle 294"/>
          <p:cNvSpPr/>
          <p:nvPr/>
        </p:nvSpPr>
        <p:spPr>
          <a:xfrm>
            <a:off x="336499" y="2541393"/>
            <a:ext cx="2291012" cy="4802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Указ</a:t>
            </a:r>
            <a:r>
              <a:rPr lang="en-US" sz="1704" b="0" i="0" spc="-18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lang="en-US" sz="1704" b="0" i="0" spc="-27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РФ</a:t>
            </a:r>
            <a:r>
              <a:rPr lang="en-US" sz="1704" b="0" i="0" spc="-15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от </a:t>
            </a:r>
          </a:p>
          <a:p>
            <a:pPr marL="312420">
              <a:lnSpc>
                <a:spcPts val="1739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07.05.2018</a:t>
            </a:r>
            <a:r>
              <a:rPr lang="en-US" sz="1704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N 204 </a:t>
            </a:r>
          </a:p>
        </p:txBody>
      </p:sp>
      <p:sp>
        <p:nvSpPr>
          <p:cNvPr id="295" name="Rectangle 295"/>
          <p:cNvSpPr/>
          <p:nvPr/>
        </p:nvSpPr>
        <p:spPr>
          <a:xfrm>
            <a:off x="322783" y="3068951"/>
            <a:ext cx="2427231" cy="1176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8223"/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«О</a:t>
            </a:r>
            <a:r>
              <a:rPr lang="en-US" sz="1704" b="0" i="0" spc="-2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национальных </a:t>
            </a:r>
          </a:p>
          <a:p>
            <a:pPr marL="0">
              <a:lnSpc>
                <a:spcPts val="1739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целях</a:t>
            </a:r>
            <a:r>
              <a:rPr lang="en-US" sz="1704" b="0" i="0" spc="-39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и</a:t>
            </a:r>
            <a:r>
              <a:rPr lang="en-US" sz="1704" b="0" i="0" spc="-13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  <a:p>
            <a:pPr marL="304800">
              <a:lnSpc>
                <a:spcPts val="1739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задачах</a:t>
            </a:r>
            <a:r>
              <a:rPr lang="en-US" sz="1704" b="0" i="0" spc="-39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развития </a:t>
            </a:r>
          </a:p>
          <a:p>
            <a:pPr marL="12191">
              <a:lnSpc>
                <a:spcPts val="1739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Российской</a:t>
            </a:r>
            <a:r>
              <a:rPr lang="en-US" sz="1704" b="0" i="0" spc="-25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Федерации </a:t>
            </a:r>
          </a:p>
          <a:p>
            <a:pPr marL="260604">
              <a:lnSpc>
                <a:spcPts val="1727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на</a:t>
            </a:r>
            <a:r>
              <a:rPr lang="en-US" sz="1704" b="0" i="0" spc="-15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период</a:t>
            </a:r>
            <a:r>
              <a:rPr lang="en-US" sz="1704" b="0" i="0" spc="-15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до 2024 </a:t>
            </a:r>
          </a:p>
        </p:txBody>
      </p:sp>
      <p:sp>
        <p:nvSpPr>
          <p:cNvPr id="296" name="Rectangle 296"/>
          <p:cNvSpPr/>
          <p:nvPr/>
        </p:nvSpPr>
        <p:spPr>
          <a:xfrm>
            <a:off x="1226515" y="4172327"/>
            <a:ext cx="620657" cy="294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года» </a:t>
            </a: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300" name="Rectangle 300"/>
          <p:cNvSpPr/>
          <p:nvPr/>
        </p:nvSpPr>
        <p:spPr>
          <a:xfrm>
            <a:off x="5240401" y="2426610"/>
            <a:ext cx="2443618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797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</a:p>
          <a:p>
            <a:pPr marL="181355">
              <a:lnSpc>
                <a:spcPts val="2162"/>
              </a:lnSpc>
            </a:pPr>
            <a:r>
              <a:rPr lang="en-US" sz="1802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</p:txBody>
      </p:sp>
      <p:sp>
        <p:nvSpPr>
          <p:cNvPr id="302" name="Rectangle 302"/>
          <p:cNvSpPr/>
          <p:nvPr/>
        </p:nvSpPr>
        <p:spPr>
          <a:xfrm>
            <a:off x="5421757" y="2975504"/>
            <a:ext cx="2592056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</a:t>
            </a:r>
            <a:r>
              <a:rPr lang="en-US" sz="1800" b="0" i="0" spc="-25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</a:p>
          <a:p>
            <a:pPr marL="0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5240401" y="3524144"/>
            <a:ext cx="2836930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797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</a:t>
            </a:r>
            <a:r>
              <a:rPr lang="en-US" sz="1800" b="0" i="0" spc="-23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</a:p>
          <a:p>
            <a:pPr marL="0">
              <a:lnSpc>
                <a:spcPts val="2159"/>
              </a:lnSpc>
            </a:pPr>
            <a:r>
              <a:rPr lang="en-US" sz="1800" b="0" i="0" spc="797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жизни 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5421757" y="4072784"/>
            <a:ext cx="87203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</a:p>
        </p:txBody>
      </p:sp>
      <p:pic>
        <p:nvPicPr>
          <p:cNvPr id="46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05"/>
          <p:cNvSpPr/>
          <p:nvPr/>
        </p:nvSpPr>
        <p:spPr>
          <a:xfrm>
            <a:off x="-169799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325" name="Picture 32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10" y="3092172"/>
            <a:ext cx="2051812" cy="3650996"/>
          </a:xfrm>
          <a:prstGeom prst="rect">
            <a:avLst/>
          </a:prstGeom>
          <a:noFill/>
          <a:extLst/>
        </p:spPr>
      </p:pic>
      <p:pic>
        <p:nvPicPr>
          <p:cNvPr id="327" name="Picture 32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9724" y="3087116"/>
            <a:ext cx="2173394" cy="3625596"/>
          </a:xfrm>
          <a:prstGeom prst="rect">
            <a:avLst/>
          </a:prstGeom>
          <a:noFill/>
          <a:extLst/>
        </p:spPr>
      </p:pic>
      <p:pic>
        <p:nvPicPr>
          <p:cNvPr id="331" name="Picture 33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2164" y="3099816"/>
            <a:ext cx="2179700" cy="3625596"/>
          </a:xfrm>
          <a:prstGeom prst="rect">
            <a:avLst/>
          </a:prstGeom>
          <a:noFill/>
          <a:extLst/>
        </p:spPr>
      </p:pic>
      <p:pic>
        <p:nvPicPr>
          <p:cNvPr id="333" name="Picture 33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1244" y="3087116"/>
            <a:ext cx="1978659" cy="3650996"/>
          </a:xfrm>
          <a:prstGeom prst="rect">
            <a:avLst/>
          </a:prstGeom>
          <a:noFill/>
          <a:extLst/>
        </p:spPr>
      </p:pic>
      <p:pic>
        <p:nvPicPr>
          <p:cNvPr id="338" name="Picture 33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919" y="1294893"/>
            <a:ext cx="3742436" cy="1078483"/>
          </a:xfrm>
          <a:prstGeom prst="rect">
            <a:avLst/>
          </a:prstGeom>
          <a:noFill/>
          <a:extLst/>
        </p:spPr>
      </p:pic>
      <p:pic>
        <p:nvPicPr>
          <p:cNvPr id="339" name="Picture 33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116" y="1425956"/>
            <a:ext cx="3716528" cy="749300"/>
          </a:xfrm>
          <a:prstGeom prst="rect">
            <a:avLst/>
          </a:prstGeom>
          <a:noFill/>
          <a:extLst/>
        </p:spPr>
      </p:pic>
      <p:sp>
        <p:nvSpPr>
          <p:cNvPr id="340" name="Freeform 340"/>
          <p:cNvSpPr/>
          <p:nvPr/>
        </p:nvSpPr>
        <p:spPr>
          <a:xfrm>
            <a:off x="827582" y="1340740"/>
            <a:ext cx="3600400" cy="936116"/>
          </a:xfrm>
          <a:custGeom>
            <a:avLst/>
            <a:gdLst/>
            <a:ahLst/>
            <a:cxnLst/>
            <a:rect l="0" t="0" r="0" b="0"/>
            <a:pathLst>
              <a:path w="3600400" h="936116">
                <a:moveTo>
                  <a:pt x="0" y="156082"/>
                </a:moveTo>
                <a:cubicBezTo>
                  <a:pt x="0" y="69850"/>
                  <a:pt x="69850" y="0"/>
                  <a:pt x="156020" y="0"/>
                </a:cubicBezTo>
                <a:cubicBezTo>
                  <a:pt x="156020" y="0"/>
                  <a:pt x="156020" y="0"/>
                  <a:pt x="156020" y="0"/>
                </a:cubicBezTo>
                <a:lnTo>
                  <a:pt x="156020" y="0"/>
                </a:lnTo>
                <a:lnTo>
                  <a:pt x="3444444" y="0"/>
                </a:lnTo>
                <a:cubicBezTo>
                  <a:pt x="3530550" y="0"/>
                  <a:pt x="3600400" y="69850"/>
                  <a:pt x="3600400" y="156082"/>
                </a:cubicBezTo>
                <a:cubicBezTo>
                  <a:pt x="3600400" y="156082"/>
                  <a:pt x="3600400" y="156082"/>
                  <a:pt x="3600400" y="156082"/>
                </a:cubicBezTo>
                <a:lnTo>
                  <a:pt x="3600400" y="156082"/>
                </a:lnTo>
                <a:lnTo>
                  <a:pt x="3600400" y="780160"/>
                </a:lnTo>
                <a:cubicBezTo>
                  <a:pt x="3600400" y="866266"/>
                  <a:pt x="3530550" y="936116"/>
                  <a:pt x="3444444" y="936116"/>
                </a:cubicBezTo>
                <a:cubicBezTo>
                  <a:pt x="3444444" y="936116"/>
                  <a:pt x="3444444" y="936116"/>
                  <a:pt x="3444444" y="936116"/>
                </a:cubicBezTo>
                <a:lnTo>
                  <a:pt x="3444444" y="936116"/>
                </a:lnTo>
                <a:lnTo>
                  <a:pt x="156020" y="936116"/>
                </a:lnTo>
                <a:cubicBezTo>
                  <a:pt x="69850" y="936116"/>
                  <a:pt x="0" y="866266"/>
                  <a:pt x="0" y="780160"/>
                </a:cubicBezTo>
                <a:cubicBezTo>
                  <a:pt x="0" y="780160"/>
                  <a:pt x="0" y="780160"/>
                  <a:pt x="0" y="780160"/>
                </a:cubicBezTo>
                <a:close/>
              </a:path>
            </a:pathLst>
          </a:custGeom>
          <a:solidFill>
            <a:srgbClr val="37C9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827582" y="1340740"/>
            <a:ext cx="3600400" cy="936116"/>
          </a:xfrm>
          <a:custGeom>
            <a:avLst/>
            <a:gdLst/>
            <a:ahLst/>
            <a:cxnLst/>
            <a:rect l="0" t="0" r="0" b="0"/>
            <a:pathLst>
              <a:path w="3600400" h="936116">
                <a:moveTo>
                  <a:pt x="0" y="156082"/>
                </a:moveTo>
                <a:cubicBezTo>
                  <a:pt x="0" y="69850"/>
                  <a:pt x="69850" y="0"/>
                  <a:pt x="156020" y="0"/>
                </a:cubicBezTo>
                <a:cubicBezTo>
                  <a:pt x="156020" y="0"/>
                  <a:pt x="156020" y="0"/>
                  <a:pt x="156020" y="0"/>
                </a:cubicBezTo>
                <a:lnTo>
                  <a:pt x="156020" y="0"/>
                </a:lnTo>
                <a:lnTo>
                  <a:pt x="3444444" y="0"/>
                </a:lnTo>
                <a:cubicBezTo>
                  <a:pt x="3530550" y="0"/>
                  <a:pt x="3600400" y="69850"/>
                  <a:pt x="3600400" y="156082"/>
                </a:cubicBezTo>
                <a:cubicBezTo>
                  <a:pt x="3600400" y="156082"/>
                  <a:pt x="3600400" y="156082"/>
                  <a:pt x="3600400" y="156082"/>
                </a:cubicBezTo>
                <a:lnTo>
                  <a:pt x="3600400" y="156082"/>
                </a:lnTo>
                <a:lnTo>
                  <a:pt x="3600400" y="780160"/>
                </a:lnTo>
                <a:cubicBezTo>
                  <a:pt x="3600400" y="866266"/>
                  <a:pt x="3530550" y="936116"/>
                  <a:pt x="3444444" y="936116"/>
                </a:cubicBezTo>
                <a:cubicBezTo>
                  <a:pt x="3444444" y="936116"/>
                  <a:pt x="3444444" y="936116"/>
                  <a:pt x="3444444" y="936116"/>
                </a:cubicBezTo>
                <a:lnTo>
                  <a:pt x="3444444" y="936116"/>
                </a:lnTo>
                <a:lnTo>
                  <a:pt x="156020" y="936116"/>
                </a:lnTo>
                <a:cubicBezTo>
                  <a:pt x="69850" y="936116"/>
                  <a:pt x="0" y="866266"/>
                  <a:pt x="0" y="780160"/>
                </a:cubicBezTo>
                <a:cubicBezTo>
                  <a:pt x="0" y="780160"/>
                  <a:pt x="0" y="780160"/>
                  <a:pt x="0" y="780160"/>
                </a:cubicBezTo>
                <a:close/>
              </a:path>
            </a:pathLst>
          </a:custGeom>
          <a:noFill/>
          <a:ln w="952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832" y="1294893"/>
            <a:ext cx="3452876" cy="1078483"/>
          </a:xfrm>
          <a:prstGeom prst="rect">
            <a:avLst/>
          </a:prstGeom>
          <a:noFill/>
          <a:extLst/>
        </p:spPr>
      </p:pic>
      <p:pic>
        <p:nvPicPr>
          <p:cNvPr id="343" name="Picture 34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908" y="1563117"/>
            <a:ext cx="3056635" cy="474979"/>
          </a:xfrm>
          <a:prstGeom prst="rect">
            <a:avLst/>
          </a:prstGeom>
          <a:noFill/>
          <a:extLst/>
        </p:spPr>
      </p:pic>
      <p:sp>
        <p:nvSpPr>
          <p:cNvPr id="344" name="Freeform 344"/>
          <p:cNvSpPr/>
          <p:nvPr/>
        </p:nvSpPr>
        <p:spPr>
          <a:xfrm>
            <a:off x="5076063" y="1340740"/>
            <a:ext cx="3312414" cy="936116"/>
          </a:xfrm>
          <a:custGeom>
            <a:avLst/>
            <a:gdLst/>
            <a:ahLst/>
            <a:cxnLst/>
            <a:rect l="0" t="0" r="0" b="0"/>
            <a:pathLst>
              <a:path w="3312414" h="936116">
                <a:moveTo>
                  <a:pt x="0" y="156082"/>
                </a:moveTo>
                <a:cubicBezTo>
                  <a:pt x="0" y="69850"/>
                  <a:pt x="69850" y="0"/>
                  <a:pt x="155956" y="0"/>
                </a:cubicBezTo>
                <a:cubicBezTo>
                  <a:pt x="155956" y="0"/>
                  <a:pt x="155956" y="0"/>
                  <a:pt x="155956" y="0"/>
                </a:cubicBezTo>
                <a:lnTo>
                  <a:pt x="155956" y="0"/>
                </a:lnTo>
                <a:lnTo>
                  <a:pt x="3156330" y="0"/>
                </a:lnTo>
                <a:cubicBezTo>
                  <a:pt x="3242564" y="0"/>
                  <a:pt x="3312414" y="69850"/>
                  <a:pt x="3312414" y="156082"/>
                </a:cubicBezTo>
                <a:cubicBezTo>
                  <a:pt x="3312414" y="156082"/>
                  <a:pt x="3312414" y="156082"/>
                  <a:pt x="3312414" y="156082"/>
                </a:cubicBezTo>
                <a:lnTo>
                  <a:pt x="3312414" y="156082"/>
                </a:lnTo>
                <a:lnTo>
                  <a:pt x="3312414" y="780160"/>
                </a:lnTo>
                <a:cubicBezTo>
                  <a:pt x="3312414" y="866266"/>
                  <a:pt x="3242564" y="936116"/>
                  <a:pt x="3156330" y="936116"/>
                </a:cubicBezTo>
                <a:cubicBezTo>
                  <a:pt x="3156330" y="936116"/>
                  <a:pt x="3156330" y="936116"/>
                  <a:pt x="3156330" y="936116"/>
                </a:cubicBezTo>
                <a:lnTo>
                  <a:pt x="3156330" y="936116"/>
                </a:lnTo>
                <a:lnTo>
                  <a:pt x="155956" y="936116"/>
                </a:lnTo>
                <a:cubicBezTo>
                  <a:pt x="69850" y="936116"/>
                  <a:pt x="0" y="866266"/>
                  <a:pt x="0" y="780160"/>
                </a:cubicBezTo>
                <a:cubicBezTo>
                  <a:pt x="0" y="780160"/>
                  <a:pt x="0" y="780160"/>
                  <a:pt x="0" y="780160"/>
                </a:cubicBezTo>
                <a:close/>
              </a:path>
            </a:pathLst>
          </a:custGeom>
          <a:solidFill>
            <a:srgbClr val="4BACC6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5076063" y="1340740"/>
            <a:ext cx="3312414" cy="936116"/>
          </a:xfrm>
          <a:custGeom>
            <a:avLst/>
            <a:gdLst/>
            <a:ahLst/>
            <a:cxnLst/>
            <a:rect l="0" t="0" r="0" b="0"/>
            <a:pathLst>
              <a:path w="3312414" h="936116">
                <a:moveTo>
                  <a:pt x="0" y="156082"/>
                </a:moveTo>
                <a:cubicBezTo>
                  <a:pt x="0" y="69850"/>
                  <a:pt x="69850" y="0"/>
                  <a:pt x="155956" y="0"/>
                </a:cubicBezTo>
                <a:cubicBezTo>
                  <a:pt x="155956" y="0"/>
                  <a:pt x="155956" y="0"/>
                  <a:pt x="155956" y="0"/>
                </a:cubicBezTo>
                <a:lnTo>
                  <a:pt x="155956" y="0"/>
                </a:lnTo>
                <a:lnTo>
                  <a:pt x="3156330" y="0"/>
                </a:lnTo>
                <a:cubicBezTo>
                  <a:pt x="3242564" y="0"/>
                  <a:pt x="3312414" y="69850"/>
                  <a:pt x="3312414" y="156082"/>
                </a:cubicBezTo>
                <a:cubicBezTo>
                  <a:pt x="3312414" y="156082"/>
                  <a:pt x="3312414" y="156082"/>
                  <a:pt x="3312414" y="156082"/>
                </a:cubicBezTo>
                <a:lnTo>
                  <a:pt x="3312414" y="156082"/>
                </a:lnTo>
                <a:lnTo>
                  <a:pt x="3312414" y="780160"/>
                </a:lnTo>
                <a:cubicBezTo>
                  <a:pt x="3312414" y="866266"/>
                  <a:pt x="3242564" y="936116"/>
                  <a:pt x="3156330" y="936116"/>
                </a:cubicBezTo>
                <a:cubicBezTo>
                  <a:pt x="3156330" y="936116"/>
                  <a:pt x="3156330" y="936116"/>
                  <a:pt x="3156330" y="936116"/>
                </a:cubicBezTo>
                <a:lnTo>
                  <a:pt x="3156330" y="936116"/>
                </a:lnTo>
                <a:lnTo>
                  <a:pt x="155956" y="936116"/>
                </a:lnTo>
                <a:cubicBezTo>
                  <a:pt x="69850" y="936116"/>
                  <a:pt x="0" y="866266"/>
                  <a:pt x="0" y="780160"/>
                </a:cubicBezTo>
                <a:cubicBezTo>
                  <a:pt x="0" y="780160"/>
                  <a:pt x="0" y="780160"/>
                  <a:pt x="0" y="780160"/>
                </a:cubicBezTo>
                <a:close/>
              </a:path>
            </a:pathLst>
          </a:custGeom>
          <a:noFill/>
          <a:ln w="952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Rectangle 346"/>
          <p:cNvSpPr/>
          <p:nvPr/>
        </p:nvSpPr>
        <p:spPr>
          <a:xfrm>
            <a:off x="464786" y="662566"/>
            <a:ext cx="839492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Основны</a:t>
            </a:r>
            <a:r>
              <a:rPr lang="en-US" sz="2400" b="1" i="0" spc="-1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е</a:t>
            </a:r>
            <a:r>
              <a:rPr lang="en-US" sz="2400" b="1" i="0" spc="-39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приоритеты</a:t>
            </a:r>
            <a:r>
              <a:rPr lang="en-US" sz="2400" b="1" i="0" spc="-26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4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</a:t>
            </a:r>
            <a:r>
              <a:rPr lang="ru-RU" sz="2400" b="1" i="0" spc="0" baseline="0" dirty="0" err="1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городсклго</a:t>
            </a:r>
            <a:r>
              <a:rPr lang="ru-RU" sz="24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поселения</a:t>
            </a:r>
            <a:endParaRPr lang="en-US" sz="2400" b="1" i="0" spc="0" baseline="0" dirty="0">
              <a:solidFill>
                <a:srgbClr val="558ED5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49" name="Rectangle 349"/>
          <p:cNvSpPr/>
          <p:nvPr/>
        </p:nvSpPr>
        <p:spPr>
          <a:xfrm>
            <a:off x="8724265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350" name="Rectangle 350"/>
          <p:cNvSpPr/>
          <p:nvPr/>
        </p:nvSpPr>
        <p:spPr>
          <a:xfrm>
            <a:off x="467710" y="5202308"/>
            <a:ext cx="150784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400" b="1" i="0" spc="0" baseline="0" dirty="0" err="1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Рост</a:t>
            </a:r>
            <a:r>
              <a:rPr lang="en-US" sz="1400" b="1" i="0" spc="0" baseline="0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собственных</a:t>
            </a:r>
            <a:r>
              <a:rPr lang="ru-RU" sz="1400" b="1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доходов</a:t>
            </a:r>
            <a:r>
              <a:rPr lang="en-US" sz="14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400" b="1" i="0" spc="0" baseline="0" dirty="0">
              <a:solidFill>
                <a:srgbClr val="17375E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53" name="Rectangle 353"/>
          <p:cNvSpPr/>
          <p:nvPr/>
        </p:nvSpPr>
        <p:spPr>
          <a:xfrm>
            <a:off x="2673500" y="5202308"/>
            <a:ext cx="1522921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Стимулирование</a:t>
            </a:r>
            <a:r>
              <a:rPr lang="ru-RU" sz="1300" b="1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инвестиционной</a:t>
            </a:r>
            <a:r>
              <a:rPr lang="ru-RU" sz="1300" b="1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активности</a:t>
            </a:r>
            <a:r>
              <a:rPr lang="en-US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300" b="1" i="0" spc="0" baseline="0" dirty="0">
              <a:solidFill>
                <a:srgbClr val="17375E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56" name="Rectangle 356"/>
          <p:cNvSpPr/>
          <p:nvPr/>
        </p:nvSpPr>
        <p:spPr>
          <a:xfrm>
            <a:off x="4893639" y="5142677"/>
            <a:ext cx="157179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300" b="1" i="0" spc="0" baseline="0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Эффективность</a:t>
            </a:r>
            <a:r>
              <a:rPr lang="en-US" sz="1300" b="1" i="0" spc="-24" baseline="0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и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приоритизация</a:t>
            </a:r>
            <a:r>
              <a:rPr lang="ru-RU" sz="1300" b="1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бюджетных</a:t>
            </a:r>
            <a:r>
              <a:rPr lang="en-US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расходов</a:t>
            </a:r>
            <a:r>
              <a:rPr lang="en-US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300" b="1" i="0" spc="0" baseline="0" dirty="0">
              <a:solidFill>
                <a:srgbClr val="17375E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57" name="Rectangle 357"/>
          <p:cNvSpPr/>
          <p:nvPr/>
        </p:nvSpPr>
        <p:spPr>
          <a:xfrm>
            <a:off x="7087410" y="5202308"/>
            <a:ext cx="159696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Сбалансирован</a:t>
            </a:r>
            <a:r>
              <a:rPr lang="ru-RU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-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ность</a:t>
            </a:r>
            <a:r>
              <a:rPr lang="ru-RU" sz="1300" b="1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местн</a:t>
            </a:r>
            <a:r>
              <a:rPr lang="ru-RU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ого</a:t>
            </a:r>
            <a:r>
              <a:rPr lang="en-US" sz="1300" b="1" i="0" spc="-32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бюджет</a:t>
            </a:r>
            <a:r>
              <a:rPr lang="ru-RU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а</a:t>
            </a:r>
            <a:r>
              <a:rPr lang="en-US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300" b="1" i="0" spc="0" baseline="0" dirty="0">
              <a:solidFill>
                <a:srgbClr val="17375E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58" name="Rectangle 358"/>
          <p:cNvSpPr/>
          <p:nvPr/>
        </p:nvSpPr>
        <p:spPr>
          <a:xfrm>
            <a:off x="1243236" y="2517274"/>
            <a:ext cx="6615016" cy="4007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4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Пути</a:t>
            </a:r>
            <a:r>
              <a:rPr lang="en-US" sz="2604" b="1" i="0" spc="-18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604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реализаци</a:t>
            </a:r>
            <a:r>
              <a:rPr lang="en-US" sz="2604" b="1" i="0" spc="-1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</a:t>
            </a:r>
            <a:r>
              <a:rPr lang="en-US" sz="2604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бюджетной</a:t>
            </a:r>
            <a:r>
              <a:rPr lang="en-US" sz="2604" b="1" i="0" spc="-39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604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политики 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1004620" y="1494430"/>
            <a:ext cx="276684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en-US" sz="1800" b="1" i="0" spc="-37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1077773" y="1768750"/>
            <a:ext cx="3231718" cy="279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4359223" algn="l"/>
              </a:tabLst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лагополучи</a:t>
            </a:r>
            <a:r>
              <a:rPr lang="ru-RU" sz="18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b="1" i="0" spc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</a:t>
            </a:r>
            <a:r>
              <a:rPr lang="en-US" sz="2727" b="1" i="0" spc="0" baseline="59999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27" b="1" i="0" spc="0" baseline="59999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0867" y="1625875"/>
            <a:ext cx="265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рост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sp>
        <p:nvSpPr>
          <p:cNvPr id="48" name="Овал 47"/>
          <p:cNvSpPr/>
          <p:nvPr/>
        </p:nvSpPr>
        <p:spPr>
          <a:xfrm>
            <a:off x="7114044" y="3462296"/>
            <a:ext cx="1556089" cy="1556089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 l="-1000" r="-1000"/>
            </a:stretch>
          </a:blipFill>
          <a:ln w="381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outerShdw blurRad="177800" dist="381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929798" y="3464512"/>
            <a:ext cx="1556089" cy="1556089"/>
          </a:xfrm>
          <a:prstGeom prst="ellipse">
            <a:avLst/>
          </a:prstGeom>
          <a:blipFill dpi="0" rotWithShape="1">
            <a:blip r:embed="rId13" cstate="print"/>
            <a:srcRect/>
            <a:stretch>
              <a:fillRect l="-36000" r="-1000" b="-1000"/>
            </a:stretch>
          </a:blipFill>
          <a:ln w="381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outerShdw blurRad="177800" dist="381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673500" y="3465241"/>
            <a:ext cx="1556089" cy="1556089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 l="-36000" r="-1000" b="-1000"/>
            </a:stretch>
          </a:blipFill>
          <a:ln w="381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outerShdw blurRad="177800" dist="381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77235" y="3471174"/>
            <a:ext cx="1556089" cy="1556089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 l="-36000" r="-1000" b="-1000"/>
            </a:stretch>
          </a:blipFill>
          <a:ln w="381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outerShdw blurRad="177800" dist="381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Freeform 36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Рисунок 31" descr="ekologiya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95" y="743314"/>
            <a:ext cx="8119697" cy="608977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62" name="Freeform 362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7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378" name="Picture 37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510573"/>
            <a:ext cx="896111" cy="1435608"/>
          </a:xfrm>
          <a:prstGeom prst="rect">
            <a:avLst/>
          </a:prstGeom>
          <a:noFill/>
          <a:extLst/>
        </p:spPr>
      </p:pic>
      <p:pic>
        <p:nvPicPr>
          <p:cNvPr id="379" name="Picture 37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411" y="1538005"/>
            <a:ext cx="8010143" cy="1330452"/>
          </a:xfrm>
          <a:prstGeom prst="rect">
            <a:avLst/>
          </a:prstGeom>
          <a:noFill/>
          <a:extLst/>
        </p:spPr>
      </p:pic>
      <p:pic>
        <p:nvPicPr>
          <p:cNvPr id="380" name="Picture 38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2909604"/>
            <a:ext cx="896111" cy="1184147"/>
          </a:xfrm>
          <a:prstGeom prst="rect">
            <a:avLst/>
          </a:prstGeom>
          <a:noFill/>
          <a:extLst/>
        </p:spPr>
      </p:pic>
      <p:pic>
        <p:nvPicPr>
          <p:cNvPr id="381" name="Picture 381"/>
          <p:cNvPicPr>
            <a:picLocks noChangeArrowheads="1"/>
          </p:cNvPicPr>
          <p:nvPr/>
        </p:nvPicPr>
        <p:blipFill>
          <a:blip r:embed="rId7" cstate="print">
            <a:lum brigh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555" y="2937037"/>
            <a:ext cx="8014716" cy="1083563"/>
          </a:xfrm>
          <a:prstGeom prst="rect">
            <a:avLst/>
          </a:prstGeom>
          <a:noFill/>
          <a:extLst/>
        </p:spPr>
      </p:pic>
      <p:pic>
        <p:nvPicPr>
          <p:cNvPr id="382" name="Picture 38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4052604"/>
            <a:ext cx="896111" cy="1147572"/>
          </a:xfrm>
          <a:prstGeom prst="rect">
            <a:avLst/>
          </a:prstGeom>
          <a:noFill/>
          <a:extLst/>
        </p:spPr>
      </p:pic>
      <p:pic>
        <p:nvPicPr>
          <p:cNvPr id="383" name="Picture 38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411" y="4080036"/>
            <a:ext cx="8019288" cy="1051560"/>
          </a:xfrm>
          <a:prstGeom prst="rect">
            <a:avLst/>
          </a:prstGeom>
          <a:noFill/>
          <a:extLst/>
        </p:spPr>
      </p:pic>
      <p:pic>
        <p:nvPicPr>
          <p:cNvPr id="388" name="Picture 27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356" y="1005840"/>
            <a:ext cx="499872" cy="499872"/>
          </a:xfrm>
          <a:prstGeom prst="rect">
            <a:avLst/>
          </a:prstGeom>
          <a:noFill/>
          <a:extLst/>
        </p:spPr>
      </p:pic>
      <p:sp>
        <p:nvSpPr>
          <p:cNvPr id="389" name="Rectangle 389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391" name="Rectangle 391"/>
          <p:cNvSpPr/>
          <p:nvPr/>
        </p:nvSpPr>
        <p:spPr>
          <a:xfrm>
            <a:off x="1163421" y="1691699"/>
            <a:ext cx="7511736" cy="1007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726" baseline="0" dirty="0">
                <a:latin typeface="Times New Roman"/>
              </a:rPr>
              <a:t>•</a:t>
            </a:r>
            <a:r>
              <a:rPr lang="en-US" sz="1800" b="1" i="1" spc="0" baseline="0" dirty="0">
                <a:latin typeface="Times New Roman,BoldItalic"/>
              </a:rPr>
              <a:t>План мероприятий по рос</a:t>
            </a:r>
            <a:r>
              <a:rPr lang="en-US" sz="1800" b="1" i="1" spc="-44" baseline="0" dirty="0">
                <a:latin typeface="Times New Roman,BoldItalic"/>
              </a:rPr>
              <a:t>т</a:t>
            </a:r>
            <a:r>
              <a:rPr lang="en-US" sz="1800" b="1" i="1" spc="0" baseline="0" dirty="0">
                <a:latin typeface="Times New Roman,BoldItalic"/>
              </a:rPr>
              <a:t>у д</a:t>
            </a:r>
            <a:r>
              <a:rPr lang="en-US" sz="1800" b="1" i="1" spc="-35" baseline="0" dirty="0">
                <a:latin typeface="Times New Roman,BoldItalic"/>
              </a:rPr>
              <a:t>о</a:t>
            </a:r>
            <a:r>
              <a:rPr lang="en-US" sz="1800" b="1" i="1" spc="-48" baseline="0" dirty="0">
                <a:latin typeface="Times New Roman,BoldItalic"/>
              </a:rPr>
              <a:t>х</a:t>
            </a:r>
            <a:r>
              <a:rPr lang="en-US" sz="1800" b="1" i="1" spc="-23" baseline="0" dirty="0">
                <a:latin typeface="Times New Roman,BoldItalic"/>
              </a:rPr>
              <a:t>о</a:t>
            </a:r>
            <a:r>
              <a:rPr lang="en-US" sz="1800" b="1" i="1" spc="0" baseline="0" dirty="0">
                <a:latin typeface="Times New Roman,BoldItalic"/>
              </a:rPr>
              <a:t>дного </a:t>
            </a:r>
            <a:r>
              <a:rPr lang="en-US" sz="1800" b="1" i="1" spc="0" baseline="0" dirty="0" err="1">
                <a:latin typeface="Times New Roman,BoldItalic"/>
              </a:rPr>
              <a:t>по</a:t>
            </a:r>
            <a:r>
              <a:rPr lang="en-US" sz="1800" b="1" i="1" spc="-23" baseline="0" dirty="0" err="1">
                <a:latin typeface="Times New Roman,BoldItalic"/>
              </a:rPr>
              <a:t>т</a:t>
            </a:r>
            <a:r>
              <a:rPr lang="en-US" sz="1800" b="1" i="1" spc="0" baseline="0" dirty="0" err="1">
                <a:latin typeface="Times New Roman,BoldItalic"/>
              </a:rPr>
              <a:t>енциала</a:t>
            </a:r>
            <a:r>
              <a:rPr lang="en-US" sz="1800" b="1" i="1" spc="0" baseline="0" dirty="0">
                <a:latin typeface="Times New Roman,BoldItalic"/>
              </a:rPr>
              <a:t> </a:t>
            </a:r>
            <a:r>
              <a:rPr lang="ru-RU" sz="1800" b="1" i="1" spc="-55" baseline="0" dirty="0" smtClean="0">
                <a:latin typeface="Times New Roman,BoldItalic"/>
              </a:rPr>
              <a:t>Миллеровского </a:t>
            </a:r>
            <a:r>
              <a:rPr lang="ru-RU" sz="1800" b="1" i="1" spc="-55" baseline="0" dirty="0" err="1" smtClean="0">
                <a:latin typeface="Times New Roman,BoldItalic"/>
              </a:rPr>
              <a:t>г.п</a:t>
            </a:r>
            <a:r>
              <a:rPr lang="ru-RU" sz="1800" b="1" i="1" spc="-55" baseline="0" dirty="0" smtClean="0">
                <a:latin typeface="Times New Roman,BoldItalic"/>
              </a:rPr>
              <a:t>.</a:t>
            </a:r>
            <a:r>
              <a:rPr lang="en-US" sz="1800" b="1" i="1" spc="0" baseline="0" dirty="0" smtClean="0">
                <a:latin typeface="Times New Roman,BoldItalic"/>
              </a:rPr>
              <a:t>, </a:t>
            </a:r>
            <a:endParaRPr lang="en-US" sz="1800" b="1" i="1" spc="0" baseline="0" dirty="0">
              <a:latin typeface="Times New Roman,BoldItalic"/>
            </a:endParaRPr>
          </a:p>
          <a:p>
            <a:pPr marL="172237">
              <a:lnSpc>
                <a:spcPts val="1944"/>
              </a:lnSpc>
            </a:pPr>
            <a:r>
              <a:rPr lang="en-US" sz="1800" b="1" i="1" spc="0" baseline="0" dirty="0">
                <a:latin typeface="Times New Roman,BoldItalic"/>
              </a:rPr>
              <a:t>оптимизации </a:t>
            </a:r>
            <a:r>
              <a:rPr lang="en-US" sz="1800" b="1" i="1" spc="0" baseline="0" dirty="0" err="1">
                <a:latin typeface="Times New Roman,BoldItalic"/>
              </a:rPr>
              <a:t>ра</a:t>
            </a:r>
            <a:r>
              <a:rPr lang="en-US" sz="1800" b="1" i="1" spc="-18" baseline="0" dirty="0" err="1">
                <a:latin typeface="Times New Roman,BoldItalic"/>
              </a:rPr>
              <a:t>с</a:t>
            </a:r>
            <a:r>
              <a:rPr lang="en-US" sz="1800" b="1" i="1" spc="-48" baseline="0" dirty="0" err="1">
                <a:latin typeface="Times New Roman,BoldItalic"/>
              </a:rPr>
              <a:t>х</a:t>
            </a:r>
            <a:r>
              <a:rPr lang="en-US" sz="1800" b="1" i="1" spc="-23" baseline="0" dirty="0" err="1">
                <a:latin typeface="Times New Roman,BoldItalic"/>
              </a:rPr>
              <a:t>о</a:t>
            </a:r>
            <a:r>
              <a:rPr lang="en-US" sz="1800" b="1" i="1" spc="0" baseline="0" dirty="0" err="1">
                <a:latin typeface="Times New Roman,BoldItalic"/>
              </a:rPr>
              <a:t>дов</a:t>
            </a:r>
            <a:r>
              <a:rPr lang="en-US" sz="1800" b="1" i="1" spc="-10" baseline="0" dirty="0">
                <a:latin typeface="Times New Roman,BoldItalic"/>
              </a:rPr>
              <a:t> </a:t>
            </a:r>
            <a:r>
              <a:rPr lang="en-US" sz="1800" b="1" i="1" spc="0" baseline="0" dirty="0" err="1" smtClean="0">
                <a:latin typeface="Times New Roman,BoldItalic"/>
              </a:rPr>
              <a:t>бюд</a:t>
            </a:r>
            <a:r>
              <a:rPr lang="en-US" sz="1800" b="1" i="1" spc="-21" baseline="0" dirty="0" err="1" smtClean="0">
                <a:latin typeface="Times New Roman,BoldItalic"/>
              </a:rPr>
              <a:t>ж</a:t>
            </a:r>
            <a:r>
              <a:rPr lang="en-US" sz="1800" b="1" i="1" spc="-19" baseline="0" dirty="0" err="1" smtClean="0">
                <a:latin typeface="Times New Roman,BoldItalic"/>
              </a:rPr>
              <a:t>е</a:t>
            </a:r>
            <a:r>
              <a:rPr lang="en-US" sz="1800" b="1" i="1" spc="0" baseline="0" dirty="0" err="1" smtClean="0">
                <a:latin typeface="Times New Roman,BoldItalic"/>
              </a:rPr>
              <a:t>та</a:t>
            </a:r>
            <a:r>
              <a:rPr lang="ru-RU" sz="1800" b="1" i="1" spc="0" baseline="0" dirty="0" smtClean="0">
                <a:latin typeface="Times New Roman,BoldItalic"/>
              </a:rPr>
              <a:t> Миллеровского </a:t>
            </a:r>
            <a:r>
              <a:rPr lang="ru-RU" sz="1800" b="1" i="1" spc="0" baseline="0" dirty="0" err="1" smtClean="0">
                <a:latin typeface="Times New Roman,BoldItalic"/>
              </a:rPr>
              <a:t>г.п</a:t>
            </a:r>
            <a:r>
              <a:rPr lang="ru-RU" sz="1800" b="1" i="1" spc="0" baseline="0" dirty="0" smtClean="0">
                <a:latin typeface="Times New Roman,BoldItalic"/>
              </a:rPr>
              <a:t>.</a:t>
            </a:r>
            <a:r>
              <a:rPr lang="en-US" sz="1800" b="1" i="1" spc="0" baseline="0" dirty="0" smtClean="0">
                <a:latin typeface="Times New Roman,BoldItalic"/>
              </a:rPr>
              <a:t> </a:t>
            </a:r>
            <a:r>
              <a:rPr lang="en-US" sz="1800" b="1" i="1" spc="0" baseline="0" dirty="0">
                <a:latin typeface="Times New Roman,BoldItalic"/>
              </a:rPr>
              <a:t>и </a:t>
            </a:r>
            <a:r>
              <a:rPr lang="en-US" sz="1800" b="1" i="1" spc="-43" baseline="0" dirty="0">
                <a:latin typeface="Times New Roman,BoldItalic"/>
              </a:rPr>
              <a:t>с</a:t>
            </a:r>
            <a:r>
              <a:rPr lang="en-US" sz="1800" b="1" i="1" spc="0" baseline="0" dirty="0">
                <a:latin typeface="Times New Roman,BoldItalic"/>
              </a:rPr>
              <a:t>окращению </a:t>
            </a:r>
          </a:p>
          <a:p>
            <a:pPr marL="172237">
              <a:lnSpc>
                <a:spcPts val="1947"/>
              </a:lnSpc>
            </a:pPr>
            <a:r>
              <a:rPr lang="en-US" sz="1802" b="1" i="1" spc="0" baseline="0" dirty="0" err="1" smtClean="0">
                <a:latin typeface="Times New Roman,BoldItalic"/>
              </a:rPr>
              <a:t>д</a:t>
            </a:r>
            <a:r>
              <a:rPr lang="en-US" sz="1802" b="1" i="1" spc="-48" baseline="0" dirty="0" err="1" smtClean="0">
                <a:latin typeface="Times New Roman,BoldItalic"/>
              </a:rPr>
              <a:t>о</a:t>
            </a:r>
            <a:r>
              <a:rPr lang="en-US" sz="1802" b="1" i="1" spc="0" baseline="0" dirty="0" err="1" smtClean="0">
                <a:latin typeface="Times New Roman,BoldItalic"/>
              </a:rPr>
              <a:t>лга</a:t>
            </a:r>
            <a:r>
              <a:rPr lang="en-US" sz="1802" b="1" i="1" spc="0" baseline="0" dirty="0" smtClean="0">
                <a:latin typeface="Times New Roman,BoldItalic"/>
              </a:rPr>
              <a:t> </a:t>
            </a:r>
            <a:r>
              <a:rPr lang="ru-RU" sz="1802" b="1" i="1" spc="-52" baseline="0" dirty="0" smtClean="0">
                <a:latin typeface="Times New Roman,BoldItalic"/>
              </a:rPr>
              <a:t>Миллеровского </a:t>
            </a:r>
            <a:r>
              <a:rPr lang="ru-RU" sz="1802" b="1" i="1" spc="-52" baseline="0" dirty="0" err="1" smtClean="0">
                <a:latin typeface="Times New Roman,BoldItalic"/>
              </a:rPr>
              <a:t>г.п</a:t>
            </a:r>
            <a:r>
              <a:rPr lang="ru-RU" sz="1802" b="1" i="1" spc="-52" baseline="0" dirty="0" smtClean="0">
                <a:latin typeface="Times New Roman,BoldItalic"/>
              </a:rPr>
              <a:t>.</a:t>
            </a:r>
            <a:r>
              <a:rPr lang="en-US" sz="1802" b="1" i="1" spc="-18" baseline="0" dirty="0" smtClean="0">
                <a:latin typeface="Times New Roman,BoldItalic"/>
              </a:rPr>
              <a:t> </a:t>
            </a:r>
            <a:r>
              <a:rPr lang="en-US" sz="1802" b="1" i="1" spc="0" baseline="0" dirty="0" err="1" smtClean="0">
                <a:latin typeface="Times New Roman,BoldItalic"/>
              </a:rPr>
              <a:t>до</a:t>
            </a:r>
            <a:r>
              <a:rPr lang="en-US" sz="1802" b="1" i="1" spc="-10" baseline="0" dirty="0" smtClean="0">
                <a:latin typeface="Times New Roman,BoldItalic"/>
              </a:rPr>
              <a:t> </a:t>
            </a:r>
            <a:r>
              <a:rPr lang="en-US" sz="1802" b="1" i="1" spc="0" baseline="0" dirty="0">
                <a:latin typeface="Times New Roman,BoldItalic"/>
              </a:rPr>
              <a:t>2024 </a:t>
            </a:r>
            <a:r>
              <a:rPr lang="en-US" sz="1802" b="1" i="1" spc="0" baseline="0" dirty="0" err="1" smtClean="0">
                <a:latin typeface="Times New Roman,BoldItalic"/>
              </a:rPr>
              <a:t>г</a:t>
            </a:r>
            <a:r>
              <a:rPr lang="en-US" sz="1802" b="1" i="1" spc="-28" baseline="0" dirty="0" err="1" smtClean="0">
                <a:latin typeface="Times New Roman,BoldItalic"/>
              </a:rPr>
              <a:t>о</a:t>
            </a:r>
            <a:r>
              <a:rPr lang="en-US" sz="1802" b="1" i="1" spc="0" baseline="0" dirty="0" err="1" smtClean="0">
                <a:latin typeface="Times New Roman,BoldItalic"/>
              </a:rPr>
              <a:t>да</a:t>
            </a:r>
            <a:r>
              <a:rPr lang="ru-RU" sz="1802" b="1" i="1" spc="0" baseline="0" dirty="0" smtClean="0">
                <a:latin typeface="Times New Roman,BoldItalic"/>
              </a:rPr>
              <a:t>, утверждённый распоряжением </a:t>
            </a:r>
          </a:p>
          <a:p>
            <a:pPr marL="172237">
              <a:lnSpc>
                <a:spcPts val="1947"/>
              </a:lnSpc>
            </a:pPr>
            <a:r>
              <a:rPr lang="ru-RU" sz="1802" b="1" i="1" spc="0" baseline="0" dirty="0" smtClean="0">
                <a:latin typeface="Times New Roman,BoldItalic"/>
              </a:rPr>
              <a:t>Администрации Миллеровского района от 06.06.2019 № </a:t>
            </a:r>
            <a:r>
              <a:rPr lang="ru-RU" sz="1802" b="1" i="1" spc="0" baseline="0" dirty="0" smtClean="0">
                <a:latin typeface="Times New Roman,BoldItalic"/>
              </a:rPr>
              <a:t>61</a:t>
            </a:r>
            <a:endParaRPr lang="en-US" sz="1800" b="0" i="0" spc="0" baseline="0" dirty="0">
              <a:latin typeface="Georgia"/>
            </a:endParaRPr>
          </a:p>
        </p:txBody>
      </p:sp>
      <p:sp>
        <p:nvSpPr>
          <p:cNvPr id="393" name="Rectangle 393"/>
          <p:cNvSpPr/>
          <p:nvPr/>
        </p:nvSpPr>
        <p:spPr>
          <a:xfrm>
            <a:off x="1199388" y="3248722"/>
            <a:ext cx="5706902" cy="3795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="0" i="0" spc="1031" baseline="0" dirty="0">
                <a:latin typeface="Times New Roman"/>
              </a:rPr>
              <a:t>•</a:t>
            </a:r>
            <a:r>
              <a:rPr lang="en-US" sz="2195" b="1" i="1" spc="0" baseline="0" dirty="0">
                <a:latin typeface="Times New Roman,BoldItalic"/>
              </a:rPr>
              <a:t>Про</a:t>
            </a:r>
            <a:r>
              <a:rPr lang="en-US" sz="2195" b="1" i="1" spc="-21" baseline="0" dirty="0">
                <a:latin typeface="Times New Roman,BoldItalic"/>
              </a:rPr>
              <a:t>в</a:t>
            </a:r>
            <a:r>
              <a:rPr lang="en-US" sz="2195" b="1" i="1" spc="-63" baseline="0" dirty="0">
                <a:latin typeface="Times New Roman,BoldItalic"/>
              </a:rPr>
              <a:t>е</a:t>
            </a:r>
            <a:r>
              <a:rPr lang="en-US" sz="2195" b="1" i="1" spc="0" baseline="0" dirty="0">
                <a:latin typeface="Times New Roman,BoldItalic"/>
              </a:rPr>
              <a:t>дение </a:t>
            </a:r>
            <a:r>
              <a:rPr lang="en-US" sz="2195" b="1" i="1" spc="-21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з</a:t>
            </a:r>
            <a:r>
              <a:rPr lang="en-US" sz="2195" b="1" i="1" spc="-26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ешенной д</a:t>
            </a:r>
            <a:r>
              <a:rPr lang="en-US" sz="2195" b="1" i="1" spc="-50" baseline="0" dirty="0">
                <a:latin typeface="Times New Roman,BoldItalic"/>
              </a:rPr>
              <a:t>о</a:t>
            </a:r>
            <a:r>
              <a:rPr lang="en-US" sz="2195" b="1" i="1" spc="0" baseline="0" dirty="0">
                <a:latin typeface="Times New Roman,BoldItalic"/>
              </a:rPr>
              <a:t>лго</a:t>
            </a:r>
            <a:r>
              <a:rPr lang="en-US" sz="2195" b="1" i="1" spc="-15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ой</a:t>
            </a:r>
            <a:r>
              <a:rPr lang="en-US" sz="2195" b="1" i="1" spc="-21" baseline="0" dirty="0">
                <a:latin typeface="Times New Roman,BoldItalic"/>
              </a:rPr>
              <a:t> </a:t>
            </a:r>
            <a:r>
              <a:rPr lang="en-US" sz="2195" b="1" i="1" spc="0" baseline="0" dirty="0">
                <a:latin typeface="Times New Roman,BoldItalic"/>
              </a:rPr>
              <a:t>п</a:t>
            </a:r>
            <a:r>
              <a:rPr lang="en-US" sz="2195" b="1" i="1" spc="-50" baseline="0" dirty="0">
                <a:latin typeface="Times New Roman,BoldItalic"/>
              </a:rPr>
              <a:t>о</a:t>
            </a:r>
            <a:r>
              <a:rPr lang="en-US" sz="2195" b="1" i="1" spc="0" baseline="0" dirty="0">
                <a:latin typeface="Times New Roman,BoldItalic"/>
              </a:rPr>
              <a:t>литики</a:t>
            </a:r>
            <a:r>
              <a:rPr lang="en-US" sz="2195" b="0" i="0" spc="0" baseline="0" dirty="0">
                <a:latin typeface="Georgia"/>
              </a:rPr>
              <a:t> </a:t>
            </a:r>
          </a:p>
        </p:txBody>
      </p:sp>
      <p:sp>
        <p:nvSpPr>
          <p:cNvPr id="394" name="Rectangle 394"/>
          <p:cNvSpPr/>
          <p:nvPr/>
        </p:nvSpPr>
        <p:spPr>
          <a:xfrm>
            <a:off x="1191767" y="4233982"/>
            <a:ext cx="7493654" cy="645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="0" i="0" spc="1031" baseline="0" dirty="0">
                <a:latin typeface="Times New Roman"/>
              </a:rPr>
              <a:t>•</a:t>
            </a:r>
            <a:r>
              <a:rPr lang="en-US" sz="2195" b="1" i="1" spc="-85" baseline="0" dirty="0">
                <a:latin typeface="Times New Roman,BoldItalic"/>
              </a:rPr>
              <a:t>К</a:t>
            </a:r>
            <a:r>
              <a:rPr lang="en-US" sz="2195" b="1" i="1" spc="0" baseline="0" dirty="0">
                <a:latin typeface="Times New Roman,BoldItalic"/>
              </a:rPr>
              <a:t>онтр</a:t>
            </a:r>
            <a:r>
              <a:rPr lang="en-US" sz="2195" b="1" i="1" spc="-52" baseline="0" dirty="0">
                <a:latin typeface="Times New Roman,BoldItalic"/>
              </a:rPr>
              <a:t>о</a:t>
            </a:r>
            <a:r>
              <a:rPr lang="en-US" sz="2195" b="1" i="1" spc="0" baseline="0" dirty="0">
                <a:latin typeface="Times New Roman,BoldItalic"/>
              </a:rPr>
              <a:t>ль</a:t>
            </a:r>
            <a:r>
              <a:rPr lang="en-US" sz="2195" b="1" i="1" spc="-15" baseline="0" dirty="0">
                <a:latin typeface="Times New Roman,BoldItalic"/>
              </a:rPr>
              <a:t> </a:t>
            </a:r>
            <a:r>
              <a:rPr lang="en-US" sz="2195" b="1" i="1" spc="0" baseline="0" dirty="0">
                <a:latin typeface="Times New Roman,BoldItalic"/>
              </a:rPr>
              <a:t>за </a:t>
            </a:r>
            <a:r>
              <a:rPr lang="en-US" sz="2195" b="1" i="1" spc="-52" baseline="0" dirty="0">
                <a:latin typeface="Times New Roman,BoldItalic"/>
              </a:rPr>
              <a:t>к</a:t>
            </a:r>
            <a:r>
              <a:rPr lang="en-US" sz="2195" b="1" i="1" spc="-17" baseline="0" dirty="0">
                <a:latin typeface="Times New Roman,BoldItalic"/>
              </a:rPr>
              <a:t>а</a:t>
            </a:r>
            <a:r>
              <a:rPr lang="en-US" sz="2195" b="1" i="1" spc="0" baseline="0" dirty="0">
                <a:latin typeface="Times New Roman,BoldItalic"/>
              </a:rPr>
              <a:t>ч</a:t>
            </a:r>
            <a:r>
              <a:rPr lang="en-US" sz="2195" b="1" i="1" spc="-28" baseline="0" dirty="0">
                <a:latin typeface="Times New Roman,BoldItalic"/>
              </a:rPr>
              <a:t>е</a:t>
            </a:r>
            <a:r>
              <a:rPr lang="en-US" sz="2195" b="1" i="1" spc="0" baseline="0" dirty="0">
                <a:latin typeface="Times New Roman,BoldItalic"/>
              </a:rPr>
              <a:t>ст</a:t>
            </a:r>
            <a:r>
              <a:rPr lang="en-US" sz="2195" b="1" i="1" spc="-21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енным и с</a:t>
            </a:r>
            <a:r>
              <a:rPr lang="en-US" sz="2195" b="1" i="1" spc="-17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оевр</a:t>
            </a:r>
            <a:r>
              <a:rPr lang="en-US" sz="2195" b="1" i="1" spc="-63" baseline="0" dirty="0">
                <a:latin typeface="Times New Roman,BoldItalic"/>
              </a:rPr>
              <a:t>е</a:t>
            </a:r>
            <a:r>
              <a:rPr lang="en-US" sz="2195" b="1" i="1" spc="0" baseline="0" dirty="0">
                <a:latin typeface="Times New Roman,BoldItalic"/>
              </a:rPr>
              <a:t>менным приняти</a:t>
            </a:r>
            <a:r>
              <a:rPr lang="en-US" sz="2195" b="1" i="1" spc="-59" baseline="0" dirty="0">
                <a:latin typeface="Times New Roman,BoldItalic"/>
              </a:rPr>
              <a:t>е</a:t>
            </a:r>
            <a:r>
              <a:rPr lang="en-US" sz="2195" b="1" i="1" spc="0" baseline="0" dirty="0">
                <a:latin typeface="Times New Roman,BoldItalic"/>
              </a:rPr>
              <a:t>м </a:t>
            </a:r>
          </a:p>
          <a:p>
            <a:pPr marL="228600">
              <a:lnSpc>
                <a:spcPts val="2378"/>
              </a:lnSpc>
            </a:pPr>
            <a:r>
              <a:rPr lang="en-US" sz="2195" b="1" i="1" spc="0" baseline="0" dirty="0" err="1" smtClean="0">
                <a:latin typeface="Times New Roman,BoldItalic"/>
              </a:rPr>
              <a:t>м</a:t>
            </a:r>
            <a:r>
              <a:rPr lang="en-US" sz="2195" b="1" i="1" spc="-30" baseline="0" dirty="0" err="1" smtClean="0">
                <a:latin typeface="Times New Roman,BoldItalic"/>
              </a:rPr>
              <a:t>е</a:t>
            </a:r>
            <a:r>
              <a:rPr lang="en-US" sz="2195" b="1" i="1" spc="0" baseline="0" dirty="0" err="1" smtClean="0">
                <a:latin typeface="Times New Roman,BoldItalic"/>
              </a:rPr>
              <a:t>стн</a:t>
            </a:r>
            <a:r>
              <a:rPr lang="ru-RU" sz="2195" b="1" i="1" spc="0" baseline="0" dirty="0" smtClean="0">
                <a:latin typeface="Times New Roman,BoldItalic"/>
              </a:rPr>
              <a:t>ого</a:t>
            </a:r>
            <a:r>
              <a:rPr lang="en-US" sz="2195" b="1" i="1" spc="0" baseline="0" dirty="0" smtClean="0">
                <a:latin typeface="Times New Roman,BoldItalic"/>
              </a:rPr>
              <a:t> </a:t>
            </a:r>
            <a:r>
              <a:rPr lang="en-US" sz="2195" b="1" i="1" spc="0" baseline="0" dirty="0" err="1" smtClean="0">
                <a:latin typeface="Times New Roman,BoldItalic"/>
              </a:rPr>
              <a:t>бюд</a:t>
            </a:r>
            <a:r>
              <a:rPr lang="en-US" sz="2195" b="1" i="1" spc="-26" baseline="0" dirty="0" err="1" smtClean="0">
                <a:latin typeface="Times New Roman,BoldItalic"/>
              </a:rPr>
              <a:t>же</a:t>
            </a:r>
            <a:r>
              <a:rPr lang="en-US" sz="2195" b="1" i="1" spc="-28" baseline="0" dirty="0" err="1" smtClean="0">
                <a:latin typeface="Times New Roman,BoldItalic"/>
              </a:rPr>
              <a:t>т</a:t>
            </a:r>
            <a:r>
              <a:rPr lang="ru-RU" sz="2195" b="1" i="1" spc="-28" baseline="0" dirty="0" smtClean="0">
                <a:latin typeface="Times New Roman,BoldItalic"/>
              </a:rPr>
              <a:t>а</a:t>
            </a:r>
            <a:r>
              <a:rPr lang="en-US" sz="2195" b="1" i="1" spc="0" baseline="0" dirty="0" smtClean="0">
                <a:latin typeface="Times New Roman,BoldItalic"/>
              </a:rPr>
              <a:t> </a:t>
            </a:r>
            <a:r>
              <a:rPr lang="en-US" sz="2195" b="0" i="0" spc="0" baseline="0" dirty="0" smtClean="0">
                <a:latin typeface="Georgia"/>
              </a:rPr>
              <a:t> </a:t>
            </a:r>
            <a:endParaRPr lang="en-US" sz="2195" b="0" i="0" spc="0" baseline="0" dirty="0">
              <a:latin typeface="Georgia"/>
            </a:endParaRPr>
          </a:p>
        </p:txBody>
      </p:sp>
      <p:sp>
        <p:nvSpPr>
          <p:cNvPr id="396" name="Rectangle 396"/>
          <p:cNvSpPr/>
          <p:nvPr/>
        </p:nvSpPr>
        <p:spPr>
          <a:xfrm>
            <a:off x="388427" y="737768"/>
            <a:ext cx="8370458" cy="7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b="1" i="0" spc="0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Меры,</a:t>
            </a:r>
            <a:r>
              <a:rPr lang="en-US" sz="2400" b="1" i="0" spc="-14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принимаемые</a:t>
            </a:r>
            <a:r>
              <a:rPr lang="en-US" sz="2400" b="1" i="0" spc="-24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для</a:t>
            </a:r>
            <a:r>
              <a:rPr lang="en-US" sz="2400" b="1" i="0" spc="0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обеспечения</a:t>
            </a:r>
            <a:r>
              <a:rPr lang="ru-RU" sz="2400" b="1" spc="-16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сбалансированности</a:t>
            </a:r>
            <a:r>
              <a:rPr lang="ru-RU" sz="2400" b="1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2" b="1" i="0" spc="0" baseline="0" dirty="0" err="1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402" b="1" i="0" spc="-14" baseline="0" dirty="0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402" b="1" i="0" spc="0" baseline="0" dirty="0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</a:t>
            </a:r>
            <a:r>
              <a:rPr lang="ru-RU" sz="2402" b="1" i="0" spc="0" baseline="0" dirty="0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городского поселения</a:t>
            </a:r>
            <a:endParaRPr lang="en-US" sz="2402" b="1" i="0" spc="0" baseline="0" dirty="0">
              <a:solidFill>
                <a:srgbClr val="215968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" name="Рисунок 68" descr="7fdf43cdc8bcd944a1e5fca01b7751d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20853" y="151474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20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4251705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1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1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17182" y="461670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317182" y="5048758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2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8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5762410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7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4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4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4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</a:t>
            </a:r>
            <a:r>
              <a:rPr lang="ru-RU" sz="24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городского поселения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sz="24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400" b="1" spc="-15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1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-202</a:t>
            </a:r>
            <a:r>
              <a:rPr lang="ru-RU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3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400" b="1" i="0" spc="-14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ы</a:t>
            </a:r>
            <a:r>
              <a:rPr lang="en-US" sz="2400" b="1" i="0" spc="0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00091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i="0" spc="-29" baseline="0" dirty="0" err="1" smtClean="0">
                <a:latin typeface="Arial"/>
              </a:rPr>
              <a:t>тыс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/>
              </a:rPr>
              <a:t>7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217992" cy="2712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Arial"/>
              </a:rPr>
              <a:t>Пока</a:t>
            </a:r>
            <a:r>
              <a:rPr lang="en-US" sz="1596" b="1" i="0" spc="-25" baseline="0" dirty="0">
                <a:latin typeface="Arial"/>
              </a:rPr>
              <a:t>з</a:t>
            </a:r>
            <a:r>
              <a:rPr lang="en-US" sz="1596" b="1" i="0" spc="0" baseline="0" dirty="0">
                <a:latin typeface="Arial"/>
              </a:rPr>
              <a:t>а</a:t>
            </a:r>
            <a:r>
              <a:rPr lang="en-US" sz="1596" b="1" i="0" spc="-12" baseline="0" dirty="0">
                <a:latin typeface="Arial"/>
              </a:rPr>
              <a:t>т</a:t>
            </a:r>
            <a:r>
              <a:rPr lang="en-US" sz="1596" b="1" i="0" spc="0" baseline="0" dirty="0">
                <a:latin typeface="Arial"/>
              </a:rPr>
              <a:t>ель</a:t>
            </a:r>
            <a:r>
              <a:rPr lang="en-US" sz="1596" b="0" i="0" spc="0" baseline="0" dirty="0">
                <a:latin typeface="Arial"/>
              </a:rPr>
              <a:t>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472817" y="1677253"/>
            <a:ext cx="1806841" cy="489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-20" baseline="0" dirty="0" smtClean="0">
                <a:latin typeface="Arial"/>
              </a:rPr>
              <a:t>  Проект</a:t>
            </a:r>
            <a:r>
              <a:rPr lang="ru-RU" sz="1596" b="1" i="0" spc="-20" dirty="0" smtClean="0">
                <a:latin typeface="Arial"/>
              </a:rPr>
              <a:t> </a:t>
            </a:r>
            <a:r>
              <a:rPr lang="ru-RU" sz="1596" b="1" i="0" spc="-20" baseline="0" dirty="0" smtClean="0">
                <a:latin typeface="Arial"/>
              </a:rPr>
              <a:t>б</a:t>
            </a:r>
            <a:r>
              <a:rPr lang="en-US" sz="1596" b="1" i="0" spc="-20" baseline="0" dirty="0" err="1" smtClean="0">
                <a:latin typeface="Arial"/>
              </a:rPr>
              <a:t>ю</a:t>
            </a:r>
            <a:r>
              <a:rPr lang="en-US" sz="1596" b="1" i="0" spc="0" baseline="0" dirty="0" err="1" smtClean="0">
                <a:latin typeface="Arial"/>
              </a:rPr>
              <a:t>д</a:t>
            </a:r>
            <a:r>
              <a:rPr lang="en-US" sz="1596" b="1" i="0" spc="-27" baseline="0" dirty="0" err="1" smtClean="0">
                <a:latin typeface="Arial"/>
              </a:rPr>
              <a:t>ж</a:t>
            </a:r>
            <a:r>
              <a:rPr lang="en-US" sz="1596" b="1" i="0" spc="-23" baseline="0" dirty="0" err="1" smtClean="0">
                <a:latin typeface="Arial"/>
              </a:rPr>
              <a:t>е</a:t>
            </a:r>
            <a:r>
              <a:rPr lang="en-US" sz="1596" b="1" i="0" spc="-14" baseline="0" dirty="0" err="1" smtClean="0">
                <a:latin typeface="Arial"/>
              </a:rPr>
              <a:t>т</a:t>
            </a:r>
            <a:r>
              <a:rPr lang="ru-RU" sz="1596" b="1" i="0" spc="-14" baseline="0" dirty="0" smtClean="0">
                <a:latin typeface="Arial"/>
              </a:rPr>
              <a:t>а</a:t>
            </a:r>
            <a:r>
              <a:rPr lang="en-US" sz="1596" b="1" i="0" spc="0" baseline="0" dirty="0" smtClean="0">
                <a:latin typeface="Arial"/>
              </a:rPr>
              <a:t> </a:t>
            </a:r>
            <a:endParaRPr lang="en-US" sz="1596" b="1" i="0" spc="0" baseline="0" dirty="0">
              <a:latin typeface="Arial"/>
            </a:endParaRPr>
          </a:p>
          <a:p>
            <a:pPr marL="259079">
              <a:lnSpc>
                <a:spcPts val="1923"/>
              </a:lnSpc>
            </a:pPr>
            <a:r>
              <a:rPr lang="en-US" sz="1598" b="1" i="0" spc="0" baseline="0" dirty="0" err="1">
                <a:latin typeface="Arial"/>
              </a:rPr>
              <a:t>на</a:t>
            </a:r>
            <a:r>
              <a:rPr lang="en-US" sz="1598" b="1" i="0" spc="0" baseline="0" dirty="0">
                <a:latin typeface="Arial"/>
              </a:rPr>
              <a:t> </a:t>
            </a:r>
            <a:r>
              <a:rPr lang="en-US" sz="1598" b="1" i="0" spc="0" baseline="0" dirty="0" smtClean="0">
                <a:latin typeface="Arial"/>
              </a:rPr>
              <a:t>20</a:t>
            </a:r>
            <a:r>
              <a:rPr lang="ru-RU" sz="1598" b="1" i="0" spc="0" baseline="0" dirty="0" smtClean="0">
                <a:latin typeface="Arial"/>
              </a:rPr>
              <a:t>20</a:t>
            </a:r>
            <a:r>
              <a:rPr lang="en-US" sz="1598" b="1" i="0" spc="0" baseline="0" dirty="0" smtClean="0">
                <a:latin typeface="Arial"/>
              </a:rPr>
              <a:t> </a:t>
            </a:r>
            <a:r>
              <a:rPr lang="en-US" sz="1598" b="1" i="0" spc="-35" baseline="0" dirty="0">
                <a:latin typeface="Arial"/>
              </a:rPr>
              <a:t>г</a:t>
            </a:r>
            <a:r>
              <a:rPr lang="en-US" sz="1598" b="1" i="0" spc="-28" baseline="0" dirty="0">
                <a:latin typeface="Arial"/>
              </a:rPr>
              <a:t>о</a:t>
            </a:r>
            <a:r>
              <a:rPr lang="en-US" sz="1598" b="1" i="0" spc="0" baseline="0" dirty="0">
                <a:latin typeface="Arial"/>
              </a:rPr>
              <a:t>д  </a:t>
            </a:r>
          </a:p>
        </p:txBody>
      </p:sp>
      <p:sp>
        <p:nvSpPr>
          <p:cNvPr id="602" name="Rectangle 602"/>
          <p:cNvSpPr/>
          <p:nvPr/>
        </p:nvSpPr>
        <p:spPr>
          <a:xfrm>
            <a:off x="2827908" y="2165314"/>
            <a:ext cx="5610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smtClean="0">
                <a:latin typeface="Arial"/>
              </a:rPr>
              <a:t> </a:t>
            </a:r>
            <a:endParaRPr lang="en-US" sz="1596" b="1" i="0" spc="0" baseline="0" dirty="0">
              <a:latin typeface="Arial"/>
            </a:endParaRPr>
          </a:p>
        </p:txBody>
      </p:sp>
      <p:sp>
        <p:nvSpPr>
          <p:cNvPr id="603" name="Rectangle 603"/>
          <p:cNvSpPr/>
          <p:nvPr/>
        </p:nvSpPr>
        <p:spPr>
          <a:xfrm>
            <a:off x="4632325" y="1677253"/>
            <a:ext cx="940352" cy="515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8391"/>
            <a:r>
              <a:rPr lang="en-US" sz="1596" b="1" i="0" spc="0" baseline="0" dirty="0">
                <a:latin typeface="Arial,Bold"/>
              </a:rPr>
              <a:t>Проек</a:t>
            </a:r>
            <a:r>
              <a:rPr lang="en-US" sz="1596" b="1" i="0" spc="-14" baseline="0" dirty="0">
                <a:latin typeface="Arial,Bold"/>
              </a:rPr>
              <a:t>т</a:t>
            </a:r>
            <a:r>
              <a:rPr lang="en-US" sz="1596" b="1" i="0" spc="0" baseline="0" dirty="0">
                <a:latin typeface="Arial,Bold"/>
              </a:rPr>
              <a:t> </a:t>
            </a:r>
          </a:p>
          <a:p>
            <a:pPr marL="0">
              <a:lnSpc>
                <a:spcPts val="1923"/>
              </a:lnSpc>
            </a:pPr>
            <a:r>
              <a:rPr lang="en-US" sz="1598" b="1" i="0" spc="0" baseline="0" dirty="0">
                <a:latin typeface="Arial,Bold"/>
              </a:rPr>
              <a:t>б</a:t>
            </a:r>
            <a:r>
              <a:rPr lang="en-US" sz="1598" b="1" i="0" spc="-25" baseline="0" dirty="0">
                <a:latin typeface="Arial,Bold"/>
              </a:rPr>
              <a:t>ю</a:t>
            </a:r>
            <a:r>
              <a:rPr lang="en-US" sz="1598" b="1" i="0" spc="0" baseline="0" dirty="0">
                <a:latin typeface="Arial,Bold"/>
              </a:rPr>
              <a:t>д</a:t>
            </a:r>
            <a:r>
              <a:rPr lang="en-US" sz="1598" b="1" i="0" spc="-28" baseline="0" dirty="0">
                <a:latin typeface="Arial,Bold"/>
              </a:rPr>
              <a:t>ж</a:t>
            </a:r>
            <a:r>
              <a:rPr lang="en-US" sz="1598" b="1" i="0" spc="-23" baseline="0" dirty="0">
                <a:latin typeface="Arial,Bold"/>
              </a:rPr>
              <a:t>е</a:t>
            </a:r>
            <a:r>
              <a:rPr lang="en-US" sz="1598" b="1" i="0" spc="-15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а</a:t>
            </a:r>
            <a:r>
              <a:rPr lang="en-US" sz="1598" b="1" i="0" spc="0" baseline="0" dirty="0">
                <a:latin typeface="Arial"/>
              </a:rPr>
              <a:t> </a:t>
            </a:r>
          </a:p>
        </p:txBody>
      </p:sp>
      <p:sp>
        <p:nvSpPr>
          <p:cNvPr id="605" name="Rectangle 605"/>
          <p:cNvSpPr/>
          <p:nvPr/>
        </p:nvSpPr>
        <p:spPr>
          <a:xfrm>
            <a:off x="4510404" y="2165314"/>
            <a:ext cx="1249445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err="1">
                <a:latin typeface="Arial,Bold"/>
              </a:rPr>
              <a:t>на</a:t>
            </a:r>
            <a:r>
              <a:rPr lang="en-US" sz="1596" b="1" i="0" spc="0" baseline="0" dirty="0">
                <a:latin typeface="Arial,Bold"/>
              </a:rPr>
              <a:t> </a:t>
            </a:r>
            <a:r>
              <a:rPr lang="en-US" sz="1596" b="1" i="0" spc="0" baseline="0" dirty="0" smtClean="0">
                <a:latin typeface="Arial,Bold"/>
              </a:rPr>
              <a:t>202</a:t>
            </a:r>
            <a:r>
              <a:rPr lang="ru-RU" sz="1596" b="1" i="0" spc="0" baseline="0" dirty="0" smtClean="0">
                <a:latin typeface="Arial,Bold"/>
              </a:rPr>
              <a:t>1</a:t>
            </a:r>
            <a:r>
              <a:rPr lang="en-US" sz="1596" b="1" i="0" spc="0" baseline="0" dirty="0" smtClean="0">
                <a:latin typeface="Arial,Bold"/>
              </a:rPr>
              <a:t> </a:t>
            </a:r>
            <a:r>
              <a:rPr lang="en-US" sz="1596" b="1" i="0" spc="-30" baseline="0" dirty="0">
                <a:latin typeface="Arial,Bold"/>
              </a:rPr>
              <a:t>г</a:t>
            </a:r>
            <a:r>
              <a:rPr lang="en-US" sz="1596" b="1" i="0" spc="-27" baseline="0" dirty="0">
                <a:latin typeface="Arial,Bold"/>
              </a:rPr>
              <a:t>о</a:t>
            </a:r>
            <a:r>
              <a:rPr lang="en-US" sz="1596" b="1" i="0" spc="0" baseline="0" dirty="0">
                <a:latin typeface="Arial,Bold"/>
              </a:rPr>
              <a:t>д </a:t>
            </a:r>
            <a:r>
              <a:rPr lang="en-US" sz="1596" b="1" i="0" spc="0" baseline="0" dirty="0">
                <a:latin typeface="Arial"/>
              </a:rPr>
              <a:t> </a:t>
            </a:r>
          </a:p>
        </p:txBody>
      </p:sp>
      <p:sp>
        <p:nvSpPr>
          <p:cNvPr id="606" name="Rectangle 606"/>
          <p:cNvSpPr/>
          <p:nvPr/>
        </p:nvSpPr>
        <p:spPr>
          <a:xfrm>
            <a:off x="6238621" y="1677253"/>
            <a:ext cx="940352" cy="515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9915"/>
            <a:r>
              <a:rPr lang="en-US" sz="1596" b="1" i="0" spc="0" baseline="0" dirty="0">
                <a:latin typeface="Arial,Bold"/>
              </a:rPr>
              <a:t>Проек</a:t>
            </a:r>
            <a:r>
              <a:rPr lang="en-US" sz="1596" b="1" i="0" spc="-14" baseline="0" dirty="0">
                <a:latin typeface="Arial,Bold"/>
              </a:rPr>
              <a:t>т</a:t>
            </a:r>
            <a:r>
              <a:rPr lang="en-US" sz="1596" b="1" i="0" spc="0" baseline="0" dirty="0">
                <a:latin typeface="Arial,Bold"/>
              </a:rPr>
              <a:t> </a:t>
            </a:r>
          </a:p>
          <a:p>
            <a:pPr marL="0">
              <a:lnSpc>
                <a:spcPts val="1923"/>
              </a:lnSpc>
            </a:pPr>
            <a:r>
              <a:rPr lang="en-US" sz="1598" b="1" i="0" spc="0" baseline="0" dirty="0">
                <a:latin typeface="Arial,Bold"/>
              </a:rPr>
              <a:t>б</a:t>
            </a:r>
            <a:r>
              <a:rPr lang="en-US" sz="1598" b="1" i="0" spc="-25" baseline="0" dirty="0">
                <a:latin typeface="Arial,Bold"/>
              </a:rPr>
              <a:t>ю</a:t>
            </a:r>
            <a:r>
              <a:rPr lang="en-US" sz="1598" b="1" i="0" spc="0" baseline="0" dirty="0">
                <a:latin typeface="Arial,Bold"/>
              </a:rPr>
              <a:t>д</a:t>
            </a:r>
            <a:r>
              <a:rPr lang="en-US" sz="1598" b="1" i="0" spc="-28" baseline="0" dirty="0">
                <a:latin typeface="Arial,Bold"/>
              </a:rPr>
              <a:t>ж</a:t>
            </a:r>
            <a:r>
              <a:rPr lang="en-US" sz="1598" b="1" i="0" spc="-23" baseline="0" dirty="0">
                <a:latin typeface="Arial,Bold"/>
              </a:rPr>
              <a:t>е</a:t>
            </a:r>
            <a:r>
              <a:rPr lang="en-US" sz="1598" b="1" i="0" spc="-15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а</a:t>
            </a:r>
            <a:r>
              <a:rPr lang="en-US" sz="1598" b="1" i="0" spc="0" baseline="0" dirty="0">
                <a:latin typeface="Arial"/>
              </a:rPr>
              <a:t> </a:t>
            </a:r>
          </a:p>
        </p:txBody>
      </p:sp>
      <p:sp>
        <p:nvSpPr>
          <p:cNvPr id="607" name="Rectangle 607"/>
          <p:cNvSpPr/>
          <p:nvPr/>
        </p:nvSpPr>
        <p:spPr>
          <a:xfrm>
            <a:off x="6116701" y="2165314"/>
            <a:ext cx="1249445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err="1">
                <a:latin typeface="Arial,Bold"/>
              </a:rPr>
              <a:t>на</a:t>
            </a:r>
            <a:r>
              <a:rPr lang="en-US" sz="1596" b="1" i="0" spc="0" baseline="0" dirty="0">
                <a:latin typeface="Arial,Bold"/>
              </a:rPr>
              <a:t> </a:t>
            </a:r>
            <a:r>
              <a:rPr lang="en-US" sz="1596" b="1" i="0" spc="0" baseline="0" dirty="0" smtClean="0">
                <a:latin typeface="Arial,Bold"/>
              </a:rPr>
              <a:t>202</a:t>
            </a:r>
            <a:r>
              <a:rPr lang="ru-RU" sz="1596" b="1" i="0" spc="0" baseline="0" dirty="0" smtClean="0">
                <a:latin typeface="Arial,Bold"/>
              </a:rPr>
              <a:t>2</a:t>
            </a:r>
            <a:r>
              <a:rPr lang="en-US" sz="1596" b="1" i="0" spc="0" baseline="0" dirty="0" smtClean="0">
                <a:latin typeface="Arial,Bold"/>
              </a:rPr>
              <a:t> </a:t>
            </a:r>
            <a:r>
              <a:rPr lang="en-US" sz="1596" b="1" i="0" spc="-30" baseline="0" dirty="0">
                <a:latin typeface="Arial,Bold"/>
              </a:rPr>
              <a:t>г</a:t>
            </a:r>
            <a:r>
              <a:rPr lang="en-US" sz="1596" b="1" i="0" spc="-27" baseline="0" dirty="0">
                <a:latin typeface="Arial,Bold"/>
              </a:rPr>
              <a:t>о</a:t>
            </a:r>
            <a:r>
              <a:rPr lang="en-US" sz="1596" b="1" i="0" spc="0" baseline="0" dirty="0">
                <a:latin typeface="Arial,Bold"/>
              </a:rPr>
              <a:t>д </a:t>
            </a:r>
            <a:r>
              <a:rPr lang="en-US" sz="1596" b="1" i="0" spc="0" baseline="0" dirty="0">
                <a:latin typeface="Arial"/>
              </a:rPr>
              <a:t> </a:t>
            </a:r>
          </a:p>
        </p:txBody>
      </p:sp>
      <p:sp>
        <p:nvSpPr>
          <p:cNvPr id="608" name="Rectangle 608"/>
          <p:cNvSpPr/>
          <p:nvPr/>
        </p:nvSpPr>
        <p:spPr>
          <a:xfrm>
            <a:off x="7773923" y="1677253"/>
            <a:ext cx="940352" cy="515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9916"/>
            <a:r>
              <a:rPr lang="en-US" sz="1596" b="1" i="0" spc="0" baseline="0" dirty="0">
                <a:latin typeface="Arial,Bold"/>
              </a:rPr>
              <a:t>Проек</a:t>
            </a:r>
            <a:r>
              <a:rPr lang="en-US" sz="1596" b="1" i="0" spc="-14" baseline="0" dirty="0">
                <a:latin typeface="Arial,Bold"/>
              </a:rPr>
              <a:t>т</a:t>
            </a:r>
            <a:r>
              <a:rPr lang="en-US" sz="1596" b="1" i="0" spc="0" baseline="0" dirty="0">
                <a:latin typeface="Arial,Bold"/>
              </a:rPr>
              <a:t> </a:t>
            </a:r>
          </a:p>
          <a:p>
            <a:pPr marL="0">
              <a:lnSpc>
                <a:spcPts val="1923"/>
              </a:lnSpc>
            </a:pPr>
            <a:r>
              <a:rPr lang="en-US" sz="1598" b="1" i="0" spc="0" baseline="0" dirty="0">
                <a:latin typeface="Arial,Bold"/>
              </a:rPr>
              <a:t>б</a:t>
            </a:r>
            <a:r>
              <a:rPr lang="en-US" sz="1598" b="1" i="0" spc="-20" baseline="0" dirty="0">
                <a:latin typeface="Arial,Bold"/>
              </a:rPr>
              <a:t>ю</a:t>
            </a:r>
            <a:r>
              <a:rPr lang="en-US" sz="1598" b="1" i="0" spc="0" baseline="0" dirty="0">
                <a:latin typeface="Arial,Bold"/>
              </a:rPr>
              <a:t>д</a:t>
            </a:r>
            <a:r>
              <a:rPr lang="en-US" sz="1598" b="1" i="0" spc="-31" baseline="0" dirty="0">
                <a:latin typeface="Arial,Bold"/>
              </a:rPr>
              <a:t>ж</a:t>
            </a:r>
            <a:r>
              <a:rPr lang="en-US" sz="1598" b="1" i="0" spc="-23" baseline="0" dirty="0">
                <a:latin typeface="Arial,Bold"/>
              </a:rPr>
              <a:t>е</a:t>
            </a:r>
            <a:r>
              <a:rPr lang="en-US" sz="1598" b="1" i="0" spc="-15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а</a:t>
            </a:r>
            <a:r>
              <a:rPr lang="en-US" sz="1598" b="1" i="0" spc="0" baseline="0" dirty="0">
                <a:latin typeface="Arial"/>
              </a:rPr>
              <a:t> </a:t>
            </a:r>
          </a:p>
        </p:txBody>
      </p:sp>
      <p:sp>
        <p:nvSpPr>
          <p:cNvPr id="609" name="Rectangle 609"/>
          <p:cNvSpPr/>
          <p:nvPr/>
        </p:nvSpPr>
        <p:spPr>
          <a:xfrm>
            <a:off x="7652004" y="2165314"/>
            <a:ext cx="1249958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err="1">
                <a:latin typeface="Arial,Bold"/>
              </a:rPr>
              <a:t>на</a:t>
            </a:r>
            <a:r>
              <a:rPr lang="en-US" sz="1596" b="1" i="0" spc="0" baseline="0" dirty="0">
                <a:latin typeface="Arial,Bold"/>
              </a:rPr>
              <a:t> </a:t>
            </a:r>
            <a:r>
              <a:rPr lang="en-US" sz="1596" b="1" i="0" spc="0" baseline="0" dirty="0" smtClean="0">
                <a:latin typeface="Arial,Bold"/>
              </a:rPr>
              <a:t>202</a:t>
            </a:r>
            <a:r>
              <a:rPr lang="ru-RU" sz="1596" b="1" i="0" spc="0" baseline="0" dirty="0" smtClean="0">
                <a:latin typeface="Arial,Bold"/>
              </a:rPr>
              <a:t>3</a:t>
            </a:r>
            <a:r>
              <a:rPr lang="en-US" sz="1596" b="1" i="0" spc="0" baseline="0" dirty="0" smtClean="0">
                <a:latin typeface="Arial,Bold"/>
              </a:rPr>
              <a:t> </a:t>
            </a:r>
            <a:r>
              <a:rPr lang="en-US" sz="1596" b="1" i="0" spc="-28" baseline="0" dirty="0">
                <a:latin typeface="Arial,Bold"/>
              </a:rPr>
              <a:t>г</a:t>
            </a:r>
            <a:r>
              <a:rPr lang="en-US" sz="1596" b="1" i="0" spc="-25" baseline="0" dirty="0">
                <a:latin typeface="Arial,Bold"/>
              </a:rPr>
              <a:t>о</a:t>
            </a:r>
            <a:r>
              <a:rPr lang="en-US" sz="1596" b="1" i="0" spc="0" baseline="0" dirty="0">
                <a:latin typeface="Arial,Bold"/>
              </a:rPr>
              <a:t>д </a:t>
            </a:r>
            <a:r>
              <a:rPr lang="en-US" sz="1596" b="1" i="0" spc="0" baseline="0" dirty="0">
                <a:latin typeface="Arial"/>
              </a:rPr>
              <a:t> </a:t>
            </a:r>
          </a:p>
        </p:txBody>
      </p:sp>
      <p:sp>
        <p:nvSpPr>
          <p:cNvPr id="610" name="Rectangle 610"/>
          <p:cNvSpPr/>
          <p:nvPr/>
        </p:nvSpPr>
        <p:spPr>
          <a:xfrm>
            <a:off x="392277" y="2608463"/>
            <a:ext cx="163673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b="1" i="0" spc="0" baseline="0" dirty="0">
                <a:solidFill>
                  <a:srgbClr val="254061"/>
                </a:solidFill>
                <a:latin typeface="Arial"/>
              </a:rPr>
              <a:t>I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. Д</a:t>
            </a:r>
            <a:r>
              <a:rPr lang="en-US" sz="1596" b="1" i="0" spc="-39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-35" baseline="0" dirty="0">
                <a:solidFill>
                  <a:srgbClr val="254061"/>
                </a:solidFill>
                <a:latin typeface="Arial,Bold"/>
              </a:rPr>
              <a:t>х</a:t>
            </a:r>
            <a:r>
              <a:rPr lang="en-US" sz="1596" b="1" i="0" spc="-27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ды, </a:t>
            </a:r>
            <a:r>
              <a:rPr lang="en-US" sz="1596" b="1" i="0" spc="-33" baseline="0" dirty="0" err="1" smtClean="0">
                <a:solidFill>
                  <a:srgbClr val="254061"/>
                </a:solidFill>
                <a:latin typeface="Arial,Bold"/>
              </a:rPr>
              <a:t>в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се</a:t>
            </a:r>
            <a:r>
              <a:rPr lang="en-US" sz="1596" b="1" i="0" spc="-28" baseline="0" dirty="0" err="1" smtClean="0">
                <a:solidFill>
                  <a:srgbClr val="254061"/>
                </a:solidFill>
                <a:latin typeface="Arial,Bold"/>
              </a:rPr>
              <a:t>г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о</a:t>
            </a:r>
            <a:endParaRPr lang="en-US" sz="1596" b="1" i="0" spc="0" baseline="0" dirty="0">
              <a:solidFill>
                <a:srgbClr val="254061"/>
              </a:solidFill>
              <a:latin typeface="Arial,Bold"/>
            </a:endParaRPr>
          </a:p>
        </p:txBody>
      </p:sp>
      <p:sp>
        <p:nvSpPr>
          <p:cNvPr id="611" name="Rectangle 611"/>
          <p:cNvSpPr/>
          <p:nvPr/>
        </p:nvSpPr>
        <p:spPr>
          <a:xfrm>
            <a:off x="343875" y="3198703"/>
            <a:ext cx="141841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нена</a:t>
            </a:r>
            <a:r>
              <a:rPr lang="en-US" sz="1596" b="1" i="0" spc="-28" baseline="0" dirty="0" err="1" smtClean="0">
                <a:solidFill>
                  <a:srgbClr val="254061"/>
                </a:solidFill>
                <a:latin typeface="Arial,Bold"/>
              </a:rPr>
              <a:t>л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-31" baseline="0" dirty="0" err="1" smtClean="0">
                <a:solidFill>
                  <a:srgbClr val="254061"/>
                </a:solidFill>
                <a:latin typeface="Arial,Bold"/>
              </a:rPr>
              <a:t>г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овые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,Bold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,Bold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392277" y="3367750"/>
            <a:ext cx="833588" cy="2712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д</a:t>
            </a:r>
            <a:r>
              <a:rPr lang="en-US" sz="1596" b="1" i="0" spc="-39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-35" baseline="0" dirty="0">
                <a:solidFill>
                  <a:srgbClr val="254061"/>
                </a:solidFill>
                <a:latin typeface="Arial,Bold"/>
              </a:rPr>
              <a:t>х</a:t>
            </a:r>
            <a:r>
              <a:rPr lang="en-US" sz="1596" b="1" i="0" spc="-27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ды</a:t>
            </a:r>
            <a:r>
              <a:rPr lang="en-US" sz="1596" b="1" i="0" spc="0" baseline="0" dirty="0">
                <a:solidFill>
                  <a:srgbClr val="254061"/>
                </a:solidFill>
                <a:latin typeface="Arial"/>
              </a:rPr>
              <a:t> </a:t>
            </a:r>
          </a:p>
        </p:txBody>
      </p:sp>
      <p:sp>
        <p:nvSpPr>
          <p:cNvPr id="613" name="Rectangle 613"/>
          <p:cNvSpPr/>
          <p:nvPr/>
        </p:nvSpPr>
        <p:spPr>
          <a:xfrm>
            <a:off x="2846197" y="3123910"/>
            <a:ext cx="3417602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76983" algn="l"/>
                <a:tab pos="3384804" algn="l"/>
                <a:tab pos="4920107" algn="l"/>
              </a:tabLst>
            </a:pPr>
            <a:r>
              <a:rPr lang="en-US" sz="1596" b="1" i="0" spc="0" baseline="0" dirty="0">
                <a:solidFill>
                  <a:srgbClr val="254061"/>
                </a:solidFill>
                <a:latin typeface="Arial"/>
              </a:rPr>
              <a:t>		</a:t>
            </a:r>
          </a:p>
        </p:txBody>
      </p:sp>
      <p:sp>
        <p:nvSpPr>
          <p:cNvPr id="614" name="Rectangle 614"/>
          <p:cNvSpPr/>
          <p:nvPr/>
        </p:nvSpPr>
        <p:spPr>
          <a:xfrm>
            <a:off x="446604" y="3883399"/>
            <a:ext cx="1665841" cy="489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Без</a:t>
            </a:r>
            <a:r>
              <a:rPr lang="en-US" sz="1596" b="1" i="0" spc="-22" baseline="0" dirty="0">
                <a:solidFill>
                  <a:srgbClr val="254061"/>
                </a:solidFill>
                <a:latin typeface="Arial,Bold"/>
              </a:rPr>
              <a:t>в</a:t>
            </a:r>
            <a:r>
              <a:rPr lang="en-US" sz="1596" b="1" i="0" spc="-27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-36" baseline="0" dirty="0">
                <a:solidFill>
                  <a:srgbClr val="254061"/>
                </a:solidFill>
                <a:latin typeface="Arial,Bold"/>
              </a:rPr>
              <a:t>з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мездные </a:t>
            </a:r>
          </a:p>
          <a:p>
            <a:pPr marL="0">
              <a:lnSpc>
                <a:spcPts val="1919"/>
              </a:lnSpc>
            </a:pP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п</a:t>
            </a:r>
            <a:r>
              <a:rPr lang="en-US" sz="1596" b="1" i="0" spc="-31" baseline="0" dirty="0" err="1" smtClean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ст</a:t>
            </a:r>
            <a:r>
              <a:rPr lang="en-US" sz="1596" b="1" i="0" spc="-35" baseline="0" dirty="0" err="1" smtClean="0">
                <a:solidFill>
                  <a:srgbClr val="254061"/>
                </a:solidFill>
                <a:latin typeface="Arial,Bold"/>
              </a:rPr>
              <a:t>у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п</a:t>
            </a:r>
            <a:r>
              <a:rPr lang="en-US" sz="1596" b="1" i="0" spc="-33" baseline="0" dirty="0" err="1" smtClean="0">
                <a:solidFill>
                  <a:srgbClr val="254061"/>
                </a:solidFill>
                <a:latin typeface="Arial,Bold"/>
              </a:rPr>
              <a:t>л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ения</a:t>
            </a:r>
            <a:endParaRPr lang="en-US" sz="1596" b="1" i="0" spc="0" baseline="0" dirty="0" smtClean="0">
              <a:solidFill>
                <a:srgbClr val="254061"/>
              </a:solidFill>
              <a:latin typeface="Arial,Bold"/>
            </a:endParaRPr>
          </a:p>
        </p:txBody>
      </p:sp>
      <p:sp>
        <p:nvSpPr>
          <p:cNvPr id="616" name="Rectangle 616"/>
          <p:cNvSpPr/>
          <p:nvPr/>
        </p:nvSpPr>
        <p:spPr>
          <a:xfrm>
            <a:off x="2902585" y="3977260"/>
            <a:ext cx="166738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37360" algn="l"/>
                <a:tab pos="3345180" algn="l"/>
                <a:tab pos="5106034" algn="l"/>
              </a:tabLst>
            </a:pPr>
            <a:r>
              <a:rPr lang="en-US" sz="1598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r>
              <a:rPr lang="ru-RU" sz="1598" b="1" dirty="0" smtClean="0">
                <a:solidFill>
                  <a:srgbClr val="254061"/>
                </a:solidFill>
                <a:latin typeface="Arial"/>
              </a:rPr>
              <a:t>                       </a:t>
            </a:r>
            <a:r>
              <a:rPr lang="en-US" sz="1598" b="1" i="0" spc="-12" baseline="0" dirty="0" smtClean="0">
                <a:solidFill>
                  <a:srgbClr val="254061"/>
                </a:solidFill>
                <a:latin typeface="Arial"/>
              </a:rPr>
              <a:t> </a:t>
            </a:r>
            <a:r>
              <a:rPr lang="ru-RU" sz="1598" b="1" i="0" spc="-12" baseline="0" dirty="0" smtClean="0">
                <a:solidFill>
                  <a:srgbClr val="254061"/>
                </a:solidFill>
                <a:latin typeface="Arial"/>
              </a:rPr>
              <a:t>   </a:t>
            </a:r>
            <a:r>
              <a:rPr lang="en-US" sz="1598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8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386024" y="4727818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b="1" i="0" spc="0" baseline="0" dirty="0">
                <a:solidFill>
                  <a:srgbClr val="254061"/>
                </a:solidFill>
                <a:latin typeface="Arial"/>
              </a:rPr>
              <a:t>II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. </a:t>
            </a:r>
            <a:r>
              <a:rPr lang="en-US" sz="1596" b="1" i="0" spc="-20" baseline="0" dirty="0">
                <a:solidFill>
                  <a:srgbClr val="254061"/>
                </a:solidFill>
                <a:latin typeface="Arial,Bold"/>
              </a:rPr>
              <a:t>Р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а</a:t>
            </a:r>
            <a:r>
              <a:rPr lang="en-US" sz="1596" b="1" i="0" spc="-22" baseline="0" dirty="0">
                <a:solidFill>
                  <a:srgbClr val="254061"/>
                </a:solidFill>
                <a:latin typeface="Arial,Bold"/>
              </a:rPr>
              <a:t>с</a:t>
            </a:r>
            <a:r>
              <a:rPr lang="en-US" sz="1596" b="1" i="0" spc="-35" baseline="0" dirty="0">
                <a:solidFill>
                  <a:srgbClr val="254061"/>
                </a:solidFill>
                <a:latin typeface="Arial,Bold"/>
              </a:rPr>
              <a:t>х</a:t>
            </a:r>
            <a:r>
              <a:rPr lang="en-US" sz="1596" b="1" i="0" spc="-27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ды, </a:t>
            </a:r>
            <a:r>
              <a:rPr lang="en-US" sz="1596" b="1" i="0" spc="-33" baseline="0" dirty="0" err="1" smtClean="0">
                <a:solidFill>
                  <a:srgbClr val="254061"/>
                </a:solidFill>
                <a:latin typeface="Arial,Bold"/>
              </a:rPr>
              <a:t>в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се</a:t>
            </a:r>
            <a:r>
              <a:rPr lang="en-US" sz="1596" b="1" i="0" spc="-28" baseline="0" dirty="0" err="1" smtClean="0">
                <a:solidFill>
                  <a:srgbClr val="254061"/>
                </a:solidFill>
                <a:latin typeface="Arial,Bold"/>
              </a:rPr>
              <a:t>г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о</a:t>
            </a:r>
            <a:endParaRPr lang="en-US" sz="1596" b="1" i="0" spc="0" baseline="0" dirty="0">
              <a:solidFill>
                <a:srgbClr val="C00000"/>
              </a:solidFill>
              <a:latin typeface="Arial,Bold"/>
            </a:endParaRPr>
          </a:p>
        </p:txBody>
      </p:sp>
      <p:sp>
        <p:nvSpPr>
          <p:cNvPr id="618" name="Rectangle 618"/>
          <p:cNvSpPr/>
          <p:nvPr/>
        </p:nvSpPr>
        <p:spPr>
          <a:xfrm>
            <a:off x="392277" y="5376331"/>
            <a:ext cx="1291379" cy="4911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596" b="1" i="0" spc="0" baseline="0" dirty="0" smtClean="0">
                <a:solidFill>
                  <a:schemeClr val="tx1"/>
                </a:solidFill>
                <a:latin typeface="Arial"/>
              </a:rPr>
              <a:t>III. </a:t>
            </a:r>
            <a:r>
              <a:rPr lang="en-US" sz="1596" b="1" i="0" spc="0" baseline="0" dirty="0" err="1" smtClean="0">
                <a:solidFill>
                  <a:schemeClr val="tx1"/>
                </a:solidFill>
                <a:latin typeface="Arial,Bold"/>
              </a:rPr>
              <a:t>Дефици</a:t>
            </a:r>
            <a:r>
              <a:rPr lang="en-US" sz="1596" b="1" i="0" spc="-130" baseline="0" dirty="0" err="1" smtClean="0">
                <a:solidFill>
                  <a:schemeClr val="tx1"/>
                </a:solidFill>
                <a:latin typeface="Arial,Bold"/>
              </a:rPr>
              <a:t>т</a:t>
            </a:r>
            <a:r>
              <a:rPr lang="en-US" sz="1596" b="1" i="0" spc="0" baseline="0" dirty="0" smtClean="0">
                <a:solidFill>
                  <a:schemeClr val="tx1"/>
                </a:solidFill>
                <a:latin typeface="Arial,Bold"/>
              </a:rPr>
              <a:t>, </a:t>
            </a:r>
          </a:p>
          <a:p>
            <a:pPr marL="0"/>
            <a:endParaRPr lang="en-US" sz="1596" b="0" i="0" spc="0" baseline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19" name="Rectangle 619"/>
          <p:cNvSpPr/>
          <p:nvPr/>
        </p:nvSpPr>
        <p:spPr>
          <a:xfrm>
            <a:off x="2710727" y="5254118"/>
            <a:ext cx="6109127" cy="245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8507" algn="l"/>
                <a:tab pos="3419855" algn="l"/>
                <a:tab pos="5005451" algn="l"/>
              </a:tabLst>
            </a:pPr>
            <a:r>
              <a:rPr lang="ru-RU" sz="1598" b="1" i="0" spc="0" baseline="0" dirty="0" smtClean="0">
                <a:solidFill>
                  <a:schemeClr val="tx1"/>
                </a:solidFill>
                <a:latin typeface="Arial"/>
              </a:rPr>
              <a:t>0,0                    0,0</a:t>
            </a:r>
            <a:r>
              <a:rPr lang="ru-RU" sz="1598" b="1" dirty="0" smtClean="0">
                <a:solidFill>
                  <a:schemeClr val="tx1"/>
                </a:solidFill>
                <a:latin typeface="Arial"/>
              </a:rPr>
              <a:t>                  0,0                     0,0</a:t>
            </a:r>
            <a:endParaRPr lang="en-US" sz="1598" b="1" i="0" spc="0" baseline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65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3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2227" y="2522006"/>
            <a:ext cx="150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231 933,1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05349" y="2524523"/>
            <a:ext cx="154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303 012,3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938864" y="2524523"/>
            <a:ext cx="142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267 937,5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446889" y="2515645"/>
            <a:ext cx="146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199 141,9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465822" y="3083816"/>
            <a:ext cx="121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149 783,3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4357049" y="3090917"/>
            <a:ext cx="126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147 379,2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2807407" y="3128205"/>
            <a:ext cx="128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150 819,3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2639925" y="3965775"/>
            <a:ext cx="148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81 113,8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4338829" y="3936073"/>
            <a:ext cx="150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155 633,1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5956596" y="3074951"/>
            <a:ext cx="132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146  269,9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7465822" y="3936073"/>
            <a:ext cx="143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49 358,6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7446889" y="4646286"/>
            <a:ext cx="142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199 141,9</a:t>
            </a:r>
            <a:endParaRPr lang="ru-RU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913384" y="4646286"/>
            <a:ext cx="15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267 937,5</a:t>
            </a:r>
            <a:endParaRPr lang="ru-RU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338829" y="4664041"/>
            <a:ext cx="142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303 012,3</a:t>
            </a:r>
            <a:endParaRPr lang="ru-RU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571795" y="4637408"/>
            <a:ext cx="153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231 933,1</a:t>
            </a:r>
            <a:endParaRPr lang="ru-RU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994127" y="3930074"/>
            <a:ext cx="145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121 667,6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312572" y="2909824"/>
            <a:ext cx="1656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spc="0" baseline="0" dirty="0" smtClean="0">
                <a:solidFill>
                  <a:srgbClr val="254061"/>
                </a:solidFill>
                <a:latin typeface="Arial,Bold"/>
              </a:rPr>
              <a:t>Налоговые 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Freeform 620"/>
          <p:cNvSpPr/>
          <p:nvPr/>
        </p:nvSpPr>
        <p:spPr>
          <a:xfrm>
            <a:off x="-163478" y="-5662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0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643" name="Picture 6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2112265"/>
            <a:ext cx="289559" cy="361188"/>
          </a:xfrm>
          <a:prstGeom prst="rect">
            <a:avLst/>
          </a:prstGeom>
          <a:noFill/>
          <a:extLst/>
        </p:spPr>
      </p:pic>
      <p:pic>
        <p:nvPicPr>
          <p:cNvPr id="645" name="Picture 64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1494029"/>
            <a:ext cx="3995928" cy="1364581"/>
          </a:xfrm>
          <a:prstGeom prst="rect">
            <a:avLst/>
          </a:prstGeom>
          <a:noFill/>
          <a:extLst/>
        </p:spPr>
      </p:pic>
      <p:pic>
        <p:nvPicPr>
          <p:cNvPr id="647" name="Picture 6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2979421"/>
            <a:ext cx="289559" cy="359663"/>
          </a:xfrm>
          <a:prstGeom prst="rect">
            <a:avLst/>
          </a:prstGeom>
          <a:noFill/>
          <a:extLst/>
        </p:spPr>
      </p:pic>
      <p:pic>
        <p:nvPicPr>
          <p:cNvPr id="649" name="Picture 64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2671465"/>
            <a:ext cx="3995928" cy="1035446"/>
          </a:xfrm>
          <a:prstGeom prst="rect">
            <a:avLst/>
          </a:prstGeom>
          <a:noFill/>
          <a:extLst/>
        </p:spPr>
      </p:pic>
      <p:pic>
        <p:nvPicPr>
          <p:cNvPr id="651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3794761"/>
            <a:ext cx="289559" cy="289559"/>
          </a:xfrm>
          <a:prstGeom prst="rect">
            <a:avLst/>
          </a:prstGeom>
          <a:noFill/>
          <a:extLst/>
        </p:spPr>
      </p:pic>
      <p:pic>
        <p:nvPicPr>
          <p:cNvPr id="653" name="Picture 65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3619055"/>
            <a:ext cx="3936491" cy="1097448"/>
          </a:xfrm>
          <a:prstGeom prst="rect">
            <a:avLst/>
          </a:prstGeom>
          <a:noFill/>
          <a:extLst/>
        </p:spPr>
      </p:pic>
      <p:pic>
        <p:nvPicPr>
          <p:cNvPr id="655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4636009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57" name="Picture 65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4623673"/>
            <a:ext cx="3936491" cy="1122108"/>
          </a:xfrm>
          <a:prstGeom prst="rect">
            <a:avLst/>
          </a:prstGeom>
          <a:noFill/>
          <a:extLst/>
        </p:spPr>
      </p:pic>
      <p:pic>
        <p:nvPicPr>
          <p:cNvPr id="659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5568697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61" name="Picture 66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5653994"/>
            <a:ext cx="3936491" cy="1093052"/>
          </a:xfrm>
          <a:prstGeom prst="rect">
            <a:avLst/>
          </a:prstGeom>
          <a:noFill/>
          <a:extLst/>
        </p:spPr>
      </p:pic>
      <p:pic>
        <p:nvPicPr>
          <p:cNvPr id="663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6316980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65" name="Picture 66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1661764"/>
            <a:ext cx="3794759" cy="763523"/>
          </a:xfrm>
          <a:prstGeom prst="rect">
            <a:avLst/>
          </a:prstGeom>
          <a:noFill/>
          <a:extLst/>
        </p:spPr>
      </p:pic>
      <p:pic>
        <p:nvPicPr>
          <p:cNvPr id="667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152" y="2049780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69" name="Picture 66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2361281"/>
            <a:ext cx="3794759" cy="758951"/>
          </a:xfrm>
          <a:prstGeom prst="rect">
            <a:avLst/>
          </a:prstGeom>
          <a:noFill/>
          <a:extLst/>
        </p:spPr>
      </p:pic>
      <p:pic>
        <p:nvPicPr>
          <p:cNvPr id="671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152" y="2750820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73" name="Picture 67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3065369"/>
            <a:ext cx="3794759" cy="758951"/>
          </a:xfrm>
          <a:prstGeom prst="rect">
            <a:avLst/>
          </a:prstGeom>
          <a:noFill/>
          <a:extLst/>
        </p:spPr>
      </p:pic>
      <p:pic>
        <p:nvPicPr>
          <p:cNvPr id="675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152" y="3450337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77" name="Picture 67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3747252"/>
            <a:ext cx="3794759" cy="778762"/>
          </a:xfrm>
          <a:prstGeom prst="rect">
            <a:avLst/>
          </a:prstGeom>
          <a:noFill/>
          <a:extLst/>
        </p:spPr>
      </p:pic>
      <p:pic>
        <p:nvPicPr>
          <p:cNvPr id="679" name="Picture 67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6952" y="4119373"/>
            <a:ext cx="251459" cy="251459"/>
          </a:xfrm>
          <a:prstGeom prst="rect">
            <a:avLst/>
          </a:prstGeom>
          <a:noFill/>
          <a:extLst/>
        </p:spPr>
      </p:pic>
      <p:pic>
        <p:nvPicPr>
          <p:cNvPr id="681" name="Picture 681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4413044"/>
            <a:ext cx="3794759" cy="881366"/>
          </a:xfrm>
          <a:prstGeom prst="rect">
            <a:avLst/>
          </a:prstGeom>
          <a:noFill/>
          <a:extLst/>
        </p:spPr>
      </p:pic>
      <p:pic>
        <p:nvPicPr>
          <p:cNvPr id="683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152" y="4736592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85" name="Picture 685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5174582"/>
            <a:ext cx="3858767" cy="917989"/>
          </a:xfrm>
          <a:prstGeom prst="rect">
            <a:avLst/>
          </a:prstGeom>
          <a:noFill/>
          <a:extLst/>
        </p:spPr>
      </p:pic>
      <p:pic>
        <p:nvPicPr>
          <p:cNvPr id="687" name="Picture 687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9143" y="5353812"/>
            <a:ext cx="269747" cy="271272"/>
          </a:xfrm>
          <a:prstGeom prst="rect">
            <a:avLst/>
          </a:prstGeom>
          <a:noFill/>
          <a:extLst/>
        </p:spPr>
      </p:pic>
      <p:pic>
        <p:nvPicPr>
          <p:cNvPr id="691" name="Picture 691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1814" y="5868683"/>
            <a:ext cx="3820160" cy="921662"/>
          </a:xfrm>
          <a:prstGeom prst="rect">
            <a:avLst/>
          </a:prstGeom>
          <a:noFill/>
          <a:extLst/>
        </p:spPr>
      </p:pic>
      <p:pic>
        <p:nvPicPr>
          <p:cNvPr id="692" name="Picture 6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7204" y="6304788"/>
            <a:ext cx="289559" cy="361188"/>
          </a:xfrm>
          <a:prstGeom prst="rect">
            <a:avLst/>
          </a:prstGeom>
          <a:noFill/>
          <a:extLst/>
        </p:spPr>
      </p:pic>
      <p:pic>
        <p:nvPicPr>
          <p:cNvPr id="695" name="Picture 69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8272" y="1171957"/>
            <a:ext cx="355091" cy="359663"/>
          </a:xfrm>
          <a:prstGeom prst="rect">
            <a:avLst/>
          </a:prstGeom>
          <a:noFill/>
          <a:extLst/>
        </p:spPr>
      </p:pic>
      <p:pic>
        <p:nvPicPr>
          <p:cNvPr id="697" name="Picture 69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051" y="1402911"/>
            <a:ext cx="355091" cy="359663"/>
          </a:xfrm>
          <a:prstGeom prst="rect">
            <a:avLst/>
          </a:prstGeom>
          <a:noFill/>
          <a:extLst/>
        </p:spPr>
      </p:pic>
      <p:pic>
        <p:nvPicPr>
          <p:cNvPr id="699" name="Picture 69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6343" y="1171957"/>
            <a:ext cx="355091" cy="359663"/>
          </a:xfrm>
          <a:prstGeom prst="rect">
            <a:avLst/>
          </a:prstGeom>
          <a:noFill/>
          <a:extLst/>
        </p:spPr>
      </p:pic>
      <p:pic>
        <p:nvPicPr>
          <p:cNvPr id="701" name="Picture 69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1607" y="1431037"/>
            <a:ext cx="355091" cy="359663"/>
          </a:xfrm>
          <a:prstGeom prst="rect">
            <a:avLst/>
          </a:prstGeom>
          <a:noFill/>
          <a:extLst/>
        </p:spPr>
      </p:pic>
      <p:sp>
        <p:nvSpPr>
          <p:cNvPr id="703" name="Rectangle 703"/>
          <p:cNvSpPr/>
          <p:nvPr/>
        </p:nvSpPr>
        <p:spPr>
          <a:xfrm>
            <a:off x="1515744" y="563657"/>
            <a:ext cx="6309995" cy="709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304" b="1" i="0" spc="0" baseline="0" dirty="0" err="1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304" b="1" i="0" spc="-57" baseline="0" dirty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параметры</a:t>
            </a:r>
            <a:r>
              <a:rPr lang="en-US" sz="2304" b="1" i="0" spc="-23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ru-RU" sz="2304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Миллеровского </a:t>
            </a:r>
            <a:r>
              <a:rPr lang="ru-RU" sz="2304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городского поселения</a:t>
            </a:r>
            <a:r>
              <a:rPr lang="ru-RU" sz="2304" b="1" spc="-22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sz="2304" b="1" i="0" spc="-34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304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1</a:t>
            </a:r>
            <a:r>
              <a:rPr lang="en-US" sz="2304" b="1" i="0" spc="-34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endParaRPr lang="en-US" sz="2304" b="1" i="0" spc="0" baseline="0" dirty="0">
              <a:solidFill>
                <a:srgbClr val="0070C0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05" name="Rectangle 705"/>
          <p:cNvSpPr/>
          <p:nvPr/>
        </p:nvSpPr>
        <p:spPr>
          <a:xfrm>
            <a:off x="2651125" y="1369478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06" name="Rectangle 706"/>
          <p:cNvSpPr/>
          <p:nvPr/>
        </p:nvSpPr>
        <p:spPr>
          <a:xfrm>
            <a:off x="2651125" y="1625510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11" name="Rectangle 711"/>
          <p:cNvSpPr/>
          <p:nvPr/>
        </p:nvSpPr>
        <p:spPr>
          <a:xfrm>
            <a:off x="2651125" y="3249982"/>
            <a:ext cx="53670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 MS"/>
              </a:rPr>
              <a:t> </a:t>
            </a:r>
          </a:p>
        </p:txBody>
      </p:sp>
      <p:sp>
        <p:nvSpPr>
          <p:cNvPr id="712" name="Rectangle 712"/>
          <p:cNvSpPr/>
          <p:nvPr/>
        </p:nvSpPr>
        <p:spPr>
          <a:xfrm>
            <a:off x="1304849" y="1964561"/>
            <a:ext cx="27974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Налог</a:t>
            </a:r>
            <a:r>
              <a:rPr lang="en-US" b="1" i="0" spc="-26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err="1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доходы физических лиц</a:t>
            </a:r>
            <a:r>
              <a:rPr lang="ru-RU" b="1" i="0" spc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0" i="0" spc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47 222,1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3" name="Rectangle 713"/>
          <p:cNvSpPr/>
          <p:nvPr/>
        </p:nvSpPr>
        <p:spPr>
          <a:xfrm>
            <a:off x="2164589" y="3904168"/>
            <a:ext cx="88614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2672"/>
            <a:r>
              <a:rPr lang="en-US" b="1" i="0" spc="0" baseline="0" dirty="0" err="1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Акцизы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ru-RU" b="1" i="0" spc="0" baseline="0" dirty="0" smtClean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  <a:p>
            <a:pPr marL="42672"/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9637,8</a:t>
            </a:r>
            <a:r>
              <a:rPr lang="en-US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4" name="Rectangle 714"/>
          <p:cNvSpPr/>
          <p:nvPr/>
        </p:nvSpPr>
        <p:spPr>
          <a:xfrm>
            <a:off x="1346920" y="4829690"/>
            <a:ext cx="2487962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lnSpc>
                <a:spcPts val="1452"/>
              </a:lnSpc>
            </a:pP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600" b="1" i="0" spc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</a:p>
          <a:p>
            <a:pPr marL="0" algn="ctr">
              <a:lnSpc>
                <a:spcPts val="1452"/>
              </a:lnSpc>
            </a:pPr>
            <a:r>
              <a:rPr lang="ru-RU" sz="1600" b="1" i="0" spc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155 633,1                          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5" name="Rectangle 715"/>
          <p:cNvSpPr/>
          <p:nvPr/>
        </p:nvSpPr>
        <p:spPr>
          <a:xfrm>
            <a:off x="1825705" y="5915870"/>
            <a:ext cx="146880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b="1" i="0" spc="0" baseline="0" dirty="0" err="1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Иные</a:t>
            </a:r>
            <a:r>
              <a:rPr lang="en-US" b="1" i="0" spc="-29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д</a:t>
            </a:r>
            <a:r>
              <a:rPr lang="en-US" b="1" i="0" spc="-15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</a:t>
            </a:r>
            <a:r>
              <a:rPr lang="en-US" b="1" i="0" spc="-29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х</a:t>
            </a:r>
            <a:r>
              <a:rPr lang="en-US" b="1" i="0" spc="-36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</a:t>
            </a:r>
            <a:r>
              <a:rPr lang="en-US" b="1" i="0" spc="0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ды</a:t>
            </a:r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</a:p>
          <a:p>
            <a:pPr marL="0" algn="ctr"/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16 497,5</a:t>
            </a:r>
            <a:r>
              <a:rPr lang="en-US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6" name="Rectangle 716"/>
          <p:cNvSpPr/>
          <p:nvPr/>
        </p:nvSpPr>
        <p:spPr>
          <a:xfrm>
            <a:off x="6429916" y="1776857"/>
            <a:ext cx="2281778" cy="533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Социальная</a:t>
            </a:r>
            <a:r>
              <a:rPr lang="en-US" b="1" i="0" spc="-21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п</a:t>
            </a:r>
            <a:r>
              <a:rPr lang="en-US" b="1" i="0" spc="-36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литика </a:t>
            </a:r>
          </a:p>
          <a:p>
            <a:pPr marL="565404">
              <a:lnSpc>
                <a:spcPts val="2016"/>
              </a:lnSpc>
            </a:pPr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452,7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7" name="Rectangle 717"/>
          <p:cNvSpPr/>
          <p:nvPr/>
        </p:nvSpPr>
        <p:spPr>
          <a:xfrm>
            <a:off x="6850200" y="2479585"/>
            <a:ext cx="1400640" cy="533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Обр</a:t>
            </a:r>
            <a:r>
              <a:rPr lang="en-US" b="1" i="0" spc="-14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а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зо</a:t>
            </a:r>
            <a:r>
              <a:rPr lang="en-US" b="1" i="0" spc="-14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в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ание </a:t>
            </a:r>
          </a:p>
          <a:p>
            <a:pPr marL="207264">
              <a:lnSpc>
                <a:spcPts val="2016"/>
              </a:lnSpc>
            </a:pPr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112,5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8" name="Rectangle 718"/>
          <p:cNvSpPr/>
          <p:nvPr/>
        </p:nvSpPr>
        <p:spPr>
          <a:xfrm>
            <a:off x="5979510" y="3146575"/>
            <a:ext cx="2954335" cy="533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Национальная безопасность</a:t>
            </a:r>
            <a:r>
              <a:rPr lang="en-US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  <a:p>
            <a:pPr marL="394716">
              <a:lnSpc>
                <a:spcPts val="2015"/>
              </a:lnSpc>
            </a:pPr>
            <a:r>
              <a:rPr lang="ru-RU" b="1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         1 305,9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9" name="Rectangle 719"/>
          <p:cNvSpPr/>
          <p:nvPr/>
        </p:nvSpPr>
        <p:spPr>
          <a:xfrm>
            <a:off x="5997189" y="3891518"/>
            <a:ext cx="3005713" cy="433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Жилищно-комм</a:t>
            </a:r>
            <a:r>
              <a:rPr lang="en-US" sz="1400" b="1" i="0" spc="-12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у</a:t>
            </a:r>
            <a:r>
              <a:rPr lang="en-US" sz="1400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нальное </a:t>
            </a:r>
            <a:r>
              <a:rPr lang="en-US" sz="1400" b="1" i="0" spc="-24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х</a:t>
            </a:r>
            <a:r>
              <a:rPr lang="en-US" sz="1400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озяйст</a:t>
            </a:r>
            <a:r>
              <a:rPr lang="en-US" sz="1400" b="1" i="0" spc="-13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в</a:t>
            </a:r>
            <a:r>
              <a:rPr lang="en-US" sz="1400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 </a:t>
            </a:r>
          </a:p>
          <a:p>
            <a:pPr marL="1007363">
              <a:lnSpc>
                <a:spcPts val="1727"/>
              </a:lnSpc>
            </a:pPr>
            <a:r>
              <a:rPr lang="ru-RU" sz="1600" b="1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212 814,7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20" name="Rectangle 720"/>
          <p:cNvSpPr/>
          <p:nvPr/>
        </p:nvSpPr>
        <p:spPr>
          <a:xfrm>
            <a:off x="5997189" y="4589156"/>
            <a:ext cx="2714505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33756" algn="ctr">
              <a:lnSpc>
                <a:spcPts val="2018"/>
              </a:lnSpc>
            </a:pP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marL="333756" algn="ctr">
              <a:lnSpc>
                <a:spcPts val="2018"/>
              </a:lnSpc>
            </a:pP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42 246,7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21" name="Rectangle 721"/>
          <p:cNvSpPr/>
          <p:nvPr/>
        </p:nvSpPr>
        <p:spPr>
          <a:xfrm>
            <a:off x="6091058" y="5289767"/>
            <a:ext cx="271670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Культура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ru-RU" sz="1600" b="1" i="0" spc="0" baseline="0" dirty="0" smtClean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23 130,7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22" name="Rectangle 722"/>
          <p:cNvSpPr/>
          <p:nvPr/>
        </p:nvSpPr>
        <p:spPr>
          <a:xfrm>
            <a:off x="7456678" y="5755271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23" name="Rectangle 723"/>
          <p:cNvSpPr/>
          <p:nvPr/>
        </p:nvSpPr>
        <p:spPr>
          <a:xfrm>
            <a:off x="7456678" y="6011303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24" name="Rectangle 724"/>
          <p:cNvSpPr/>
          <p:nvPr/>
        </p:nvSpPr>
        <p:spPr>
          <a:xfrm>
            <a:off x="7456678" y="6329514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25" name="Rectangle 725"/>
          <p:cNvSpPr/>
          <p:nvPr/>
        </p:nvSpPr>
        <p:spPr>
          <a:xfrm>
            <a:off x="7456678" y="6585507"/>
            <a:ext cx="49654" cy="2389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26" name="Rectangle 726"/>
          <p:cNvSpPr/>
          <p:nvPr/>
        </p:nvSpPr>
        <p:spPr>
          <a:xfrm>
            <a:off x="373291" y="917094"/>
            <a:ext cx="18074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i="0" spc="-42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i="0" spc="-44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b="1" i="0" spc="-18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i="0" spc="0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en-US" b="1" i="0" spc="-18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b="1" i="0" spc="-25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b="1" i="0" spc="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i="0" spc="-17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b="1" i="0" spc="-2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i="0" spc="-18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i="0" spc="-21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i="0" spc="0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0" spc="0" baseline="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r>
              <a:rPr lang="ru-RU" b="1" i="0" spc="0" baseline="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303 012,3</a:t>
            </a:r>
            <a:r>
              <a:rPr lang="en-US" b="1" i="0" spc="0" baseline="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0" spc="0" baseline="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8" name="Rectangle 728"/>
          <p:cNvSpPr/>
          <p:nvPr/>
        </p:nvSpPr>
        <p:spPr>
          <a:xfrm>
            <a:off x="8232876" y="1471290"/>
            <a:ext cx="929875" cy="164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401572" algn="l"/>
              </a:tabLst>
            </a:pPr>
            <a:r>
              <a:rPr lang="ru-RU" sz="1600" b="1" baseline="-15057" dirty="0" smtClean="0">
                <a:latin typeface="Arial,Bold"/>
              </a:rPr>
              <a:t>тыс</a:t>
            </a:r>
            <a:r>
              <a:rPr lang="ru-RU" sz="1600" b="1" i="0" spc="0" baseline="-15057" dirty="0" smtClean="0">
                <a:latin typeface="Arial,Bold"/>
              </a:rPr>
              <a:t>.</a:t>
            </a:r>
            <a:r>
              <a:rPr lang="en-US" sz="1600" b="1" i="0" spc="-29" baseline="-15057" dirty="0" smtClean="0">
                <a:latin typeface="Arial"/>
              </a:rPr>
              <a:t> </a:t>
            </a:r>
            <a:r>
              <a:rPr lang="en-US" sz="1600" b="1" i="0" spc="0" baseline="-15057" dirty="0">
                <a:latin typeface="Arial,Bold"/>
              </a:rPr>
              <a:t>р</a:t>
            </a:r>
            <a:r>
              <a:rPr lang="en-US" sz="1600" b="1" i="0" spc="-20" baseline="-15057" dirty="0">
                <a:latin typeface="Arial,Bold"/>
              </a:rPr>
              <a:t>у</a:t>
            </a:r>
            <a:r>
              <a:rPr lang="en-US" sz="1600" b="1" i="0" spc="0" baseline="-15057" dirty="0">
                <a:latin typeface="Arial,Bold"/>
              </a:rPr>
              <a:t>блей</a:t>
            </a:r>
            <a:r>
              <a:rPr lang="en-US" sz="1600" b="1" i="0" spc="0" baseline="-15057" dirty="0">
                <a:latin typeface="Arial"/>
              </a:rPr>
              <a:t> </a:t>
            </a:r>
          </a:p>
        </p:txBody>
      </p:sp>
      <p:sp>
        <p:nvSpPr>
          <p:cNvPr id="729" name="Rectangle 729"/>
          <p:cNvSpPr/>
          <p:nvPr/>
        </p:nvSpPr>
        <p:spPr>
          <a:xfrm>
            <a:off x="8704449" y="12777"/>
            <a:ext cx="19236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0" name="Rectangle 730"/>
          <p:cNvSpPr/>
          <p:nvPr/>
        </p:nvSpPr>
        <p:spPr>
          <a:xfrm>
            <a:off x="6763836" y="6170712"/>
            <a:ext cx="1377813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1600" b="1" i="0" spc="0" baseline="0" dirty="0" err="1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Иные</a:t>
            </a:r>
            <a:r>
              <a:rPr lang="en-US" sz="1600" b="1" i="0" spc="-16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рас</a:t>
            </a:r>
            <a:r>
              <a:rPr lang="en-US" sz="1600" b="1" i="0" spc="-29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х</a:t>
            </a:r>
            <a:r>
              <a:rPr lang="en-US" sz="1600" b="1" i="0" spc="-36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ды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</a:p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22 949,2</a:t>
            </a:r>
            <a:endParaRPr lang="ru-RU" sz="1600" b="1" i="0" spc="0" baseline="0" dirty="0" smtClean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  <a:p>
            <a:pPr marL="0" algn="ctr"/>
            <a:r>
              <a:rPr lang="en-US" sz="1600" b="1" i="0" spc="0" baseline="0" dirty="0" smtClean="0"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600" b="1" i="0" spc="0" baseline="0" dirty="0"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113" name="Rectangle 726"/>
          <p:cNvSpPr/>
          <p:nvPr/>
        </p:nvSpPr>
        <p:spPr>
          <a:xfrm>
            <a:off x="7063989" y="948680"/>
            <a:ext cx="19065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en-US" b="1" i="0" spc="-18" baseline="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b="1" i="0" spc="-25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b="1" i="0" spc="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i="0" spc="-17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b="1" i="0" spc="-2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i="0" spc="-18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i="0" spc="-21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i="0" spc="0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0" spc="0" baseline="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r>
              <a:rPr lang="ru-RU" b="1" i="0" spc="0" baseline="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303 012,3</a:t>
            </a:r>
            <a:endParaRPr lang="en-US" b="1" i="0" spc="0" baseline="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712"/>
          <p:cNvSpPr/>
          <p:nvPr/>
        </p:nvSpPr>
        <p:spPr>
          <a:xfrm>
            <a:off x="1336479" y="2941345"/>
            <a:ext cx="26673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Налоги от имущества                            74 021,8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88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sp>
        <p:nvSpPr>
          <p:cNvPr id="84" name="Rectangle 728"/>
          <p:cNvSpPr/>
          <p:nvPr/>
        </p:nvSpPr>
        <p:spPr>
          <a:xfrm>
            <a:off x="3147451" y="1508284"/>
            <a:ext cx="929875" cy="164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401572" algn="l"/>
              </a:tabLst>
            </a:pPr>
            <a:r>
              <a:rPr lang="ru-RU" sz="1600" b="1" baseline="-15057" dirty="0" smtClean="0">
                <a:latin typeface="Arial,Bold"/>
              </a:rPr>
              <a:t>тыс</a:t>
            </a:r>
            <a:r>
              <a:rPr lang="ru-RU" sz="1600" b="1" i="0" spc="0" baseline="-15057" dirty="0" smtClean="0">
                <a:latin typeface="Arial,Bold"/>
              </a:rPr>
              <a:t>.</a:t>
            </a:r>
            <a:r>
              <a:rPr lang="en-US" sz="1600" b="1" i="0" spc="-29" baseline="-15057" dirty="0" smtClean="0">
                <a:latin typeface="Arial"/>
              </a:rPr>
              <a:t> </a:t>
            </a:r>
            <a:r>
              <a:rPr lang="en-US" sz="1600" b="1" i="0" spc="0" baseline="-15057" dirty="0">
                <a:latin typeface="Arial,Bold"/>
              </a:rPr>
              <a:t>р</a:t>
            </a:r>
            <a:r>
              <a:rPr lang="en-US" sz="1600" b="1" i="0" spc="-20" baseline="-15057" dirty="0">
                <a:latin typeface="Arial,Bold"/>
              </a:rPr>
              <a:t>у</a:t>
            </a:r>
            <a:r>
              <a:rPr lang="en-US" sz="1600" b="1" i="0" spc="0" baseline="-15057" dirty="0">
                <a:latin typeface="Arial,Bold"/>
              </a:rPr>
              <a:t>блей</a:t>
            </a:r>
            <a:r>
              <a:rPr lang="en-US" sz="1600" b="1" i="0" spc="0" baseline="-15057" dirty="0">
                <a:latin typeface="Arial"/>
              </a:rPr>
              <a:t>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52761" y="4780982"/>
            <a:ext cx="909396" cy="764790"/>
          </a:xfrm>
          <a:prstGeom prst="rect">
            <a:avLst/>
          </a:prstGeom>
          <a:blipFill>
            <a:blip r:embed="rId21" cstate="print"/>
            <a:stretch>
              <a:fillRect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37524" y="1808456"/>
            <a:ext cx="909396" cy="764790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37524" y="2773930"/>
            <a:ext cx="909396" cy="764790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52761" y="5785543"/>
            <a:ext cx="909396" cy="764790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365810" y="1753054"/>
            <a:ext cx="631379" cy="530981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365810" y="2448440"/>
            <a:ext cx="631379" cy="530981"/>
          </a:xfrm>
          <a:prstGeom prst="rect">
            <a:avLst/>
          </a:prstGeom>
          <a:blipFill dpi="0" rotWithShape="1">
            <a:blip r:embed="rId26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365810" y="3150985"/>
            <a:ext cx="631379" cy="530981"/>
          </a:xfrm>
          <a:prstGeom prst="rect">
            <a:avLst/>
          </a:prstGeom>
          <a:blipFill dpi="0" rotWithShape="1">
            <a:blip r:embed="rId27" cstate="print"/>
            <a:srcRect/>
            <a:stretch>
              <a:fillRect l="-8000" t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365810" y="3845004"/>
            <a:ext cx="631379" cy="530981"/>
          </a:xfrm>
          <a:prstGeom prst="rect">
            <a:avLst/>
          </a:prstGeom>
          <a:blipFill dpi="0" rotWithShape="1">
            <a:blip r:embed="rId28" cstate="print"/>
            <a:srcRect/>
            <a:stretch>
              <a:fillRect l="-22000" t="-8000" r="-36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365810" y="4564199"/>
            <a:ext cx="631379" cy="530981"/>
          </a:xfrm>
          <a:prstGeom prst="rect">
            <a:avLst/>
          </a:prstGeom>
          <a:blipFill dpi="0" rotWithShape="1">
            <a:blip r:embed="rId29" cstate="print"/>
            <a:srcRect/>
            <a:stretch>
              <a:fillRect l="-22000" t="-8000" r="-36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365810" y="5285533"/>
            <a:ext cx="708887" cy="596164"/>
          </a:xfrm>
          <a:prstGeom prst="rect">
            <a:avLst/>
          </a:prstGeom>
          <a:blipFill dpi="0" rotWithShape="1">
            <a:blip r:embed="rId30" cstate="print"/>
            <a:srcRect/>
            <a:stretch>
              <a:fillRect l="-22000" t="-8000" r="-36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364615" y="6101449"/>
            <a:ext cx="708887" cy="596164"/>
          </a:xfrm>
          <a:prstGeom prst="rect">
            <a:avLst/>
          </a:prstGeom>
          <a:blipFill dpi="0" rotWithShape="1">
            <a:blip r:embed="rId31" cstate="print"/>
            <a:srcRect/>
            <a:stretch>
              <a:fillRect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37524" y="3752346"/>
            <a:ext cx="909396" cy="764790"/>
          </a:xfrm>
          <a:prstGeom prst="rect">
            <a:avLst/>
          </a:prstGeom>
          <a:blipFill dpi="0" rotWithShape="1">
            <a:blip r:embed="rId32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Freeform 77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Рисунок 31" descr="nolog1.jpe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621305"/>
            <a:ext cx="9144000" cy="48006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77" name="Freeform 777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3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797" name="Picture 79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7259" y="725425"/>
            <a:ext cx="414527" cy="414527"/>
          </a:xfrm>
          <a:prstGeom prst="rect">
            <a:avLst/>
          </a:prstGeom>
          <a:noFill/>
          <a:extLst/>
        </p:spPr>
      </p:pic>
      <p:sp>
        <p:nvSpPr>
          <p:cNvPr id="798" name="Freeform 798"/>
          <p:cNvSpPr/>
          <p:nvPr/>
        </p:nvSpPr>
        <p:spPr>
          <a:xfrm>
            <a:off x="755573" y="1412825"/>
            <a:ext cx="7488809" cy="489635"/>
          </a:xfrm>
          <a:custGeom>
            <a:avLst/>
            <a:gdLst/>
            <a:ahLst/>
            <a:cxnLst/>
            <a:rect l="0" t="0" r="0" b="0"/>
            <a:pathLst>
              <a:path w="7488809" h="489635">
                <a:moveTo>
                  <a:pt x="0" y="489635"/>
                </a:moveTo>
                <a:lnTo>
                  <a:pt x="7488809" y="489635"/>
                </a:lnTo>
                <a:lnTo>
                  <a:pt x="7488809" y="0"/>
                </a:lnTo>
                <a:lnTo>
                  <a:pt x="0" y="0"/>
                </a:lnTo>
                <a:lnTo>
                  <a:pt x="0" y="489635"/>
                </a:lnTo>
                <a:close/>
              </a:path>
            </a:pathLst>
          </a:custGeom>
          <a:solidFill>
            <a:srgbClr val="E8D0D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>
            <a:off x="755573" y="1902384"/>
            <a:ext cx="7488809" cy="452451"/>
          </a:xfrm>
          <a:custGeom>
            <a:avLst/>
            <a:gdLst/>
            <a:ahLst/>
            <a:cxnLst/>
            <a:rect l="0" t="0" r="0" b="0"/>
            <a:pathLst>
              <a:path w="7488809" h="452451">
                <a:moveTo>
                  <a:pt x="0" y="452451"/>
                </a:moveTo>
                <a:lnTo>
                  <a:pt x="7488809" y="452451"/>
                </a:lnTo>
                <a:lnTo>
                  <a:pt x="7488809" y="0"/>
                </a:lnTo>
                <a:lnTo>
                  <a:pt x="0" y="0"/>
                </a:lnTo>
                <a:lnTo>
                  <a:pt x="0" y="452451"/>
                </a:lnTo>
                <a:close/>
              </a:path>
            </a:pathLst>
          </a:custGeom>
          <a:solidFill>
            <a:srgbClr val="F4E9E9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>
            <a:off x="755573" y="2354898"/>
            <a:ext cx="7488809" cy="482410"/>
          </a:xfrm>
          <a:custGeom>
            <a:avLst/>
            <a:gdLst/>
            <a:ahLst/>
            <a:cxnLst/>
            <a:rect l="0" t="0" r="0" b="0"/>
            <a:pathLst>
              <a:path w="7488809" h="482410">
                <a:moveTo>
                  <a:pt x="0" y="482410"/>
                </a:moveTo>
                <a:lnTo>
                  <a:pt x="7488809" y="482410"/>
                </a:lnTo>
                <a:lnTo>
                  <a:pt x="7488809" y="0"/>
                </a:lnTo>
                <a:lnTo>
                  <a:pt x="0" y="0"/>
                </a:lnTo>
                <a:lnTo>
                  <a:pt x="0" y="482410"/>
                </a:lnTo>
                <a:close/>
              </a:path>
            </a:pathLst>
          </a:custGeom>
          <a:solidFill>
            <a:srgbClr val="E8D0D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>
            <a:off x="749223" y="1902460"/>
            <a:ext cx="7501585" cy="0"/>
          </a:xfrm>
          <a:custGeom>
            <a:avLst/>
            <a:gdLst/>
            <a:ahLst/>
            <a:cxnLst/>
            <a:rect l="0" t="0" r="0" b="0"/>
            <a:pathLst>
              <a:path w="7501585">
                <a:moveTo>
                  <a:pt x="0" y="0"/>
                </a:moveTo>
                <a:lnTo>
                  <a:pt x="7501585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>
            <a:off x="749223" y="2354835"/>
            <a:ext cx="7501585" cy="0"/>
          </a:xfrm>
          <a:custGeom>
            <a:avLst/>
            <a:gdLst/>
            <a:ahLst/>
            <a:cxnLst/>
            <a:rect l="0" t="0" r="0" b="0"/>
            <a:pathLst>
              <a:path w="7501585">
                <a:moveTo>
                  <a:pt x="0" y="0"/>
                </a:moveTo>
                <a:lnTo>
                  <a:pt x="7501585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>
            <a:off x="749223" y="2837308"/>
            <a:ext cx="7501585" cy="0"/>
          </a:xfrm>
          <a:custGeom>
            <a:avLst/>
            <a:gdLst/>
            <a:ahLst/>
            <a:cxnLst/>
            <a:rect l="0" t="0" r="0" b="0"/>
            <a:pathLst>
              <a:path w="7501585">
                <a:moveTo>
                  <a:pt x="0" y="0"/>
                </a:moveTo>
                <a:lnTo>
                  <a:pt x="7501585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>
            <a:off x="749223" y="1412748"/>
            <a:ext cx="7501585" cy="0"/>
          </a:xfrm>
          <a:custGeom>
            <a:avLst/>
            <a:gdLst/>
            <a:ahLst/>
            <a:cxnLst/>
            <a:rect l="0" t="0" r="0" b="0"/>
            <a:pathLst>
              <a:path w="7501585">
                <a:moveTo>
                  <a:pt x="0" y="0"/>
                </a:moveTo>
                <a:lnTo>
                  <a:pt x="7501585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Rectangle 821"/>
          <p:cNvSpPr/>
          <p:nvPr/>
        </p:nvSpPr>
        <p:spPr>
          <a:xfrm>
            <a:off x="8687197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 smtClean="0">
                <a:solidFill>
                  <a:srgbClr val="FFFFFF"/>
                </a:solidFill>
                <a:latin typeface="Arial"/>
              </a:rPr>
              <a:t>09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3" name="Rectangle 823"/>
          <p:cNvSpPr/>
          <p:nvPr/>
        </p:nvSpPr>
        <p:spPr>
          <a:xfrm>
            <a:off x="3398762" y="1543085"/>
            <a:ext cx="234647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rebuchet MS,Bold"/>
              </a:rPr>
              <a:t>ОАО</a:t>
            </a:r>
            <a:r>
              <a:rPr lang="en-US" sz="1403" b="1" i="0" spc="-15" baseline="0" dirty="0">
                <a:latin typeface="Trebuchet MS,Bold"/>
              </a:rPr>
              <a:t> </a:t>
            </a:r>
            <a:r>
              <a:rPr lang="en-US" sz="1403" b="1" i="0" spc="0" baseline="0" dirty="0" smtClean="0">
                <a:latin typeface="Trebuchet MS,Bold"/>
              </a:rPr>
              <a:t>«</a:t>
            </a:r>
            <a:r>
              <a:rPr lang="ru-RU" sz="1403" b="1" i="0" spc="0" baseline="0" dirty="0" smtClean="0">
                <a:latin typeface="Trebuchet MS,Bold"/>
              </a:rPr>
              <a:t>МИЛЛЕРОВСКИЙ ГОК</a:t>
            </a:r>
            <a:r>
              <a:rPr lang="en-US" sz="1403" b="1" i="0" spc="0" baseline="0" dirty="0" smtClean="0">
                <a:latin typeface="Trebuchet MS,Bold"/>
              </a:rPr>
              <a:t>» </a:t>
            </a:r>
            <a:endParaRPr lang="en-US" sz="1403" b="1" i="0" spc="0" baseline="0" dirty="0">
              <a:latin typeface="Trebuchet MS,Bold"/>
            </a:endParaRPr>
          </a:p>
        </p:txBody>
      </p:sp>
      <p:sp>
        <p:nvSpPr>
          <p:cNvPr id="824" name="Rectangle 824"/>
          <p:cNvSpPr/>
          <p:nvPr/>
        </p:nvSpPr>
        <p:spPr>
          <a:xfrm>
            <a:off x="2980218" y="1983891"/>
            <a:ext cx="318356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rebuchet MS,Bold"/>
              </a:rPr>
              <a:t>МИЛЛЕРОВСКИЙ ФИЛИАЛ АО </a:t>
            </a:r>
            <a:r>
              <a:rPr lang="en-US" sz="1403" b="1" i="0" spc="0" baseline="0" dirty="0" smtClean="0">
                <a:latin typeface="Trebuchet MS,Bold"/>
              </a:rPr>
              <a:t>«</a:t>
            </a:r>
            <a:r>
              <a:rPr lang="ru-RU" sz="1403" b="1" i="0" spc="0" baseline="0" dirty="0" smtClean="0">
                <a:latin typeface="Trebuchet MS,Bold"/>
              </a:rPr>
              <a:t>АСТОН</a:t>
            </a:r>
            <a:r>
              <a:rPr lang="en-US" sz="1403" b="1" i="0" spc="0" baseline="0" dirty="0" smtClean="0">
                <a:latin typeface="Trebuchet MS,Bold"/>
              </a:rPr>
              <a:t>» </a:t>
            </a:r>
            <a:endParaRPr lang="en-US" sz="1403" b="1" i="0" spc="0" baseline="0" dirty="0">
              <a:latin typeface="Trebuchet MS,Bold"/>
            </a:endParaRPr>
          </a:p>
        </p:txBody>
      </p:sp>
      <p:sp>
        <p:nvSpPr>
          <p:cNvPr id="825" name="Rectangle 825"/>
          <p:cNvSpPr/>
          <p:nvPr/>
        </p:nvSpPr>
        <p:spPr>
          <a:xfrm>
            <a:off x="3852604" y="2466301"/>
            <a:ext cx="1438792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 smtClean="0">
                <a:latin typeface="Trebuchet MS,Bold"/>
              </a:rPr>
              <a:t>ООО</a:t>
            </a:r>
            <a:r>
              <a:rPr lang="en-US" sz="1403" b="1" i="0" spc="-18" baseline="0" dirty="0" smtClean="0">
                <a:latin typeface="Trebuchet MS,Bold"/>
              </a:rPr>
              <a:t> </a:t>
            </a:r>
            <a:r>
              <a:rPr lang="en-US" sz="1403" b="1" i="0" spc="0" baseline="0" dirty="0" smtClean="0">
                <a:latin typeface="Trebuchet MS,Bold"/>
              </a:rPr>
              <a:t>«</a:t>
            </a:r>
            <a:r>
              <a:rPr lang="ru-RU" sz="1403" b="1" dirty="0" smtClean="0">
                <a:latin typeface="Trebuchet MS,Bold"/>
              </a:rPr>
              <a:t>АМИЛКО</a:t>
            </a:r>
            <a:r>
              <a:rPr lang="en-US" sz="1403" b="1" i="0" spc="0" baseline="0" dirty="0" smtClean="0">
                <a:latin typeface="Trebuchet MS,Bold"/>
              </a:rPr>
              <a:t>»  </a:t>
            </a:r>
            <a:endParaRPr lang="en-US" sz="1403" b="1" i="0" spc="0" baseline="0" dirty="0">
              <a:latin typeface="Trebuchet MS,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285" y="812556"/>
            <a:ext cx="902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КРУПНЕЙШИЕ НАЛОГОПЛАТЕЛЬЩИКИ МИЛЛЕРОВСКОГО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городского поселения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36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3017</TotalTime>
  <Words>918</Words>
  <Application>Microsoft Office PowerPoint</Application>
  <PresentationFormat>Экран (4:3)</PresentationFormat>
  <Paragraphs>254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Times New Roman,BoldItalic</vt:lpstr>
      <vt:lpstr>Trebuchet MS,Bold</vt:lpstr>
      <vt:lpstr>Tw Cen MT Condensed</vt:lpstr>
      <vt:lpstr>Tw Cen MT</vt:lpstr>
      <vt:lpstr>Wingdings 3</vt:lpstr>
      <vt:lpstr>Georgia</vt:lpstr>
      <vt:lpstr>Calibri</vt:lpstr>
      <vt:lpstr>Arial,Bold</vt:lpstr>
      <vt:lpstr>Arial</vt:lpstr>
      <vt:lpstr>Times New Roman</vt:lpstr>
      <vt:lpstr>Times New Roman,Bold</vt:lpstr>
      <vt:lpstr>Trebuchet MS</vt:lpstr>
      <vt:lpstr>Georgia,BoldItalic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385</cp:revision>
  <dcterms:modified xsi:type="dcterms:W3CDTF">2020-11-19T09:06:30Z</dcterms:modified>
</cp:coreProperties>
</file>