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drawings/drawing2.xml" ContentType="application/vnd.openxmlformats-officedocument.drawingml.chartshape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rawings/drawing3.xml" ContentType="application/vnd.openxmlformats-officedocument.drawingml.chartshapes+xml"/>
  <Override PartName="/ppt/notesSlides/notesSlide6.xml" ContentType="application/vnd.openxmlformats-officedocument.presentationml.notesSlide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9" r:id="rId1"/>
    <p:sldMasterId id="2147483775" r:id="rId2"/>
    <p:sldMasterId id="2147483812" r:id="rId3"/>
    <p:sldMasterId id="2147484065" r:id="rId4"/>
  </p:sldMasterIdLst>
  <p:notesMasterIdLst>
    <p:notesMasterId r:id="rId27"/>
  </p:notesMasterIdLst>
  <p:handoutMasterIdLst>
    <p:handoutMasterId r:id="rId28"/>
  </p:handoutMasterIdLst>
  <p:sldIdLst>
    <p:sldId id="896" r:id="rId5"/>
    <p:sldId id="897" r:id="rId6"/>
    <p:sldId id="1202" r:id="rId7"/>
    <p:sldId id="1166" r:id="rId8"/>
    <p:sldId id="1590" r:id="rId9"/>
    <p:sldId id="1204" r:id="rId10"/>
    <p:sldId id="1198" r:id="rId11"/>
    <p:sldId id="904" r:id="rId12"/>
    <p:sldId id="1201" r:id="rId13"/>
    <p:sldId id="1591" r:id="rId14"/>
    <p:sldId id="1423" r:id="rId15"/>
    <p:sldId id="1572" r:id="rId16"/>
    <p:sldId id="1592" r:id="rId17"/>
    <p:sldId id="1593" r:id="rId18"/>
    <p:sldId id="1502" r:id="rId19"/>
    <p:sldId id="1594" r:id="rId20"/>
    <p:sldId id="1597" r:id="rId21"/>
    <p:sldId id="1600" r:id="rId22"/>
    <p:sldId id="1601" r:id="rId23"/>
    <p:sldId id="1603" r:id="rId24"/>
    <p:sldId id="1604" r:id="rId25"/>
    <p:sldId id="1552" r:id="rId26"/>
  </p:sldIdLst>
  <p:sldSz cx="9144000" cy="6858000" type="screen4x3"/>
  <p:notesSz cx="7102475" cy="10234613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Скрипников" initials="Д.В.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FF66"/>
    <a:srgbClr val="53D2FF"/>
    <a:srgbClr val="EAA0A0"/>
    <a:srgbClr val="1FD15A"/>
    <a:srgbClr val="CCFF33"/>
    <a:srgbClr val="FB998F"/>
    <a:srgbClr val="7EEA9F"/>
    <a:srgbClr val="95358A"/>
    <a:srgbClr val="DCB1AE"/>
    <a:srgbClr val="97E60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B4B98B0-60AC-42C2-AFA5-B58CD77FA1E5}" styleName="Светлый стиль 1 -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332" autoAdjust="0"/>
    <p:restoredTop sz="95632" autoAdjust="0"/>
  </p:normalViewPr>
  <p:slideViewPr>
    <p:cSldViewPr>
      <p:cViewPr varScale="1">
        <p:scale>
          <a:sx n="111" d="100"/>
          <a:sy n="111" d="100"/>
        </p:scale>
        <p:origin x="1692" y="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notesMaster" Target="notesMasters/notesMaster1.xml"/><Relationship Id="rId30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Microsoft_Excel_Worksheet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.xlsx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chartUserShapes" Target="../drawings/drawing3.xm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7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8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0"/>
      <c:rotY val="10"/>
      <c:rAngAx val="0"/>
      <c:perspective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3245672152594629"/>
          <c:y val="0.10666397887360608"/>
          <c:w val="0.83528284203826897"/>
          <c:h val="0.73531463511920003"/>
        </c:manualLayout>
      </c:layout>
      <c:bar3DChart>
        <c:barDir val="col"/>
        <c:grouping val="stacked"/>
        <c:varyColors val="0"/>
        <c:ser>
          <c:idx val="1"/>
          <c:order val="0"/>
          <c:tx>
            <c:strRef>
              <c:f>Sheet1!$A$2</c:f>
              <c:strCache>
                <c:ptCount val="1"/>
                <c:pt idx="0">
                  <c:v>Налоговые и неналоговые доходы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tint val="43000"/>
                    <a:satMod val="165000"/>
                  </a:schemeClr>
                </a:gs>
                <a:gs pos="55000">
                  <a:schemeClr val="accent2">
                    <a:tint val="83000"/>
                    <a:satMod val="155000"/>
                  </a:schemeClr>
                </a:gs>
                <a:gs pos="100000">
                  <a:schemeClr val="accent2">
                    <a:shade val="85000"/>
                  </a:schemeClr>
                </a:gs>
              </a:gsLst>
              <a:path path="circle">
                <a:fillToRect l="-40000" t="-90000" r="140000" b="190000"/>
              </a:path>
            </a:gradFill>
            <a:ln w="9525" cap="flat" cmpd="sng" algn="ctr">
              <a:solidFill>
                <a:schemeClr val="accent2"/>
              </a:solidFill>
              <a:prstDash val="solid"/>
            </a:ln>
            <a:effectLst>
              <a:outerShdw blurRad="50800" dist="25400" dir="5400000" rotWithShape="0">
                <a:srgbClr val="000000">
                  <a:alpha val="45000"/>
                </a:srgbClr>
              </a:outerShdw>
            </a:effectLst>
          </c:spPr>
          <c:invertIfNegative val="0"/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81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Sheet1!$B$1:$D$1</c:f>
              <c:strCache>
                <c:ptCount val="2"/>
                <c:pt idx="0">
                  <c:v>2019 год</c:v>
                </c:pt>
                <c:pt idx="1">
                  <c:v>2020 год</c:v>
                </c:pt>
              </c:strCache>
            </c:strRef>
          </c:cat>
          <c:val>
            <c:numRef>
              <c:f>Sheet1!$B$2:$D$2</c:f>
              <c:numCache>
                <c:formatCode>#\ ##0.0</c:formatCode>
                <c:ptCount val="3"/>
                <c:pt idx="0">
                  <c:v>110466.5</c:v>
                </c:pt>
                <c:pt idx="1">
                  <c:v>149918.70000000001</c:v>
                </c:pt>
              </c:numCache>
            </c:numRef>
          </c:val>
        </c:ser>
        <c:ser>
          <c:idx val="2"/>
          <c:order val="1"/>
          <c:tx>
            <c:strRef>
              <c:f>Sheet1!$A$3</c:f>
              <c:strCache>
                <c:ptCount val="1"/>
                <c:pt idx="0">
                  <c:v>Доходы бюджета Миллеровского городского поселения</c:v>
                </c:pt>
              </c:strCache>
            </c:strRef>
          </c:tx>
          <c:spPr>
            <a:gradFill rotWithShape="1">
              <a:gsLst>
                <a:gs pos="0">
                  <a:schemeClr val="accent5">
                    <a:tint val="43000"/>
                    <a:satMod val="165000"/>
                  </a:schemeClr>
                </a:gs>
                <a:gs pos="55000">
                  <a:schemeClr val="accent5">
                    <a:tint val="83000"/>
                    <a:satMod val="155000"/>
                  </a:schemeClr>
                </a:gs>
                <a:gs pos="100000">
                  <a:schemeClr val="accent5">
                    <a:shade val="85000"/>
                  </a:schemeClr>
                </a:gs>
              </a:gsLst>
              <a:path path="circle">
                <a:fillToRect l="-40000" t="-90000" r="140000" b="190000"/>
              </a:path>
            </a:gradFill>
            <a:ln w="9525" cap="flat" cmpd="sng" algn="ctr">
              <a:solidFill>
                <a:schemeClr val="accent5"/>
              </a:solidFill>
              <a:prstDash val="solid"/>
            </a:ln>
            <a:effectLst>
              <a:outerShdw blurRad="50800" dist="25400" dir="5400000" rotWithShape="0">
                <a:srgbClr val="000000">
                  <a:alpha val="45000"/>
                </a:srgbClr>
              </a:outerShdw>
            </a:effectLst>
          </c:spPr>
          <c:invertIfNegative val="0"/>
          <c:dPt>
            <c:idx val="0"/>
            <c:invertIfNegative val="0"/>
            <c:bubble3D val="0"/>
            <c:spPr>
              <a:gradFill rotWithShape="1">
                <a:gsLst>
                  <a:gs pos="0">
                    <a:schemeClr val="accent5">
                      <a:tint val="43000"/>
                      <a:satMod val="165000"/>
                    </a:schemeClr>
                  </a:gs>
                  <a:gs pos="50000">
                    <a:schemeClr val="accent5">
                      <a:tint val="83000"/>
                      <a:satMod val="155000"/>
                    </a:schemeClr>
                  </a:gs>
                  <a:gs pos="100000">
                    <a:schemeClr val="accent5">
                      <a:shade val="85000"/>
                    </a:schemeClr>
                  </a:gs>
                </a:gsLst>
                <a:path path="circle">
                  <a:fillToRect l="-40000" t="-90000" r="140000" b="190000"/>
                </a:path>
              </a:gradFill>
              <a:ln w="9525" cap="flat" cmpd="sng" algn="ctr">
                <a:solidFill>
                  <a:schemeClr val="accent5"/>
                </a:solidFill>
                <a:prstDash val="solid"/>
              </a:ln>
              <a:effectLst>
                <a:outerShdw blurRad="50800" dist="25400" dir="5400000" rotWithShape="0">
                  <a:srgbClr val="000000">
                    <a:alpha val="45000"/>
                  </a:srgbClr>
                </a:outerShdw>
              </a:effectLst>
            </c:spPr>
          </c:dPt>
          <c:cat>
            <c:strRef>
              <c:f>Sheet1!$B$1:$D$1</c:f>
              <c:strCache>
                <c:ptCount val="2"/>
                <c:pt idx="0">
                  <c:v>2019 год</c:v>
                </c:pt>
                <c:pt idx="1">
                  <c:v>2020 год</c:v>
                </c:pt>
              </c:strCache>
            </c:strRef>
          </c:cat>
          <c:val>
            <c:numRef>
              <c:f>Sheet1!$B$3:$D$3</c:f>
              <c:numCache>
                <c:formatCode>#\ ##0.0</c:formatCode>
                <c:ptCount val="3"/>
                <c:pt idx="0">
                  <c:v>335175.8</c:v>
                </c:pt>
                <c:pt idx="1">
                  <c:v>231857.9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542292976"/>
        <c:axId val="542078680"/>
        <c:axId val="0"/>
      </c:bar3DChart>
      <c:catAx>
        <c:axId val="54229297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383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400" b="1" i="0" u="none" strike="noStrike" baseline="0">
                <a:solidFill>
                  <a:srgbClr val="003300"/>
                </a:solidFill>
                <a:latin typeface="Arial"/>
                <a:ea typeface="Arial"/>
                <a:cs typeface="Arial"/>
              </a:defRPr>
            </a:pPr>
            <a:endParaRPr lang="ru-RU"/>
          </a:p>
        </c:txPr>
        <c:crossAx val="542078680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542078680"/>
        <c:scaling>
          <c:orientation val="minMax"/>
          <c:min val="0"/>
        </c:scaling>
        <c:delete val="0"/>
        <c:axPos val="l"/>
        <c:numFmt formatCode="#,##0" sourceLinked="0"/>
        <c:majorTickMark val="out"/>
        <c:minorTickMark val="none"/>
        <c:tickLblPos val="nextTo"/>
        <c:spPr>
          <a:ln w="3383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492" b="0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ru-RU"/>
          </a:p>
        </c:txPr>
        <c:crossAx val="542292976"/>
        <c:crosses val="autoZero"/>
        <c:crossBetween val="between"/>
        <c:majorUnit val="500000"/>
        <c:minorUnit val="100000"/>
      </c:valAx>
    </c:plotArea>
    <c:legend>
      <c:legendPos val="b"/>
      <c:legendEntry>
        <c:idx val="0"/>
        <c:txPr>
          <a:bodyPr/>
          <a:lstStyle/>
          <a:p>
            <a:pPr>
              <a:defRPr sz="1369" b="1" i="0" u="none" strike="noStrike" baseline="0">
                <a:solidFill>
                  <a:srgbClr val="53D2FF"/>
                </a:solidFill>
                <a:latin typeface="Arial"/>
                <a:ea typeface="Arial"/>
                <a:cs typeface="Arial"/>
              </a:defRPr>
            </a:pPr>
            <a:endParaRPr lang="ru-RU"/>
          </a:p>
        </c:txPr>
      </c:legendEntry>
      <c:legendEntry>
        <c:idx val="1"/>
        <c:txPr>
          <a:bodyPr/>
          <a:lstStyle/>
          <a:p>
            <a:pPr>
              <a:defRPr sz="1369" b="1" i="0" u="none" strike="noStrike" baseline="0">
                <a:solidFill>
                  <a:srgbClr val="FF0000"/>
                </a:solidFill>
                <a:latin typeface="Arial"/>
                <a:ea typeface="Arial"/>
                <a:cs typeface="Arial"/>
              </a:defRPr>
            </a:pPr>
            <a:endParaRPr lang="ru-RU"/>
          </a:p>
        </c:txPr>
      </c:legendEntry>
      <c:layout>
        <c:manualLayout>
          <c:xMode val="edge"/>
          <c:yMode val="edge"/>
          <c:x val="0.27307300717338412"/>
          <c:y val="0.88011096172559267"/>
          <c:w val="0.48302651440935501"/>
          <c:h val="9.5914669160755764E-2"/>
        </c:manualLayout>
      </c:layout>
      <c:overlay val="0"/>
      <c:spPr>
        <a:noFill/>
        <a:ln w="3383">
          <a:noFill/>
          <a:prstDash val="solid"/>
        </a:ln>
      </c:spPr>
      <c:txPr>
        <a:bodyPr/>
        <a:lstStyle/>
        <a:p>
          <a:pPr>
            <a:defRPr sz="1369" b="1" i="0" u="none" strike="noStrike" baseline="0">
              <a:solidFill>
                <a:schemeClr val="tx1"/>
              </a:solidFill>
              <a:latin typeface="Arial"/>
              <a:ea typeface="Arial"/>
              <a:cs typeface="Arial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998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ru-RU"/>
    </a:p>
  </c:txPr>
  <c:externalData r:id="rId1">
    <c:autoUpdate val="0"/>
  </c:externalData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solidFill>
          <a:srgbClr val="CCECFF"/>
        </a:solidFill>
      </c:spPr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7272301196951717"/>
          <c:y val="7.0349564673374679E-2"/>
          <c:w val="0.82592542613576203"/>
          <c:h val="0.75000325843282922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Бюджет Миллеровского района</c:v>
                </c:pt>
              </c:strCache>
            </c:strRef>
          </c:tx>
          <c:spPr>
            <a:solidFill>
              <a:srgbClr val="99FF66"/>
            </a:solidFill>
            <a:effectLst/>
            <a:scene3d>
              <a:camera prst="orthographicFront"/>
              <a:lightRig rig="threePt" dir="t"/>
            </a:scene3d>
            <a:sp3d prstMaterial="metal">
              <a:bevelT w="165100" h="19050" prst="convex"/>
              <a:bevelB w="165100" h="19050" prst="convex"/>
            </a:sp3d>
          </c:spPr>
          <c:invertIfNegative val="0"/>
          <c:dLbls>
            <c:dLbl>
              <c:idx val="0"/>
              <c:layout>
                <c:manualLayout>
                  <c:x val="-5.4232751303247015E-3"/>
                  <c:y val="-4.8831295465791381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150819,3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1.5642253698597158E-2"/>
                  <c:y val="-3.5772299928127992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155367,7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1.0125433457605981E-2"/>
                  <c:y val="-4.0182299771397624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161191,2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-1.1271174824424661E-3"/>
                  <c:y val="-4.876668317605973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-9.7087905585634023E-3"/>
                  <c:y val="-6.629281580730942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5"/>
              <c:layout>
                <c:manualLayout>
                  <c:x val="-1.216405705251372E-2"/>
                  <c:y val="-1.340877691465516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8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 2020 год</c:v>
                </c:pt>
                <c:pt idx="1">
                  <c:v> 2021 год</c:v>
                </c:pt>
                <c:pt idx="2">
                  <c:v>2022 год</c:v>
                </c:pt>
              </c:strCache>
            </c:strRef>
          </c:cat>
          <c:val>
            <c:numRef>
              <c:f>Лист1!$B$2:$B$4</c:f>
              <c:numCache>
                <c:formatCode>#\ ##0.0</c:formatCode>
                <c:ptCount val="3"/>
                <c:pt idx="0">
                  <c:v>369533.3</c:v>
                </c:pt>
                <c:pt idx="1">
                  <c:v>384956.3</c:v>
                </c:pt>
                <c:pt idx="2">
                  <c:v>400200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515728416"/>
        <c:axId val="515727240"/>
        <c:axId val="0"/>
      </c:bar3DChart>
      <c:catAx>
        <c:axId val="51572841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600" b="1">
                <a:solidFill>
                  <a:srgbClr val="7030A0"/>
                </a:solidFill>
                <a:latin typeface="+mn-lt"/>
              </a:defRPr>
            </a:pPr>
            <a:endParaRPr lang="ru-RU"/>
          </a:p>
        </c:txPr>
        <c:crossAx val="515727240"/>
        <c:crosses val="autoZero"/>
        <c:auto val="1"/>
        <c:lblAlgn val="ctr"/>
        <c:lblOffset val="100"/>
        <c:noMultiLvlLbl val="0"/>
      </c:catAx>
      <c:valAx>
        <c:axId val="515727240"/>
        <c:scaling>
          <c:orientation val="minMax"/>
          <c:min val="30"/>
        </c:scaling>
        <c:delete val="1"/>
        <c:axPos val="l"/>
        <c:numFmt formatCode="#\ ##0.0" sourceLinked="1"/>
        <c:majorTickMark val="out"/>
        <c:minorTickMark val="none"/>
        <c:tickLblPos val="none"/>
        <c:crossAx val="515728416"/>
        <c:crosses val="autoZero"/>
        <c:crossBetween val="between"/>
        <c:majorUnit val="50"/>
      </c:valAx>
      <c:spPr>
        <a:noFill/>
        <a:ln w="25381">
          <a:noFill/>
        </a:ln>
      </c:spPr>
    </c:plotArea>
    <c:legend>
      <c:legendPos val="l"/>
      <c:legendEntry>
        <c:idx val="0"/>
        <c:txPr>
          <a:bodyPr/>
          <a:lstStyle/>
          <a:p>
            <a:pPr>
              <a:defRPr sz="1400" b="1">
                <a:solidFill>
                  <a:srgbClr val="99FF66"/>
                </a:solidFill>
              </a:defRPr>
            </a:pPr>
            <a:endParaRPr lang="ru-RU"/>
          </a:p>
        </c:txPr>
      </c:legendEntry>
      <c:layout>
        <c:manualLayout>
          <c:xMode val="edge"/>
          <c:yMode val="edge"/>
          <c:x val="2.2391230129911925E-4"/>
          <c:y val="0.34981326733376167"/>
          <c:w val="0.22366455042581637"/>
          <c:h val="0.38088828862394708"/>
        </c:manualLayout>
      </c:layout>
      <c:overlay val="0"/>
      <c:txPr>
        <a:bodyPr/>
        <a:lstStyle/>
        <a:p>
          <a:pPr>
            <a:defRPr sz="1400" b="1"/>
          </a:pPr>
          <a:endParaRPr lang="ru-RU"/>
        </a:p>
      </c:txPr>
    </c:legend>
    <c:plotVisOnly val="1"/>
    <c:dispBlanksAs val="gap"/>
    <c:showDLblsOverMax val="0"/>
  </c:chart>
  <c:spPr>
    <a:scene3d>
      <a:camera prst="orthographicFront"/>
      <a:lightRig rig="threePt" dir="t"/>
    </a:scene3d>
    <a:sp3d prstMaterial="plastic"/>
  </c:spPr>
  <c:txPr>
    <a:bodyPr/>
    <a:lstStyle/>
    <a:p>
      <a:pPr>
        <a:defRPr sz="1596">
          <a:latin typeface="Arial" pitchFamily="34" charset="0"/>
          <a:cs typeface="Arial" pitchFamily="34" charset="0"/>
        </a:defRPr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40"/>
      <c:rotY val="203"/>
      <c:rAngAx val="0"/>
      <c:perspective val="1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9.4238041011316213E-3"/>
          <c:y val="0"/>
          <c:w val="0.99057616839669405"/>
          <c:h val="1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ln>
              <a:noFill/>
            </a:ln>
            <a:scene3d>
              <a:camera prst="orthographicFront"/>
              <a:lightRig rig="threePt" dir="t"/>
            </a:scene3d>
            <a:sp3d>
              <a:bevelT w="6604000" h="6604000"/>
              <a:bevelB w="6604000" h="6604000"/>
            </a:sp3d>
          </c:spPr>
          <c:explosion val="12"/>
          <c:dPt>
            <c:idx val="0"/>
            <c:bubble3D val="0"/>
            <c:explosion val="8"/>
            <c:spPr>
              <a:solidFill>
                <a:srgbClr val="00B05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6604000" h="6604000"/>
                <a:bevelB w="6604000" h="6604000"/>
              </a:sp3d>
            </c:spPr>
          </c:dPt>
          <c:dPt>
            <c:idx val="1"/>
            <c:bubble3D val="0"/>
            <c:explosion val="17"/>
            <c:spPr>
              <a:solidFill>
                <a:srgbClr val="FF7C8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6604000" h="6604000"/>
                <a:bevelB w="6604000" h="6604000"/>
              </a:sp3d>
            </c:spPr>
          </c:dPt>
          <c:dPt>
            <c:idx val="2"/>
            <c:bubble3D val="0"/>
            <c:explosion val="11"/>
            <c:spPr>
              <a:solidFill>
                <a:srgbClr val="943C87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6604000" h="6604000"/>
                <a:bevelB w="6604000" h="6604000"/>
              </a:sp3d>
            </c:spPr>
          </c:dPt>
          <c:dPt>
            <c:idx val="3"/>
            <c:bubble3D val="0"/>
            <c:spPr>
              <a:solidFill>
                <a:srgbClr val="00B0F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6604000" h="6604000"/>
                <a:bevelB w="6604000" h="6604000"/>
              </a:sp3d>
            </c:spPr>
          </c:dPt>
          <c:dPt>
            <c:idx val="4"/>
            <c:bubble3D val="0"/>
            <c:explosion val="10"/>
            <c:spPr>
              <a:solidFill>
                <a:schemeClr val="accent6">
                  <a:lumMod val="75000"/>
                </a:schemeClr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6604000" h="6604000"/>
                <a:bevelB w="6604000" h="6604000"/>
              </a:sp3d>
            </c:spPr>
          </c:dPt>
          <c:dPt>
            <c:idx val="5"/>
            <c:bubble3D val="0"/>
            <c:explosion val="21"/>
            <c:spPr>
              <a:solidFill>
                <a:srgbClr val="33CCFF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6604000" h="6604000"/>
                <a:bevelB w="6604000" h="6604000"/>
              </a:sp3d>
            </c:spPr>
          </c:dPt>
          <c:dPt>
            <c:idx val="6"/>
            <c:bubble3D val="0"/>
            <c:explosion val="39"/>
            <c:spPr>
              <a:solidFill>
                <a:srgbClr val="FFFF0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6604000" h="6604000"/>
                <a:bevelB w="6604000" h="6604000"/>
              </a:sp3d>
            </c:spPr>
          </c:dPt>
          <c:dPt>
            <c:idx val="7"/>
            <c:bubble3D val="0"/>
            <c:explosion val="50"/>
          </c:dPt>
          <c:dLbls>
            <c:dLbl>
              <c:idx val="0"/>
              <c:layout>
                <c:manualLayout>
                  <c:x val="9.98590312577355E-2"/>
                  <c:y val="0.17257000684134521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8.2334906257978003E-3"/>
                  <c:y val="-8.6616472438734896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1.0067351190998271E-2"/>
                  <c:y val="-1.9519030049292781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-3.0338977930327452E-3"/>
                  <c:y val="-4.3062832199931095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-1.610383933948864E-2"/>
                  <c:y val="-3.4768980347212868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6"/>
              <c:layout>
                <c:manualLayout>
                  <c:x val="2.4065003985911895E-2"/>
                  <c:y val="-0.13475768774229796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7"/>
              <c:layout>
                <c:manualLayout>
                  <c:x val="4.9624054929569283E-2"/>
                  <c:y val="-0.16260547073716974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800" b="1"/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Лист1!$A$2:$A$9</c:f>
              <c:strCache>
                <c:ptCount val="8"/>
                <c:pt idx="0">
                  <c:v>Налог на доходы  физических лиц</c:v>
                </c:pt>
                <c:pt idx="1">
                  <c:v>Акцизы по подакцизным товарам</c:v>
                </c:pt>
                <c:pt idx="2">
                  <c:v>Единый налог на вмененный доход</c:v>
                </c:pt>
                <c:pt idx="3">
                  <c:v>Единый сельскохозяйственный налог</c:v>
                </c:pt>
                <c:pt idx="4">
                  <c:v>Государственная пошлина</c:v>
                </c:pt>
                <c:pt idx="5">
                  <c:v>Доходы, получаемые в виде арендной платы</c:v>
                </c:pt>
                <c:pt idx="6">
                  <c:v>Доходы от сдачи в аренду имущества</c:v>
                </c:pt>
                <c:pt idx="7">
                  <c:v>Иные собственные доходы</c:v>
                </c:pt>
              </c:strCache>
            </c:strRef>
          </c:cat>
          <c:val>
            <c:numRef>
              <c:f>Лист1!$B$2:$B$9</c:f>
              <c:numCache>
                <c:formatCode>0.0</c:formatCode>
                <c:ptCount val="8"/>
                <c:pt idx="0">
                  <c:v>65.696271486223281</c:v>
                </c:pt>
                <c:pt idx="1">
                  <c:v>10.134052871554468</c:v>
                </c:pt>
                <c:pt idx="2">
                  <c:v>6.4317613595310723</c:v>
                </c:pt>
                <c:pt idx="3">
                  <c:v>2.7603736929797682</c:v>
                </c:pt>
                <c:pt idx="4">
                  <c:v>3.4764661263274474</c:v>
                </c:pt>
                <c:pt idx="5">
                  <c:v>6.0569642844095499</c:v>
                </c:pt>
                <c:pt idx="6">
                  <c:v>1.8966896894001157</c:v>
                </c:pt>
                <c:pt idx="7">
                  <c:v>3.5474204895742787</c:v>
                </c:pt>
              </c:numCache>
            </c:numRef>
          </c:val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</c:pie3DChart>
      <c:spPr>
        <a:noFill/>
        <a:ln w="25391">
          <a:noFill/>
        </a:ln>
      </c:spPr>
    </c:plotArea>
    <c:plotVisOnly val="1"/>
    <c:dispBlanksAs val="zero"/>
    <c:showDLblsOverMax val="0"/>
  </c:chart>
  <c:spPr>
    <a:solidFill>
      <a:schemeClr val="tx2">
        <a:lumMod val="60000"/>
        <a:lumOff val="40000"/>
        <a:alpha val="0"/>
      </a:schemeClr>
    </a:solidFill>
  </c:spPr>
  <c:txPr>
    <a:bodyPr/>
    <a:lstStyle/>
    <a:p>
      <a:pPr>
        <a:defRPr sz="1615"/>
      </a:pPr>
      <a:endParaRPr lang="ru-RU"/>
    </a:p>
  </c:txPr>
  <c:externalData r:id="rId1">
    <c:autoUpdate val="0"/>
  </c:externalData>
  <c:userShapes r:id="rId2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0"/>
      <c:perspective val="2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4.5056557798115515E-2"/>
          <c:y val="3.7640074671565854E-2"/>
          <c:w val="0.95494344220188865"/>
          <c:h val="0.88990155623976364"/>
        </c:manualLayout>
      </c:layout>
      <c:bar3DChart>
        <c:barDir val="col"/>
        <c:grouping val="stacked"/>
        <c:varyColors val="0"/>
        <c:ser>
          <c:idx val="1"/>
          <c:order val="0"/>
          <c:tx>
            <c:strRef>
              <c:f>Sheet1!$A$2</c:f>
              <c:strCache>
                <c:ptCount val="1"/>
                <c:pt idx="0">
                  <c:v>Консолидированный бюджет</c:v>
                </c:pt>
              </c:strCache>
            </c:strRef>
          </c:tx>
          <c:invertIfNegative val="0"/>
          <c:cat>
            <c:strRef>
              <c:f>Sheet1!$B$1:$C$1</c:f>
              <c:strCache>
                <c:ptCount val="2"/>
                <c:pt idx="0">
                  <c:v>2019 год</c:v>
                </c:pt>
                <c:pt idx="1">
                  <c:v> 2020 год</c:v>
                </c:pt>
              </c:strCache>
            </c:strRef>
          </c:cat>
          <c:val>
            <c:numRef>
              <c:f>Sheet1!$B$2:$C$2</c:f>
              <c:numCache>
                <c:formatCode>#\ ##0.0</c:formatCode>
                <c:ptCount val="2"/>
                <c:pt idx="0">
                  <c:v>335175.8</c:v>
                </c:pt>
                <c:pt idx="1">
                  <c:v>231933.1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24"/>
        <c:gapDepth val="165"/>
        <c:shape val="box"/>
        <c:axId val="514991856"/>
        <c:axId val="514992248"/>
        <c:axId val="0"/>
      </c:bar3DChart>
      <c:catAx>
        <c:axId val="51499185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 rot="0" vert="horz"/>
          <a:lstStyle/>
          <a:p>
            <a:pPr>
              <a:defRPr b="1">
                <a:solidFill>
                  <a:srgbClr val="00B050"/>
                </a:solidFill>
              </a:defRPr>
            </a:pPr>
            <a:endParaRPr lang="ru-RU"/>
          </a:p>
        </c:txPr>
        <c:crossAx val="514992248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514992248"/>
        <c:scaling>
          <c:orientation val="minMax"/>
          <c:min val="0"/>
        </c:scaling>
        <c:delete val="1"/>
        <c:axPos val="l"/>
        <c:numFmt formatCode="#,##0" sourceLinked="0"/>
        <c:majorTickMark val="out"/>
        <c:minorTickMark val="none"/>
        <c:tickLblPos val="none"/>
        <c:crossAx val="514991856"/>
        <c:crosses val="autoZero"/>
        <c:crossBetween val="between"/>
        <c:majorUnit val="50000"/>
        <c:minorUnit val="10000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5"/>
      <c:rotY val="160"/>
      <c:depthPercent val="11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4.5939163330840714E-2"/>
          <c:y val="0.13573200771759891"/>
          <c:w val="0.52109994281441074"/>
          <c:h val="0.70944998020177874"/>
        </c:manualLayout>
      </c:layout>
      <c:pie3DChart>
        <c:varyColors val="1"/>
        <c:ser>
          <c:idx val="0"/>
          <c:order val="0"/>
          <c:tx>
            <c:strRef>
              <c:f>Sheet1!$A$2</c:f>
              <c:strCache>
                <c:ptCount val="1"/>
              </c:strCache>
            </c:strRef>
          </c:tx>
          <c:spPr>
            <a:solidFill>
              <a:schemeClr val="accent1"/>
            </a:solidFill>
            <a:ln w="12614">
              <a:noFill/>
              <a:prstDash val="solid"/>
            </a:ln>
            <a:effectLst>
              <a:outerShdw blurRad="101600" dist="1041400" dir="5400000" sx="200000" sy="200000" algn="ctr" rotWithShape="0">
                <a:srgbClr val="F79646">
                  <a:lumMod val="20000"/>
                  <a:lumOff val="80000"/>
                  <a:alpha val="30000"/>
                </a:srgbClr>
              </a:outerShdw>
            </a:effectLst>
          </c:spPr>
          <c:explosion val="24"/>
          <c:dPt>
            <c:idx val="0"/>
            <c:bubble3D val="0"/>
            <c:explosion val="21"/>
            <c:spPr>
              <a:solidFill>
                <a:srgbClr val="99CC00"/>
              </a:solidFill>
              <a:ln w="12614">
                <a:noFill/>
                <a:prstDash val="solid"/>
              </a:ln>
              <a:effectLst>
                <a:outerShdw blurRad="101600" dist="1041400" dir="5400000" sx="200000" sy="200000" algn="ctr" rotWithShape="0">
                  <a:srgbClr val="F79646">
                    <a:lumMod val="20000"/>
                    <a:lumOff val="80000"/>
                    <a:alpha val="30000"/>
                  </a:srgbClr>
                </a:outerShdw>
              </a:effectLst>
            </c:spPr>
          </c:dPt>
          <c:dPt>
            <c:idx val="1"/>
            <c:bubble3D val="0"/>
            <c:spPr>
              <a:solidFill>
                <a:srgbClr val="0070C0"/>
              </a:solidFill>
              <a:ln w="12614">
                <a:noFill/>
                <a:prstDash val="solid"/>
              </a:ln>
              <a:effectLst>
                <a:outerShdw blurRad="101600" dist="1041400" dir="5400000" sx="200000" sy="200000" algn="ctr" rotWithShape="0">
                  <a:srgbClr val="F79646">
                    <a:lumMod val="20000"/>
                    <a:lumOff val="80000"/>
                    <a:alpha val="30000"/>
                  </a:srgbClr>
                </a:outerShdw>
              </a:effectLst>
            </c:spPr>
          </c:dPt>
          <c:dPt>
            <c:idx val="2"/>
            <c:bubble3D val="0"/>
            <c:spPr>
              <a:solidFill>
                <a:srgbClr val="FFFF00"/>
              </a:solidFill>
              <a:ln w="12614">
                <a:noFill/>
                <a:prstDash val="solid"/>
              </a:ln>
              <a:effectLst>
                <a:outerShdw blurRad="101600" dist="1041400" dir="5400000" sx="200000" sy="200000" algn="ctr" rotWithShape="0">
                  <a:srgbClr val="F79646">
                    <a:lumMod val="20000"/>
                    <a:lumOff val="80000"/>
                    <a:alpha val="30000"/>
                  </a:srgbClr>
                </a:outerShdw>
              </a:effectLst>
            </c:spPr>
          </c:dPt>
          <c:dPt>
            <c:idx val="3"/>
            <c:bubble3D val="0"/>
            <c:spPr>
              <a:solidFill>
                <a:srgbClr val="00FF00"/>
              </a:solidFill>
              <a:ln w="12614">
                <a:noFill/>
                <a:prstDash val="solid"/>
              </a:ln>
              <a:effectLst>
                <a:outerShdw blurRad="101600" dist="1041400" dir="5400000" sx="200000" sy="200000" algn="ctr" rotWithShape="0">
                  <a:srgbClr val="F79646">
                    <a:lumMod val="20000"/>
                    <a:lumOff val="80000"/>
                    <a:alpha val="30000"/>
                  </a:srgbClr>
                </a:outerShdw>
              </a:effectLst>
            </c:spPr>
          </c:dPt>
          <c:dPt>
            <c:idx val="4"/>
            <c:bubble3D val="0"/>
            <c:spPr>
              <a:solidFill>
                <a:srgbClr val="FF3399"/>
              </a:solidFill>
              <a:ln w="12614">
                <a:noFill/>
                <a:prstDash val="solid"/>
              </a:ln>
              <a:effectLst>
                <a:outerShdw blurRad="101600" dist="1041400" dir="5400000" sx="200000" sy="200000" algn="ctr" rotWithShape="0">
                  <a:srgbClr val="F79646">
                    <a:lumMod val="20000"/>
                    <a:lumOff val="80000"/>
                    <a:alpha val="30000"/>
                  </a:srgbClr>
                </a:outerShdw>
              </a:effectLst>
            </c:spPr>
          </c:dPt>
          <c:dPt>
            <c:idx val="5"/>
            <c:bubble3D val="0"/>
            <c:spPr>
              <a:solidFill>
                <a:srgbClr val="FF99CC"/>
              </a:solidFill>
              <a:ln w="12614">
                <a:noFill/>
                <a:prstDash val="solid"/>
              </a:ln>
              <a:effectLst>
                <a:outerShdw blurRad="101600" dist="1041400" dir="5400000" sx="200000" sy="200000" algn="ctr" rotWithShape="0">
                  <a:srgbClr val="F79646">
                    <a:lumMod val="20000"/>
                    <a:lumOff val="80000"/>
                    <a:alpha val="30000"/>
                  </a:srgbClr>
                </a:outerShdw>
              </a:effectLst>
            </c:spPr>
          </c:dPt>
          <c:dPt>
            <c:idx val="6"/>
            <c:bubble3D val="0"/>
            <c:explosion val="21"/>
            <c:spPr>
              <a:solidFill>
                <a:srgbClr val="FF9900"/>
              </a:solidFill>
              <a:ln w="12614">
                <a:noFill/>
                <a:prstDash val="solid"/>
              </a:ln>
              <a:effectLst>
                <a:outerShdw blurRad="101600" dist="1041400" dir="5400000" sx="200000" sy="200000" algn="ctr" rotWithShape="0">
                  <a:srgbClr val="F79646">
                    <a:lumMod val="20000"/>
                    <a:lumOff val="80000"/>
                    <a:alpha val="30000"/>
                  </a:srgbClr>
                </a:outerShdw>
              </a:effectLst>
            </c:spPr>
          </c:dPt>
          <c:dPt>
            <c:idx val="7"/>
            <c:bubble3D val="0"/>
            <c:explosion val="54"/>
            <c:spPr>
              <a:solidFill>
                <a:srgbClr val="993366"/>
              </a:solidFill>
              <a:ln w="12614">
                <a:noFill/>
                <a:prstDash val="solid"/>
              </a:ln>
              <a:effectLst>
                <a:outerShdw blurRad="101600" dist="1041400" dir="5400000" sx="200000" sy="200000" algn="ctr" rotWithShape="0">
                  <a:srgbClr val="F79646">
                    <a:lumMod val="20000"/>
                    <a:lumOff val="80000"/>
                    <a:alpha val="30000"/>
                  </a:srgbClr>
                </a:outerShdw>
              </a:effectLst>
            </c:spPr>
          </c:dPt>
          <c:dPt>
            <c:idx val="8"/>
            <c:bubble3D val="0"/>
            <c:explosion val="45"/>
            <c:spPr>
              <a:solidFill>
                <a:srgbClr val="00FFFF"/>
              </a:solidFill>
              <a:ln w="12614">
                <a:noFill/>
                <a:prstDash val="solid"/>
              </a:ln>
              <a:effectLst>
                <a:outerShdw blurRad="101600" dist="1041400" dir="5400000" sx="200000" sy="200000" algn="ctr" rotWithShape="0">
                  <a:srgbClr val="F79646">
                    <a:lumMod val="20000"/>
                    <a:lumOff val="80000"/>
                    <a:alpha val="30000"/>
                  </a:srgbClr>
                </a:outerShdw>
              </a:effectLst>
            </c:spPr>
          </c:dPt>
          <c:dPt>
            <c:idx val="9"/>
            <c:bubble3D val="0"/>
            <c:explosion val="33"/>
            <c:spPr>
              <a:solidFill>
                <a:srgbClr val="FF3399"/>
              </a:solidFill>
              <a:ln w="12614">
                <a:noFill/>
                <a:prstDash val="solid"/>
              </a:ln>
              <a:effectLst>
                <a:outerShdw blurRad="101600" dist="1041400" dir="5400000" sx="200000" sy="200000" algn="ctr" rotWithShape="0">
                  <a:srgbClr val="F79646">
                    <a:lumMod val="20000"/>
                    <a:lumOff val="80000"/>
                    <a:alpha val="30000"/>
                  </a:srgbClr>
                </a:outerShdw>
              </a:effectLst>
            </c:spPr>
          </c:dPt>
          <c:dPt>
            <c:idx val="10"/>
            <c:bubble3D val="0"/>
            <c:spPr>
              <a:solidFill>
                <a:srgbClr val="FFFF00"/>
              </a:solidFill>
              <a:ln w="12614">
                <a:noFill/>
                <a:prstDash val="solid"/>
              </a:ln>
              <a:effectLst>
                <a:outerShdw blurRad="101600" dist="1041400" dir="5400000" sx="200000" sy="200000" algn="ctr" rotWithShape="0">
                  <a:srgbClr val="F79646">
                    <a:lumMod val="20000"/>
                    <a:lumOff val="80000"/>
                    <a:alpha val="30000"/>
                  </a:srgbClr>
                </a:outerShdw>
              </a:effectLst>
            </c:spPr>
          </c:dPt>
          <c:dPt>
            <c:idx val="11"/>
            <c:bubble3D val="0"/>
            <c:spPr>
              <a:solidFill>
                <a:srgbClr val="CCCCFF"/>
              </a:solidFill>
              <a:ln w="12614">
                <a:noFill/>
                <a:prstDash val="solid"/>
              </a:ln>
              <a:effectLst>
                <a:outerShdw blurRad="101600" dist="1041400" dir="5400000" sx="200000" sy="200000" algn="ctr" rotWithShape="0">
                  <a:srgbClr val="F79646">
                    <a:lumMod val="20000"/>
                    <a:lumOff val="80000"/>
                    <a:alpha val="30000"/>
                  </a:srgbClr>
                </a:outerShdw>
              </a:effectLst>
            </c:spPr>
          </c:dPt>
          <c:dPt>
            <c:idx val="12"/>
            <c:bubble3D val="0"/>
            <c:spPr>
              <a:solidFill>
                <a:srgbClr val="FF3300"/>
              </a:solidFill>
              <a:ln w="12614">
                <a:noFill/>
                <a:prstDash val="solid"/>
              </a:ln>
              <a:effectLst>
                <a:outerShdw blurRad="101600" dist="1041400" dir="5400000" sx="200000" sy="200000" algn="ctr" rotWithShape="0">
                  <a:srgbClr val="F79646">
                    <a:lumMod val="20000"/>
                    <a:lumOff val="80000"/>
                    <a:alpha val="30000"/>
                  </a:srgbClr>
                </a:outerShdw>
              </a:effectLst>
            </c:spPr>
          </c:dPt>
          <c:dLbls>
            <c:dLbl>
              <c:idx val="0"/>
              <c:layout>
                <c:manualLayout>
                  <c:x val="-0.11502959815244138"/>
                  <c:y val="9.9808617194347346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35,4%</a:t>
                    </a:r>
                    <a:endParaRPr lang="en-US" dirty="0"/>
                  </a:p>
                </c:rich>
              </c:tx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3.9391495105109281E-2"/>
                  <c:y val="4.5243570027124307E-2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-5.2002649544342595E-3"/>
                  <c:y val="1.4400054574873001E-3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-2.488015396915275E-2"/>
                  <c:y val="6.6665134220076196E-3"/>
                </c:manualLayout>
              </c:layout>
              <c:tx>
                <c:rich>
                  <a:bodyPr/>
                  <a:lstStyle/>
                  <a:p>
                    <a:pPr>
                      <a:defRPr sz="1800" b="1" i="0" u="none" strike="noStrike" baseline="0">
                        <a:solidFill>
                          <a:schemeClr val="tx1"/>
                        </a:solidFill>
                        <a:latin typeface="Arial"/>
                        <a:ea typeface="Arial"/>
                        <a:cs typeface="Arial"/>
                      </a:defRPr>
                    </a:pPr>
                    <a:r>
                      <a:rPr lang="en-US" dirty="0" smtClean="0"/>
                      <a:t>5,8%</a:t>
                    </a:r>
                    <a:endParaRPr lang="en-US" dirty="0"/>
                  </a:p>
                </c:rich>
              </c:tx>
              <c:numFmt formatCode="0.00%" sourceLinked="0"/>
              <c:spPr>
                <a:noFill/>
                <a:ln w="25229">
                  <a:noFill/>
                </a:ln>
              </c:spPr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-3.2885822088795438E-2"/>
                  <c:y val="-2.2560147292834232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5,6%</a:t>
                    </a:r>
                    <a:endParaRPr lang="en-US" dirty="0"/>
                  </a:p>
                </c:rich>
              </c:tx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5"/>
              <c:layout>
                <c:manualLayout>
                  <c:x val="1.54763748962796E-2"/>
                  <c:y val="-3.218842271204491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4,5%</a:t>
                    </a:r>
                    <a:endParaRPr lang="en-US" dirty="0"/>
                  </a:p>
                </c:rich>
              </c:tx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6"/>
              <c:layout>
                <c:manualLayout>
                  <c:x val="-2.5215409023407871E-2"/>
                  <c:y val="-0.18147831909393849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4,1%</a:t>
                    </a:r>
                    <a:endParaRPr lang="en-US" dirty="0"/>
                  </a:p>
                </c:rich>
              </c:tx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7"/>
              <c:layout>
                <c:manualLayout>
                  <c:x val="2.1004939405918042E-2"/>
                  <c:y val="-3.9084432369424452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2,3%</a:t>
                    </a:r>
                    <a:endParaRPr lang="en-US" dirty="0"/>
                  </a:p>
                </c:rich>
              </c:tx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8"/>
              <c:layout>
                <c:manualLayout>
                  <c:x val="1.9889166070163083E-2"/>
                  <c:y val="7.0761030278672934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2,0%</a:t>
                    </a:r>
                    <a:endParaRPr lang="en-US" dirty="0"/>
                  </a:p>
                </c:rich>
              </c:tx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9"/>
              <c:layout>
                <c:manualLayout>
                  <c:x val="-8.02189390782862E-2"/>
                  <c:y val="0.1050998215935566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1,3%</a:t>
                    </a:r>
                    <a:endParaRPr lang="en-US" dirty="0"/>
                  </a:p>
                </c:rich>
              </c:tx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0"/>
              <c:layout>
                <c:manualLayout>
                  <c:x val="-8.1145077687916442E-2"/>
                  <c:y val="5.4482554578579694E-2"/>
                </c:manualLayout>
              </c:layout>
              <c:tx>
                <c:rich>
                  <a:bodyPr/>
                  <a:lstStyle/>
                  <a:p>
                    <a:pPr>
                      <a:defRPr sz="1800" b="1" i="0" u="none" strike="noStrike" baseline="0">
                        <a:solidFill>
                          <a:schemeClr val="tx1"/>
                        </a:solidFill>
                        <a:latin typeface="Arial"/>
                        <a:ea typeface="Arial"/>
                        <a:cs typeface="Arial"/>
                      </a:defRPr>
                    </a:pPr>
                    <a:r>
                      <a:rPr lang="en-US" dirty="0" smtClean="0"/>
                      <a:t>0,8%</a:t>
                    </a:r>
                    <a:endParaRPr lang="en-US" dirty="0"/>
                  </a:p>
                </c:rich>
              </c:tx>
              <c:numFmt formatCode="0.00%" sourceLinked="0"/>
              <c:spPr>
                <a:noFill/>
                <a:ln w="25229">
                  <a:noFill/>
                </a:ln>
              </c:spPr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1"/>
              <c:layout>
                <c:manualLayout>
                  <c:x val="6.4040601768354383E-2"/>
                  <c:y val="2.3879287204714314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0,</a:t>
                    </a:r>
                    <a:r>
                      <a:rPr lang="ru-RU" dirty="0" smtClean="0"/>
                      <a:t>3</a:t>
                    </a:r>
                    <a:r>
                      <a:rPr lang="en-US" dirty="0" smtClean="0"/>
                      <a:t>%</a:t>
                    </a:r>
                    <a:endParaRPr lang="en-US" dirty="0"/>
                  </a:p>
                </c:rich>
              </c:tx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2"/>
              <c:layout>
                <c:manualLayout>
                  <c:x val="6.0288347336471322E-2"/>
                  <c:y val="7.3738363910587024E-2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numFmt formatCode="0.0%" sourceLinked="0"/>
            <c:spPr>
              <a:noFill/>
              <a:ln w="25229">
                <a:noFill/>
              </a:ln>
            </c:spPr>
            <c:txPr>
              <a:bodyPr/>
              <a:lstStyle/>
              <a:p>
                <a:pPr>
                  <a:defRPr sz="1800" b="1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ru-RU"/>
              </a:p>
            </c:txPr>
            <c:dLblPos val="bestFit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multiLvlStrRef>
              <c:f>Sheet1!$B$1:$L$2</c:f>
              <c:multiLvlStrCache>
                <c:ptCount val="7"/>
                <c:lvl>
                  <c:pt idx="0">
                    <c:v>22 499.1</c:v>
                  </c:pt>
                  <c:pt idx="1">
                    <c:v>2 127.3</c:v>
                  </c:pt>
                  <c:pt idx="2">
                    <c:v>45 402.3</c:v>
                  </c:pt>
                  <c:pt idx="3">
                    <c:v>138 549.8</c:v>
                  </c:pt>
                  <c:pt idx="4">
                    <c:v>59.0</c:v>
                  </c:pt>
                  <c:pt idx="5">
                    <c:v>22 988.4</c:v>
                  </c:pt>
                  <c:pt idx="6">
                    <c:v>307.2</c:v>
                  </c:pt>
                </c:lvl>
                <c:lvl>
                  <c:pt idx="0">
                    <c:v>Общегосударственные вопросы - </c:v>
                  </c:pt>
                  <c:pt idx="1">
                    <c:v>Национальная безопасность и правоохранительная деятельность - </c:v>
                  </c:pt>
                  <c:pt idx="2">
                    <c:v>Национальная экономика - </c:v>
                  </c:pt>
                  <c:pt idx="3">
                    <c:v>Жилищно-коммунальное хозяйство -        </c:v>
                  </c:pt>
                  <c:pt idx="4">
                    <c:v>Образование - </c:v>
                  </c:pt>
                  <c:pt idx="5">
                    <c:v>Культура, кинематография - </c:v>
                  </c:pt>
                  <c:pt idx="6">
                    <c:v>Социальная политика - </c:v>
                  </c:pt>
                </c:lvl>
              </c:multiLvlStrCache>
            </c:multiLvlStrRef>
          </c:cat>
          <c:val>
            <c:numRef>
              <c:f>Sheet1!$B$2:$L$2</c:f>
              <c:numCache>
                <c:formatCode>#\ ##0.0</c:formatCode>
                <c:ptCount val="11"/>
                <c:pt idx="0">
                  <c:v>22499.1</c:v>
                </c:pt>
                <c:pt idx="1">
                  <c:v>2127.3000000000002</c:v>
                </c:pt>
                <c:pt idx="2">
                  <c:v>45402.3</c:v>
                </c:pt>
                <c:pt idx="3">
                  <c:v>138549.79999999999</c:v>
                </c:pt>
                <c:pt idx="4">
                  <c:v>59</c:v>
                </c:pt>
                <c:pt idx="5">
                  <c:v>22988.400000000001</c:v>
                </c:pt>
                <c:pt idx="6">
                  <c:v>307.2</c:v>
                </c:pt>
              </c:numCache>
            </c:numRef>
          </c:val>
        </c:ser>
        <c:ser>
          <c:idx val="1"/>
          <c:order val="1"/>
          <c:tx>
            <c:strRef>
              <c:f>Sheet1!$A$3</c:f>
              <c:strCache>
                <c:ptCount val="1"/>
              </c:strCache>
            </c:strRef>
          </c:tx>
          <c:spPr>
            <a:solidFill>
              <a:schemeClr val="accent2"/>
            </a:solidFill>
            <a:ln w="12614">
              <a:solidFill>
                <a:schemeClr val="tx1"/>
              </a:solidFill>
              <a:prstDash val="solid"/>
            </a:ln>
          </c:spPr>
          <c:explosion val="11"/>
          <c:dPt>
            <c:idx val="0"/>
            <c:bubble3D val="0"/>
            <c:spPr>
              <a:solidFill>
                <a:schemeClr val="accent1"/>
              </a:solidFill>
              <a:ln w="12614">
                <a:solidFill>
                  <a:schemeClr val="tx1"/>
                </a:solidFill>
                <a:prstDash val="solid"/>
              </a:ln>
            </c:spPr>
          </c:dPt>
          <c:dPt>
            <c:idx val="2"/>
            <c:bubble3D val="0"/>
            <c:spPr>
              <a:solidFill>
                <a:schemeClr val="hlink"/>
              </a:solidFill>
              <a:ln w="12614">
                <a:solidFill>
                  <a:schemeClr val="tx1"/>
                </a:solidFill>
                <a:prstDash val="solid"/>
              </a:ln>
            </c:spPr>
          </c:dPt>
          <c:dPt>
            <c:idx val="3"/>
            <c:bubble3D val="0"/>
            <c:spPr>
              <a:solidFill>
                <a:schemeClr val="folHlink"/>
              </a:solidFill>
              <a:ln w="12614">
                <a:solidFill>
                  <a:schemeClr val="tx1"/>
                </a:solidFill>
                <a:prstDash val="solid"/>
              </a:ln>
            </c:spPr>
          </c:dPt>
          <c:dPt>
            <c:idx val="4"/>
            <c:bubble3D val="0"/>
            <c:spPr>
              <a:solidFill>
                <a:schemeClr val="bg2"/>
              </a:solidFill>
              <a:ln w="12614">
                <a:solidFill>
                  <a:schemeClr val="tx1"/>
                </a:solidFill>
                <a:prstDash val="solid"/>
              </a:ln>
            </c:spPr>
          </c:dPt>
          <c:dPt>
            <c:idx val="5"/>
            <c:bubble3D val="0"/>
            <c:spPr>
              <a:solidFill>
                <a:schemeClr val="tx2"/>
              </a:solidFill>
              <a:ln w="12614">
                <a:solidFill>
                  <a:schemeClr val="tx1"/>
                </a:solidFill>
                <a:prstDash val="solid"/>
              </a:ln>
            </c:spPr>
          </c:dPt>
          <c:dPt>
            <c:idx val="6"/>
            <c:bubble3D val="0"/>
            <c:spPr>
              <a:solidFill>
                <a:srgbClr val="0066CC"/>
              </a:solidFill>
              <a:ln w="12614">
                <a:solidFill>
                  <a:schemeClr val="tx1"/>
                </a:solidFill>
                <a:prstDash val="solid"/>
              </a:ln>
            </c:spPr>
          </c:dPt>
          <c:dPt>
            <c:idx val="7"/>
            <c:bubble3D val="0"/>
            <c:spPr>
              <a:solidFill>
                <a:srgbClr val="CCCCFF"/>
              </a:solidFill>
              <a:ln w="12614">
                <a:solidFill>
                  <a:schemeClr val="tx1"/>
                </a:solidFill>
                <a:prstDash val="solid"/>
              </a:ln>
            </c:spPr>
          </c:dPt>
          <c:dPt>
            <c:idx val="8"/>
            <c:bubble3D val="0"/>
            <c:spPr>
              <a:solidFill>
                <a:srgbClr val="FF0000"/>
              </a:solidFill>
              <a:ln w="12614">
                <a:solidFill>
                  <a:schemeClr val="tx1"/>
                </a:solidFill>
                <a:prstDash val="solid"/>
              </a:ln>
            </c:spPr>
          </c:dPt>
          <c:dPt>
            <c:idx val="9"/>
            <c:bubble3D val="0"/>
            <c:spPr>
              <a:solidFill>
                <a:srgbClr val="FFFF00"/>
              </a:solidFill>
              <a:ln w="12614">
                <a:solidFill>
                  <a:schemeClr val="tx1"/>
                </a:solidFill>
                <a:prstDash val="solid"/>
              </a:ln>
            </c:spPr>
          </c:dPt>
          <c:dPt>
            <c:idx val="10"/>
            <c:bubble3D val="0"/>
            <c:spPr>
              <a:solidFill>
                <a:srgbClr val="00FF00"/>
              </a:solidFill>
              <a:ln w="12614">
                <a:solidFill>
                  <a:schemeClr val="tx1"/>
                </a:solidFill>
                <a:prstDash val="solid"/>
              </a:ln>
            </c:spPr>
          </c:dPt>
          <c:dPt>
            <c:idx val="11"/>
            <c:bubble3D val="0"/>
            <c:spPr>
              <a:solidFill>
                <a:srgbClr val="00FFFF"/>
              </a:solidFill>
              <a:ln w="12614">
                <a:solidFill>
                  <a:schemeClr val="tx1"/>
                </a:solidFill>
                <a:prstDash val="solid"/>
              </a:ln>
            </c:spPr>
          </c:dPt>
          <c:dPt>
            <c:idx val="12"/>
            <c:bubble3D val="0"/>
            <c:spPr>
              <a:solidFill>
                <a:srgbClr val="0000FF"/>
              </a:solidFill>
              <a:ln w="12614">
                <a:solidFill>
                  <a:schemeClr val="tx1"/>
                </a:solidFill>
                <a:prstDash val="solid"/>
              </a:ln>
            </c:spPr>
          </c:dPt>
          <c:dLbls>
            <c:numFmt formatCode="0%" sourceLinked="0"/>
            <c:spPr>
              <a:noFill/>
              <a:ln w="25229">
                <a:noFill/>
              </a:ln>
            </c:spPr>
            <c:txPr>
              <a:bodyPr/>
              <a:lstStyle/>
              <a:p>
                <a:pPr>
                  <a:defRPr sz="1937" b="1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multiLvlStrRef>
              <c:f>Sheet1!$B$1:$L$2</c:f>
              <c:multiLvlStrCache>
                <c:ptCount val="7"/>
                <c:lvl>
                  <c:pt idx="0">
                    <c:v>22 499.1</c:v>
                  </c:pt>
                  <c:pt idx="1">
                    <c:v>2 127.3</c:v>
                  </c:pt>
                  <c:pt idx="2">
                    <c:v>45 402.3</c:v>
                  </c:pt>
                  <c:pt idx="3">
                    <c:v>138 549.8</c:v>
                  </c:pt>
                  <c:pt idx="4">
                    <c:v>59.0</c:v>
                  </c:pt>
                  <c:pt idx="5">
                    <c:v>22 988.4</c:v>
                  </c:pt>
                  <c:pt idx="6">
                    <c:v>307.2</c:v>
                  </c:pt>
                </c:lvl>
                <c:lvl>
                  <c:pt idx="0">
                    <c:v>Общегосударственные вопросы - </c:v>
                  </c:pt>
                  <c:pt idx="1">
                    <c:v>Национальная безопасность и правоохранительная деятельность - </c:v>
                  </c:pt>
                  <c:pt idx="2">
                    <c:v>Национальная экономика - </c:v>
                  </c:pt>
                  <c:pt idx="3">
                    <c:v>Жилищно-коммунальное хозяйство -        </c:v>
                  </c:pt>
                  <c:pt idx="4">
                    <c:v>Образование - </c:v>
                  </c:pt>
                  <c:pt idx="5">
                    <c:v>Культура, кинематография - </c:v>
                  </c:pt>
                  <c:pt idx="6">
                    <c:v>Социальная политика - </c:v>
                  </c:pt>
                </c:lvl>
              </c:multiLvlStrCache>
            </c:multiLvlStrRef>
          </c:cat>
          <c:val>
            <c:numRef>
              <c:f>Sheet1!$B$3:$L$3</c:f>
              <c:numCache>
                <c:formatCode>General</c:formatCode>
                <c:ptCount val="11"/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  <c:spPr>
        <a:noFill/>
        <a:ln w="25229">
          <a:noFill/>
        </a:ln>
      </c:spPr>
    </c:plotArea>
    <c:legend>
      <c:legendPos val="r"/>
      <c:layout>
        <c:manualLayout>
          <c:xMode val="edge"/>
          <c:yMode val="edge"/>
          <c:x val="0.55772808249911998"/>
          <c:y val="0"/>
          <c:w val="0.44058712869876743"/>
          <c:h val="0.97410288846409065"/>
        </c:manualLayout>
      </c:layout>
      <c:overlay val="0"/>
      <c:spPr>
        <a:noFill/>
        <a:ln w="3154">
          <a:noFill/>
          <a:prstDash val="solid"/>
        </a:ln>
      </c:spPr>
      <c:txPr>
        <a:bodyPr/>
        <a:lstStyle/>
        <a:p>
          <a:pPr rtl="0">
            <a:defRPr sz="1200" b="1" i="0" u="none" strike="noStrike" baseline="0">
              <a:solidFill>
                <a:schemeClr val="tx1"/>
              </a:solidFill>
              <a:latin typeface="Arial"/>
              <a:ea typeface="Arial"/>
              <a:cs typeface="Arial"/>
            </a:defRPr>
          </a:pPr>
          <a:endParaRPr lang="ru-RU"/>
        </a:p>
      </c:txPr>
    </c:legend>
    <c:plotVisOnly val="1"/>
    <c:dispBlanksAs val="zero"/>
    <c:showDLblsOverMax val="0"/>
  </c:chart>
  <c:spPr>
    <a:noFill/>
    <a:ln>
      <a:noFill/>
    </a:ln>
  </c:spPr>
  <c:txPr>
    <a:bodyPr/>
    <a:lstStyle/>
    <a:p>
      <a:pPr>
        <a:defRPr sz="2036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ru-RU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"/>
          <c:y val="0.11631419608347611"/>
          <c:w val="0.51583136482939629"/>
          <c:h val="0.7742193929765101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explosion val="25"/>
          <c:dPt>
            <c:idx val="0"/>
            <c:bubble3D val="0"/>
            <c:explosion val="3"/>
            <c:spPr>
              <a:gradFill>
                <a:gsLst>
                  <a:gs pos="100000">
                    <a:schemeClr val="accent1">
                      <a:lumMod val="60000"/>
                      <a:lumOff val="40000"/>
                    </a:schemeClr>
                  </a:gs>
                  <a:gs pos="0">
                    <a:schemeClr val="accent1"/>
                  </a:gs>
                </a:gsLst>
                <a:lin ang="5400000" scaled="0"/>
              </a:gra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bubble3D val="0"/>
            <c:explosion val="21"/>
            <c:spPr>
              <a:gradFill>
                <a:gsLst>
                  <a:gs pos="100000">
                    <a:schemeClr val="accent2">
                      <a:lumMod val="60000"/>
                      <a:lumOff val="40000"/>
                    </a:schemeClr>
                  </a:gs>
                  <a:gs pos="0">
                    <a:schemeClr val="accent2"/>
                  </a:gs>
                </a:gsLst>
                <a:lin ang="5400000" scaled="0"/>
              </a:gradFill>
              <a:ln w="19050">
                <a:solidFill>
                  <a:schemeClr val="lt1"/>
                </a:solidFill>
              </a:ln>
              <a:effectLst/>
            </c:spPr>
          </c:dPt>
          <c:dPt>
            <c:idx val="2"/>
            <c:bubble3D val="0"/>
            <c:explosion val="13"/>
            <c:spPr>
              <a:gradFill>
                <a:gsLst>
                  <a:gs pos="100000">
                    <a:schemeClr val="accent3">
                      <a:lumMod val="60000"/>
                      <a:lumOff val="40000"/>
                    </a:schemeClr>
                  </a:gs>
                  <a:gs pos="0">
                    <a:schemeClr val="accent3"/>
                  </a:gs>
                </a:gsLst>
                <a:lin ang="5400000" scaled="0"/>
              </a:gradFill>
              <a:ln w="19050">
                <a:solidFill>
                  <a:schemeClr val="lt1"/>
                </a:solidFill>
              </a:ln>
              <a:effectLst/>
            </c:spPr>
          </c:dPt>
          <c:dPt>
            <c:idx val="3"/>
            <c:bubble3D val="0"/>
            <c:explosion val="51"/>
            <c:spPr>
              <a:gradFill>
                <a:gsLst>
                  <a:gs pos="100000">
                    <a:schemeClr val="accent4">
                      <a:lumMod val="60000"/>
                      <a:lumOff val="40000"/>
                    </a:schemeClr>
                  </a:gs>
                  <a:gs pos="0">
                    <a:schemeClr val="accent4"/>
                  </a:gs>
                </a:gsLst>
                <a:lin ang="5400000" scaled="0"/>
              </a:gradFill>
              <a:ln w="19050">
                <a:solidFill>
                  <a:schemeClr val="lt1"/>
                </a:solidFill>
              </a:ln>
              <a:effectLst/>
            </c:spPr>
          </c:dPt>
          <c:dPt>
            <c:idx val="4"/>
            <c:bubble3D val="0"/>
            <c:explosion val="14"/>
            <c:spPr>
              <a:gradFill>
                <a:gsLst>
                  <a:gs pos="100000">
                    <a:schemeClr val="accent5">
                      <a:lumMod val="60000"/>
                      <a:lumOff val="40000"/>
                    </a:schemeClr>
                  </a:gs>
                  <a:gs pos="0">
                    <a:schemeClr val="accent5"/>
                  </a:gs>
                </a:gsLst>
                <a:lin ang="5400000" scaled="0"/>
              </a:gradFill>
              <a:ln w="19050">
                <a:solidFill>
                  <a:schemeClr val="lt1"/>
                </a:solidFill>
              </a:ln>
              <a:effectLst/>
            </c:spPr>
          </c:dPt>
          <c:dPt>
            <c:idx val="5"/>
            <c:bubble3D val="0"/>
            <c:explosion val="13"/>
            <c:spPr>
              <a:gradFill>
                <a:gsLst>
                  <a:gs pos="100000">
                    <a:schemeClr val="accent6">
                      <a:lumMod val="60000"/>
                      <a:lumOff val="40000"/>
                    </a:schemeClr>
                  </a:gs>
                  <a:gs pos="0">
                    <a:schemeClr val="accent6"/>
                  </a:gs>
                </a:gsLst>
                <a:lin ang="5400000" scaled="0"/>
              </a:gradFill>
              <a:ln w="19050">
                <a:solidFill>
                  <a:schemeClr val="lt1"/>
                </a:solidFill>
              </a:ln>
              <a:effectLst/>
            </c:spPr>
          </c:dPt>
          <c:dPt>
            <c:idx val="6"/>
            <c:bubble3D val="0"/>
            <c:explosion val="13"/>
            <c:spPr>
              <a:gradFill>
                <a:gsLst>
                  <a:gs pos="100000">
                    <a:schemeClr val="accent1">
                      <a:lumMod val="60000"/>
                      <a:lumMod val="60000"/>
                      <a:lumOff val="40000"/>
                    </a:schemeClr>
                  </a:gs>
                  <a:gs pos="0">
                    <a:schemeClr val="accent1">
                      <a:lumMod val="60000"/>
                    </a:schemeClr>
                  </a:gs>
                </a:gsLst>
                <a:lin ang="5400000" scaled="0"/>
              </a:gradFill>
              <a:ln w="19050">
                <a:solidFill>
                  <a:schemeClr val="lt1"/>
                </a:solidFill>
              </a:ln>
              <a:effectLst/>
            </c:spPr>
          </c:dPt>
          <c:dPt>
            <c:idx val="7"/>
            <c:bubble3D val="0"/>
            <c:explosion val="14"/>
            <c:spPr>
              <a:gradFill>
                <a:gsLst>
                  <a:gs pos="100000">
                    <a:schemeClr val="accent2">
                      <a:lumMod val="60000"/>
                      <a:lumMod val="60000"/>
                      <a:lumOff val="40000"/>
                    </a:schemeClr>
                  </a:gs>
                  <a:gs pos="0">
                    <a:schemeClr val="accent2">
                      <a:lumMod val="60000"/>
                    </a:schemeClr>
                  </a:gs>
                </a:gsLst>
                <a:lin ang="5400000" scaled="0"/>
              </a:gradFill>
              <a:ln w="19050">
                <a:solidFill>
                  <a:schemeClr val="lt1"/>
                </a:solidFill>
              </a:ln>
              <a:effectLst/>
            </c:spPr>
          </c:dPt>
          <c:dPt>
            <c:idx val="8"/>
            <c:bubble3D val="0"/>
            <c:explosion val="9"/>
            <c:spPr>
              <a:gradFill>
                <a:gsLst>
                  <a:gs pos="100000">
                    <a:schemeClr val="accent3">
                      <a:lumMod val="60000"/>
                      <a:lumMod val="60000"/>
                      <a:lumOff val="40000"/>
                    </a:schemeClr>
                  </a:gs>
                  <a:gs pos="0">
                    <a:schemeClr val="accent3">
                      <a:lumMod val="60000"/>
                    </a:schemeClr>
                  </a:gs>
                </a:gsLst>
                <a:lin ang="5400000" scaled="0"/>
              </a:gradFill>
              <a:ln w="19050">
                <a:solidFill>
                  <a:schemeClr val="lt1"/>
                </a:solidFill>
              </a:ln>
              <a:effectLst/>
            </c:spPr>
          </c:dPt>
          <c:dLbls>
            <c:dLbl>
              <c:idx val="1"/>
              <c:layout>
                <c:manualLayout>
                  <c:x val="-4.1666666666666683E-3"/>
                  <c:y val="8.8616699229233431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-4.5833333333333441E-2"/>
                  <c:y val="4.5444461143196672E-3"/>
                </c:manualLayout>
              </c:layout>
              <c:numFmt formatCode="General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97" b="0" i="0" u="none" strike="noStrike" kern="1200" baseline="0">
                      <a:solidFill>
                        <a:schemeClr val="dk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-1.9825459317585347E-2"/>
                  <c:y val="-9.88066356069877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5"/>
              <c:layout>
                <c:manualLayout>
                  <c:x val="6.2944772528433959E-2"/>
                  <c:y val="-4.5823761370061104E-3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numFmt formatCode="0.0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Лист1!$A$2:$A$6</c:f>
              <c:strCache>
                <c:ptCount val="5"/>
                <c:pt idx="0">
                  <c:v>Расходы на обеспечение деятельности муниципальных учреждений - 25766.3</c:v>
                </c:pt>
                <c:pt idx="1">
                  <c:v>Мероприятия по организации и проведению конкурсов, торжественных и иных мероприятий - 109.3</c:v>
                </c:pt>
                <c:pt idx="2">
                  <c:v>Расходы на софинансирование повышения з/п работникам муниципальных учреждений культуры - 18923.7</c:v>
                </c:pt>
                <c:pt idx="3">
                  <c:v>Расходы на комплектование книжных фондов библиотек - 424.5</c:v>
                </c:pt>
                <c:pt idx="4">
                  <c:v>Другие вопросы в области культуры, кинематографии - 5320.5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25766.3</c:v>
                </c:pt>
                <c:pt idx="1">
                  <c:v>109.3</c:v>
                </c:pt>
                <c:pt idx="2">
                  <c:v>18923.7</c:v>
                </c:pt>
                <c:pt idx="3">
                  <c:v>424.5</c:v>
                </c:pt>
                <c:pt idx="4">
                  <c:v>5320.5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  <c:holeSize val="70"/>
      </c:doughnutChart>
      <c:spPr>
        <a:noFill/>
        <a:ln>
          <a:noFill/>
        </a:ln>
        <a:effectLst/>
      </c:spPr>
    </c:plotArea>
    <c:legend>
      <c:legendPos val="r"/>
      <c:legendEntry>
        <c:idx val="3"/>
        <c:delete val="1"/>
      </c:legendEntry>
      <c:overlay val="0"/>
      <c:spPr>
        <a:solidFill>
          <a:schemeClr val="lt1">
            <a:alpha val="50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zero"/>
    <c:showDLblsOverMax val="0"/>
  </c:chart>
  <c:spPr>
    <a:pattFill prst="dkDnDiag">
      <a:fgClr>
        <a:schemeClr val="lt1"/>
      </a:fgClr>
      <a:bgClr>
        <a:schemeClr val="dk1">
          <a:lumMod val="10000"/>
          <a:lumOff val="90000"/>
        </a:schemeClr>
      </a:bgClr>
    </a:patt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  <c:userShapes r:id="rId4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7.6178118573827155E-2"/>
          <c:y val="9.7407638007293532E-2"/>
          <c:w val="0.83118874472884652"/>
          <c:h val="0.67402748900915765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2020 год</c:v>
                </c:pt>
              </c:strCache>
            </c:strRef>
          </c:tx>
          <c:spPr>
            <a:effectLst>
              <a:innerShdw blurRad="63500" dist="50800" dir="16200000">
                <a:prstClr val="black">
                  <a:alpha val="50000"/>
                </a:prstClr>
              </a:innerShdw>
            </a:effectLst>
            <a:scene3d>
              <a:camera prst="orthographicFront"/>
              <a:lightRig rig="freezing" dir="t">
                <a:rot lat="0" lon="0" rev="9600000"/>
              </a:lightRig>
            </a:scene3d>
            <a:sp3d>
              <a:bevelT w="184150" prst="angle"/>
              <a:bevelB prst="angle"/>
            </a:sp3d>
          </c:spPr>
          <c:invertIfNegative val="0"/>
          <c:dLbls>
            <c:dLbl>
              <c:idx val="0"/>
              <c:layout>
                <c:manualLayout>
                  <c:x val="7.1459971880518988E-2"/>
                  <c:y val="-5.344524009116833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9474957763313653"/>
                      <c:h val="0.23462460400022894"/>
                    </c:manualLayout>
                  </c15:layout>
                </c:ext>
              </c:extLst>
            </c:dLbl>
            <c:dLbl>
              <c:idx val="1"/>
              <c:layout>
                <c:manualLayout>
                  <c:x val="3.3449348539817507E-2"/>
                  <c:y val="-4.810071608205148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3.3449348539817451E-2"/>
                  <c:y val="-3.741166806381786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2020 год</c:v>
                </c:pt>
                <c:pt idx="1">
                  <c:v>2021 год</c:v>
                </c:pt>
                <c:pt idx="2">
                  <c:v>2022 год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12874.4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6"/>
        <c:shape val="cylinder"/>
        <c:axId val="518287880"/>
        <c:axId val="518288272"/>
        <c:axId val="0"/>
      </c:bar3DChart>
      <c:catAx>
        <c:axId val="51828788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400" b="1"/>
            </a:pPr>
            <a:endParaRPr lang="ru-RU"/>
          </a:p>
        </c:txPr>
        <c:crossAx val="518288272"/>
        <c:crosses val="autoZero"/>
        <c:auto val="1"/>
        <c:lblAlgn val="ctr"/>
        <c:lblOffset val="100"/>
        <c:noMultiLvlLbl val="0"/>
      </c:catAx>
      <c:valAx>
        <c:axId val="518288272"/>
        <c:scaling>
          <c:orientation val="minMax"/>
        </c:scaling>
        <c:delete val="1"/>
        <c:axPos val="l"/>
        <c:majorGridlines/>
        <c:numFmt formatCode="General" sourceLinked="1"/>
        <c:majorTickMark val="out"/>
        <c:minorTickMark val="none"/>
        <c:tickLblPos val="none"/>
        <c:crossAx val="51828788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1.8457292624051859E-2"/>
          <c:y val="9.7407638007293532E-2"/>
          <c:w val="0.96266399692963411"/>
          <c:h val="0.67402748900915765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2020 год</c:v>
                </c:pt>
              </c:strCache>
            </c:strRef>
          </c:tx>
          <c:spPr>
            <a:effectLst>
              <a:innerShdw blurRad="63500" dist="50800" dir="16200000">
                <a:prstClr val="black">
                  <a:alpha val="50000"/>
                </a:prstClr>
              </a:innerShdw>
            </a:effectLst>
            <a:scene3d>
              <a:camera prst="orthographicFront"/>
              <a:lightRig rig="freezing" dir="t">
                <a:rot lat="0" lon="0" rev="9600000"/>
              </a:lightRig>
            </a:scene3d>
            <a:sp3d>
              <a:bevelT w="184150" prst="angle"/>
              <a:bevelB prst="angle"/>
            </a:sp3d>
          </c:spPr>
          <c:invertIfNegative val="0"/>
          <c:dLbls>
            <c:dLbl>
              <c:idx val="0"/>
              <c:layout>
                <c:manualLayout>
                  <c:x val="1.3683824402652572E-2"/>
                  <c:y val="-0.1710247682917386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32403296185481306"/>
                      <c:h val="0.23462460400022894"/>
                    </c:manualLayout>
                  </c15:layout>
                </c:ext>
              </c:extLst>
            </c:dLbl>
            <c:dLbl>
              <c:idx val="1"/>
              <c:layout>
                <c:manualLayout>
                  <c:x val="4.8653597876098104E-2"/>
                  <c:y val="-2.939488205014258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532723854437629"/>
                      <c:h val="0.21859103197287844"/>
                    </c:manualLayout>
                  </c15:layout>
                </c:ext>
              </c:extLst>
            </c:dLbl>
            <c:dLbl>
              <c:idx val="2"/>
              <c:layout>
                <c:manualLayout>
                  <c:x val="7.2980396814147086E-2"/>
                  <c:y val="-7.482333612763568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31208242187649649"/>
                      <c:h val="0.22393555598199522"/>
                    </c:manualLayout>
                  </c15:layout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2020 год</c:v>
                </c:pt>
                <c:pt idx="1">
                  <c:v>2021 год</c:v>
                </c:pt>
                <c:pt idx="2">
                  <c:v>2022 год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24463.5</c:v>
                </c:pt>
                <c:pt idx="1">
                  <c:v>32311.599999999999</c:v>
                </c:pt>
                <c:pt idx="2">
                  <c:v>78003.3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Столбец1</c:v>
                </c:pt>
              </c:strCache>
            </c:strRef>
          </c:tx>
          <c:invertIfNegative val="0"/>
          <c:cat>
            <c:strRef>
              <c:f>Лист1!$A$2:$A$4</c:f>
              <c:strCache>
                <c:ptCount val="3"/>
                <c:pt idx="0">
                  <c:v>2020 год</c:v>
                </c:pt>
                <c:pt idx="1">
                  <c:v>2021 год</c:v>
                </c:pt>
                <c:pt idx="2">
                  <c:v>2022 год</c:v>
                </c:pt>
              </c:strCache>
            </c:strRef>
          </c:cat>
          <c:val>
            <c:numRef>
              <c:f>Лист1!$C$2:$C$4</c:f>
              <c:numCache>
                <c:formatCode>General</c:formatCode>
                <c:ptCount val="3"/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Столбец2</c:v>
                </c:pt>
              </c:strCache>
            </c:strRef>
          </c:tx>
          <c:invertIfNegative val="0"/>
          <c:cat>
            <c:strRef>
              <c:f>Лист1!$A$2:$A$4</c:f>
              <c:strCache>
                <c:ptCount val="3"/>
                <c:pt idx="0">
                  <c:v>2020 год</c:v>
                </c:pt>
                <c:pt idx="1">
                  <c:v>2021 год</c:v>
                </c:pt>
                <c:pt idx="2">
                  <c:v>2022 год</c:v>
                </c:pt>
              </c:strCache>
            </c:strRef>
          </c:cat>
          <c:val>
            <c:numRef>
              <c:f>Лист1!$D$2:$D$4</c:f>
              <c:numCache>
                <c:formatCode>General</c:formatCode>
                <c:ptCount val="3"/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6"/>
        <c:shape val="cylinder"/>
        <c:axId val="518289056"/>
        <c:axId val="518289448"/>
        <c:axId val="0"/>
      </c:bar3DChart>
      <c:catAx>
        <c:axId val="51828905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400" b="1"/>
            </a:pPr>
            <a:endParaRPr lang="ru-RU"/>
          </a:p>
        </c:txPr>
        <c:crossAx val="518289448"/>
        <c:crosses val="autoZero"/>
        <c:auto val="1"/>
        <c:lblAlgn val="ctr"/>
        <c:lblOffset val="100"/>
        <c:noMultiLvlLbl val="0"/>
      </c:catAx>
      <c:valAx>
        <c:axId val="518289448"/>
        <c:scaling>
          <c:orientation val="minMax"/>
        </c:scaling>
        <c:delete val="1"/>
        <c:axPos val="l"/>
        <c:majorGridlines/>
        <c:numFmt formatCode="General" sourceLinked="1"/>
        <c:majorTickMark val="out"/>
        <c:minorTickMark val="none"/>
        <c:tickLblPos val="none"/>
        <c:crossAx val="518289056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6">
  <cs:axisTitle>
    <cs:lnRef idx="0"/>
    <cs:fillRef idx="0"/>
    <cs:effectRef idx="0"/>
    <cs:fontRef idx="minor">
      <a:schemeClr val="dk1">
        <a:lumMod val="65000"/>
        <a:lumOff val="3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 cap="none" spc="0" normalizeH="0" baseline="0"/>
  </cs:categoryAxis>
  <cs:chartArea>
    <cs:lnRef idx="0"/>
    <cs:fillRef idx="0"/>
    <cs:effectRef idx="0"/>
    <cs:fontRef idx="minor">
      <a:schemeClr val="dk1"/>
    </cs:fontRef>
    <cs:spPr>
      <a:pattFill prst="dkDnDiag">
        <a:fgClr>
          <a:schemeClr val="lt1"/>
        </a:fgClr>
        <a:bgClr>
          <a:schemeClr val="dk1">
            <a:lumMod val="10000"/>
            <a:lumOff val="90000"/>
          </a:schemeClr>
        </a:bgClr>
      </a:patt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75000"/>
        </a:schemeClr>
      </a:solidFill>
      <a:ln w="9525"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gradFill>
        <a:gsLst>
          <a:gs pos="100000">
            <a:schemeClr val="phClr">
              <a:lumMod val="60000"/>
              <a:lumOff val="40000"/>
            </a:schemeClr>
          </a:gs>
          <a:gs pos="0">
            <a:schemeClr val="phClr"/>
          </a:gs>
        </a:gsLst>
        <a:lin ang="5400000" scaled="0"/>
      </a:gradFill>
      <a:ln w="19050">
        <a:solidFill>
          <a:schemeClr val="lt1"/>
        </a:solidFill>
      </a:ln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gradFill>
        <a:gsLst>
          <a:gs pos="100000">
            <a:schemeClr val="phClr">
              <a:lumMod val="60000"/>
              <a:lumOff val="40000"/>
            </a:schemeClr>
          </a:gs>
          <a:gs pos="0">
            <a:schemeClr val="phClr"/>
          </a:gs>
        </a:gsLst>
        <a:lin ang="5400000" scaled="0"/>
      </a:gradFill>
      <a:ln w="508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lt1"/>
      </a:solidFill>
      <a:ln w="1587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064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50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dk1">
        <a:lumMod val="50000"/>
        <a:lumOff val="50000"/>
      </a:schemeClr>
    </cs:fontRef>
    <cs:defRPr sz="2128" b="1" kern="1200" spc="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image" Target="../media/image9.jpeg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image" Target="../media/image14.jpeg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diagrams/_rels/data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7" Type="http://schemas.openxmlformats.org/officeDocument/2006/relationships/image" Target="../media/image26.jpeg"/><Relationship Id="rId2" Type="http://schemas.openxmlformats.org/officeDocument/2006/relationships/image" Target="../media/image21.jpeg"/><Relationship Id="rId1" Type="http://schemas.openxmlformats.org/officeDocument/2006/relationships/image" Target="../media/image20.jpeg"/><Relationship Id="rId6" Type="http://schemas.openxmlformats.org/officeDocument/2006/relationships/image" Target="../media/image25.jpeg"/><Relationship Id="rId5" Type="http://schemas.openxmlformats.org/officeDocument/2006/relationships/image" Target="../media/image24.png"/><Relationship Id="rId4" Type="http://schemas.openxmlformats.org/officeDocument/2006/relationships/image" Target="../media/image23.jpeg"/></Relationships>
</file>

<file path=ppt/diagrams/_rels/data6.xml.rels><?xml version="1.0" encoding="UTF-8" standalone="yes"?>
<Relationships xmlns="http://schemas.openxmlformats.org/package/2006/relationships"><Relationship Id="rId1" Type="http://schemas.openxmlformats.org/officeDocument/2006/relationships/image" Target="../media/image54.jpe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image" Target="../media/image9.jpeg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image" Target="../media/image14.jpeg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diagrams/_rels/drawing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7" Type="http://schemas.openxmlformats.org/officeDocument/2006/relationships/image" Target="../media/image26.jpeg"/><Relationship Id="rId2" Type="http://schemas.openxmlformats.org/officeDocument/2006/relationships/image" Target="../media/image21.jpeg"/><Relationship Id="rId1" Type="http://schemas.openxmlformats.org/officeDocument/2006/relationships/image" Target="../media/image20.jpeg"/><Relationship Id="rId6" Type="http://schemas.openxmlformats.org/officeDocument/2006/relationships/image" Target="../media/image25.jpeg"/><Relationship Id="rId5" Type="http://schemas.openxmlformats.org/officeDocument/2006/relationships/image" Target="../media/image24.png"/><Relationship Id="rId4" Type="http://schemas.openxmlformats.org/officeDocument/2006/relationships/image" Target="../media/image23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#2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D9F30EA-5AAD-4B4D-9B37-1898C8B1B1C4}" type="doc">
      <dgm:prSet loTypeId="urn:microsoft.com/office/officeart/2005/8/layout/hList7#1" loCatId="list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BFE45829-723F-4E4D-9831-F195998B70F6}">
      <dgm:prSet phldrT="[Текст]" custT="1"/>
      <dgm:spPr/>
      <dgm:t>
        <a:bodyPr/>
        <a:lstStyle/>
        <a:p>
          <a:r>
            <a:rPr lang="ru-RU" sz="2000" b="1" dirty="0" smtClean="0">
              <a:solidFill>
                <a:srgbClr val="FFFF00"/>
              </a:solidFill>
              <a:latin typeface="+mn-lt"/>
            </a:rPr>
            <a:t>Повышение налоговых и неналоговых поступлений в бюджет города</a:t>
          </a:r>
          <a:endParaRPr lang="ru-RU" sz="2000" b="1" dirty="0">
            <a:solidFill>
              <a:srgbClr val="FFFF00"/>
            </a:solidFill>
            <a:latin typeface="+mn-lt"/>
            <a:cs typeface="Times New Roman" pitchFamily="18" charset="0"/>
          </a:endParaRPr>
        </a:p>
      </dgm:t>
    </dgm:pt>
    <dgm:pt modelId="{9D4F7DBD-8157-41A0-8C10-0BA42EC495F2}" type="parTrans" cxnId="{BB97E43A-CB32-4C28-9BF3-3026B999259A}">
      <dgm:prSet/>
      <dgm:spPr/>
      <dgm:t>
        <a:bodyPr/>
        <a:lstStyle/>
        <a:p>
          <a:endParaRPr lang="ru-RU"/>
        </a:p>
      </dgm:t>
    </dgm:pt>
    <dgm:pt modelId="{914D76AC-028B-4257-BED1-2C2263772DDA}" type="sibTrans" cxnId="{BB97E43A-CB32-4C28-9BF3-3026B999259A}">
      <dgm:prSet/>
      <dgm:spPr/>
      <dgm:t>
        <a:bodyPr/>
        <a:lstStyle/>
        <a:p>
          <a:endParaRPr lang="ru-RU"/>
        </a:p>
      </dgm:t>
    </dgm:pt>
    <dgm:pt modelId="{F0351681-504B-468A-A43A-35239C443A97}">
      <dgm:prSet phldrT="[Текст]" custT="1"/>
      <dgm:spPr/>
      <dgm:t>
        <a:bodyPr/>
        <a:lstStyle/>
        <a:p>
          <a:r>
            <a:rPr lang="ru-RU" sz="2000" b="1" dirty="0" smtClean="0">
              <a:solidFill>
                <a:srgbClr val="FF0000"/>
              </a:solidFill>
              <a:latin typeface="+mn-lt"/>
            </a:rPr>
            <a:t>Формирование расходов с учетом их оптимизации и повышения эффективнос</a:t>
          </a:r>
          <a:r>
            <a:rPr lang="ru-RU" sz="2000" dirty="0" smtClean="0">
              <a:solidFill>
                <a:srgbClr val="FF0000"/>
              </a:solidFill>
              <a:latin typeface="+mn-lt"/>
            </a:rPr>
            <a:t>ти</a:t>
          </a:r>
          <a:endParaRPr lang="ru-RU" sz="2000" dirty="0">
            <a:solidFill>
              <a:srgbClr val="FF0000"/>
            </a:solidFill>
            <a:latin typeface="+mn-lt"/>
          </a:endParaRPr>
        </a:p>
      </dgm:t>
    </dgm:pt>
    <dgm:pt modelId="{D9E01241-ED2F-43BF-AD0C-3C1C61B771E5}" type="parTrans" cxnId="{8DBB9301-FA28-492D-82F7-7248566C3DAE}">
      <dgm:prSet/>
      <dgm:spPr/>
      <dgm:t>
        <a:bodyPr/>
        <a:lstStyle/>
        <a:p>
          <a:endParaRPr lang="ru-RU"/>
        </a:p>
      </dgm:t>
    </dgm:pt>
    <dgm:pt modelId="{E1C31608-5158-4EC9-9C62-26BAAF099A48}" type="sibTrans" cxnId="{8DBB9301-FA28-492D-82F7-7248566C3DAE}">
      <dgm:prSet/>
      <dgm:spPr/>
      <dgm:t>
        <a:bodyPr/>
        <a:lstStyle/>
        <a:p>
          <a:endParaRPr lang="ru-RU"/>
        </a:p>
      </dgm:t>
    </dgm:pt>
    <dgm:pt modelId="{BE907F90-9D92-45A1-94F8-1DCBD5B9715F}">
      <dgm:prSet phldrT="[Текст]" custT="1"/>
      <dgm:spPr/>
      <dgm:t>
        <a:bodyPr/>
        <a:lstStyle/>
        <a:p>
          <a:r>
            <a:rPr lang="ru-RU" sz="2400" dirty="0" smtClean="0">
              <a:solidFill>
                <a:srgbClr val="CCFF33"/>
              </a:solidFill>
              <a:latin typeface="+mn-lt"/>
            </a:rPr>
            <a:t>Проведение взвешенной долговой политики</a:t>
          </a:r>
          <a:endParaRPr lang="ru-RU" sz="2400" dirty="0">
            <a:solidFill>
              <a:srgbClr val="CCFF33"/>
            </a:solidFill>
            <a:latin typeface="+mn-lt"/>
          </a:endParaRPr>
        </a:p>
      </dgm:t>
    </dgm:pt>
    <dgm:pt modelId="{03FA8934-805C-4CA4-B0FE-FC842D45AFE0}" type="parTrans" cxnId="{D49A4A8E-E13A-48B9-A452-439EA4800B82}">
      <dgm:prSet/>
      <dgm:spPr/>
      <dgm:t>
        <a:bodyPr/>
        <a:lstStyle/>
        <a:p>
          <a:endParaRPr lang="ru-RU"/>
        </a:p>
      </dgm:t>
    </dgm:pt>
    <dgm:pt modelId="{1C6C0DF2-B0CB-4D92-954A-55B02AC860DD}" type="sibTrans" cxnId="{D49A4A8E-E13A-48B9-A452-439EA4800B82}">
      <dgm:prSet/>
      <dgm:spPr/>
      <dgm:t>
        <a:bodyPr/>
        <a:lstStyle/>
        <a:p>
          <a:endParaRPr lang="ru-RU"/>
        </a:p>
      </dgm:t>
    </dgm:pt>
    <dgm:pt modelId="{D7F1AC36-BB02-40D3-9EAC-6004F15E8D99}" type="pres">
      <dgm:prSet presAssocID="{7D9F30EA-5AAD-4B4D-9B37-1898C8B1B1C4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132C0C5-E5AF-4E5E-918C-A1BB430E7228}" type="pres">
      <dgm:prSet presAssocID="{7D9F30EA-5AAD-4B4D-9B37-1898C8B1B1C4}" presName="fgShape" presStyleLbl="fgShp" presStyleIdx="0" presStyleCnt="1" custFlipVert="1" custFlipHor="1" custScaleX="1269" custScaleY="10304" custLinFactY="-256120" custLinFactNeighborX="-29559" custLinFactNeighborY="-300000"/>
      <dgm:spPr/>
      <dgm:t>
        <a:bodyPr/>
        <a:lstStyle/>
        <a:p>
          <a:endParaRPr lang="ru-RU"/>
        </a:p>
      </dgm:t>
    </dgm:pt>
    <dgm:pt modelId="{AC9FC888-4E7D-41D5-BF8D-099DDFB49032}" type="pres">
      <dgm:prSet presAssocID="{7D9F30EA-5AAD-4B4D-9B37-1898C8B1B1C4}" presName="linComp" presStyleCnt="0"/>
      <dgm:spPr/>
      <dgm:t>
        <a:bodyPr/>
        <a:lstStyle/>
        <a:p>
          <a:endParaRPr lang="ru-RU"/>
        </a:p>
      </dgm:t>
    </dgm:pt>
    <dgm:pt modelId="{3B03A404-6FA8-44DF-BD0D-938BEE92A850}" type="pres">
      <dgm:prSet presAssocID="{BFE45829-723F-4E4D-9831-F195998B70F6}" presName="compNode" presStyleCnt="0"/>
      <dgm:spPr/>
      <dgm:t>
        <a:bodyPr/>
        <a:lstStyle/>
        <a:p>
          <a:endParaRPr lang="ru-RU"/>
        </a:p>
      </dgm:t>
    </dgm:pt>
    <dgm:pt modelId="{D73F7537-DE83-45D9-AFD1-908328D4D97E}" type="pres">
      <dgm:prSet presAssocID="{BFE45829-723F-4E4D-9831-F195998B70F6}" presName="bkgdShape" presStyleLbl="node1" presStyleIdx="0" presStyleCnt="3" custScaleX="85616"/>
      <dgm:spPr/>
      <dgm:t>
        <a:bodyPr/>
        <a:lstStyle/>
        <a:p>
          <a:endParaRPr lang="ru-RU"/>
        </a:p>
      </dgm:t>
    </dgm:pt>
    <dgm:pt modelId="{A490A214-21F9-4C52-8E3B-F3A359B01D89}" type="pres">
      <dgm:prSet presAssocID="{BFE45829-723F-4E4D-9831-F195998B70F6}" presName="nodeTx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FADFE9E-A8A8-41F1-B358-A7A11B6B47E1}" type="pres">
      <dgm:prSet presAssocID="{BFE45829-723F-4E4D-9831-F195998B70F6}" presName="invisiNode" presStyleLbl="node1" presStyleIdx="0" presStyleCnt="3"/>
      <dgm:spPr/>
      <dgm:t>
        <a:bodyPr/>
        <a:lstStyle/>
        <a:p>
          <a:endParaRPr lang="ru-RU"/>
        </a:p>
      </dgm:t>
    </dgm:pt>
    <dgm:pt modelId="{79E796B1-3ABE-4958-A470-95B84B3BA8FB}" type="pres">
      <dgm:prSet presAssocID="{BFE45829-723F-4E4D-9831-F195998B70F6}" presName="imagNode" presStyleLbl="fgImgPlace1" presStyleIdx="0" presStyleCnt="3" custScaleX="83731" custScaleY="82588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E32018F6-38F3-4F68-9FD0-50FD7BED2859}" type="pres">
      <dgm:prSet presAssocID="{914D76AC-028B-4257-BED1-2C2263772DDA}" presName="sibTrans" presStyleLbl="sibTrans2D1" presStyleIdx="0" presStyleCnt="0"/>
      <dgm:spPr/>
      <dgm:t>
        <a:bodyPr/>
        <a:lstStyle/>
        <a:p>
          <a:endParaRPr lang="ru-RU"/>
        </a:p>
      </dgm:t>
    </dgm:pt>
    <dgm:pt modelId="{A7D5A4F7-F72A-48AE-87CD-6C7027652D6C}" type="pres">
      <dgm:prSet presAssocID="{F0351681-504B-468A-A43A-35239C443A97}" presName="compNode" presStyleCnt="0"/>
      <dgm:spPr/>
      <dgm:t>
        <a:bodyPr/>
        <a:lstStyle/>
        <a:p>
          <a:endParaRPr lang="ru-RU"/>
        </a:p>
      </dgm:t>
    </dgm:pt>
    <dgm:pt modelId="{01B5A3FF-8112-48C6-9524-2594DAB99429}" type="pres">
      <dgm:prSet presAssocID="{F0351681-504B-468A-A43A-35239C443A97}" presName="bkgdShape" presStyleLbl="node1" presStyleIdx="1" presStyleCnt="3" custScaleX="80551"/>
      <dgm:spPr/>
      <dgm:t>
        <a:bodyPr/>
        <a:lstStyle/>
        <a:p>
          <a:endParaRPr lang="ru-RU"/>
        </a:p>
      </dgm:t>
    </dgm:pt>
    <dgm:pt modelId="{BD834AB3-FAFF-4D74-B8D8-881F0EC6B9AD}" type="pres">
      <dgm:prSet presAssocID="{F0351681-504B-468A-A43A-35239C443A97}" presName="nodeTx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8F3C681-2C9B-4653-BE31-D8B25A2AB7FA}" type="pres">
      <dgm:prSet presAssocID="{F0351681-504B-468A-A43A-35239C443A97}" presName="invisiNode" presStyleLbl="node1" presStyleIdx="1" presStyleCnt="3"/>
      <dgm:spPr/>
      <dgm:t>
        <a:bodyPr/>
        <a:lstStyle/>
        <a:p>
          <a:endParaRPr lang="ru-RU"/>
        </a:p>
      </dgm:t>
    </dgm:pt>
    <dgm:pt modelId="{E6379D24-0F7F-4C89-AA74-40B94EA75227}" type="pres">
      <dgm:prSet presAssocID="{F0351681-504B-468A-A43A-35239C443A97}" presName="imagNode" presStyleLbl="fgImgPlace1" presStyleIdx="1" presStyleCnt="3" custScaleX="79868" custScaleY="82588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D893FC16-622A-4AA0-9276-3766E5F1AA15}" type="pres">
      <dgm:prSet presAssocID="{E1C31608-5158-4EC9-9C62-26BAAF099A48}" presName="sibTrans" presStyleLbl="sibTrans2D1" presStyleIdx="0" presStyleCnt="0"/>
      <dgm:spPr/>
      <dgm:t>
        <a:bodyPr/>
        <a:lstStyle/>
        <a:p>
          <a:endParaRPr lang="ru-RU"/>
        </a:p>
      </dgm:t>
    </dgm:pt>
    <dgm:pt modelId="{A10443EA-0A22-4998-85A4-5FC07C4410A8}" type="pres">
      <dgm:prSet presAssocID="{BE907F90-9D92-45A1-94F8-1DCBD5B9715F}" presName="compNode" presStyleCnt="0"/>
      <dgm:spPr/>
      <dgm:t>
        <a:bodyPr/>
        <a:lstStyle/>
        <a:p>
          <a:endParaRPr lang="ru-RU"/>
        </a:p>
      </dgm:t>
    </dgm:pt>
    <dgm:pt modelId="{14E9E240-14D8-48CE-A8EF-4C26DD964D0B}" type="pres">
      <dgm:prSet presAssocID="{BE907F90-9D92-45A1-94F8-1DCBD5B9715F}" presName="bkgdShape" presStyleLbl="node1" presStyleIdx="2" presStyleCnt="3" custScaleX="77049"/>
      <dgm:spPr/>
      <dgm:t>
        <a:bodyPr/>
        <a:lstStyle/>
        <a:p>
          <a:endParaRPr lang="ru-RU"/>
        </a:p>
      </dgm:t>
    </dgm:pt>
    <dgm:pt modelId="{272D07C4-E4A0-4649-AFF9-320ECA914488}" type="pres">
      <dgm:prSet presAssocID="{BE907F90-9D92-45A1-94F8-1DCBD5B9715F}" presName="nodeTx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7AF8028-0A1F-4B6B-BA86-08AA83130861}" type="pres">
      <dgm:prSet presAssocID="{BE907F90-9D92-45A1-94F8-1DCBD5B9715F}" presName="invisiNode" presStyleLbl="node1" presStyleIdx="2" presStyleCnt="3"/>
      <dgm:spPr/>
      <dgm:t>
        <a:bodyPr/>
        <a:lstStyle/>
        <a:p>
          <a:endParaRPr lang="ru-RU"/>
        </a:p>
      </dgm:t>
    </dgm:pt>
    <dgm:pt modelId="{801EDB75-7215-4290-9F39-D09130BB9918}" type="pres">
      <dgm:prSet presAssocID="{BE907F90-9D92-45A1-94F8-1DCBD5B9715F}" presName="imagNode" presStyleLbl="fgImgPlace1" presStyleIdx="2" presStyleCnt="3" custScaleX="85206" custScaleY="82588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endParaRPr lang="ru-RU"/>
        </a:p>
      </dgm:t>
    </dgm:pt>
  </dgm:ptLst>
  <dgm:cxnLst>
    <dgm:cxn modelId="{BB97E43A-CB32-4C28-9BF3-3026B999259A}" srcId="{7D9F30EA-5AAD-4B4D-9B37-1898C8B1B1C4}" destId="{BFE45829-723F-4E4D-9831-F195998B70F6}" srcOrd="0" destOrd="0" parTransId="{9D4F7DBD-8157-41A0-8C10-0BA42EC495F2}" sibTransId="{914D76AC-028B-4257-BED1-2C2263772DDA}"/>
    <dgm:cxn modelId="{FCE99B69-BED3-44DC-9B4C-98E72C896783}" type="presOf" srcId="{F0351681-504B-468A-A43A-35239C443A97}" destId="{01B5A3FF-8112-48C6-9524-2594DAB99429}" srcOrd="0" destOrd="0" presId="urn:microsoft.com/office/officeart/2005/8/layout/hList7#1"/>
    <dgm:cxn modelId="{52A36C5F-442A-405D-AAC4-1CDB38AFABE0}" type="presOf" srcId="{914D76AC-028B-4257-BED1-2C2263772DDA}" destId="{E32018F6-38F3-4F68-9FD0-50FD7BED2859}" srcOrd="0" destOrd="0" presId="urn:microsoft.com/office/officeart/2005/8/layout/hList7#1"/>
    <dgm:cxn modelId="{8DBB9301-FA28-492D-82F7-7248566C3DAE}" srcId="{7D9F30EA-5AAD-4B4D-9B37-1898C8B1B1C4}" destId="{F0351681-504B-468A-A43A-35239C443A97}" srcOrd="1" destOrd="0" parTransId="{D9E01241-ED2F-43BF-AD0C-3C1C61B771E5}" sibTransId="{E1C31608-5158-4EC9-9C62-26BAAF099A48}"/>
    <dgm:cxn modelId="{C5C975CD-4B7D-4AA6-9F9B-E83B130B3C4B}" type="presOf" srcId="{BE907F90-9D92-45A1-94F8-1DCBD5B9715F}" destId="{14E9E240-14D8-48CE-A8EF-4C26DD964D0B}" srcOrd="0" destOrd="0" presId="urn:microsoft.com/office/officeart/2005/8/layout/hList7#1"/>
    <dgm:cxn modelId="{3EDBF4FD-7DD4-4EF3-BE9D-862C0BA1F08D}" type="presOf" srcId="{BFE45829-723F-4E4D-9831-F195998B70F6}" destId="{A490A214-21F9-4C52-8E3B-F3A359B01D89}" srcOrd="1" destOrd="0" presId="urn:microsoft.com/office/officeart/2005/8/layout/hList7#1"/>
    <dgm:cxn modelId="{7E5FE03F-B5AC-4410-AFBD-1247EC1958A2}" type="presOf" srcId="{F0351681-504B-468A-A43A-35239C443A97}" destId="{BD834AB3-FAFF-4D74-B8D8-881F0EC6B9AD}" srcOrd="1" destOrd="0" presId="urn:microsoft.com/office/officeart/2005/8/layout/hList7#1"/>
    <dgm:cxn modelId="{79CB92D9-CC56-4E39-84EA-E5692F448B8A}" type="presOf" srcId="{E1C31608-5158-4EC9-9C62-26BAAF099A48}" destId="{D893FC16-622A-4AA0-9276-3766E5F1AA15}" srcOrd="0" destOrd="0" presId="urn:microsoft.com/office/officeart/2005/8/layout/hList7#1"/>
    <dgm:cxn modelId="{D49A4A8E-E13A-48B9-A452-439EA4800B82}" srcId="{7D9F30EA-5AAD-4B4D-9B37-1898C8B1B1C4}" destId="{BE907F90-9D92-45A1-94F8-1DCBD5B9715F}" srcOrd="2" destOrd="0" parTransId="{03FA8934-805C-4CA4-B0FE-FC842D45AFE0}" sibTransId="{1C6C0DF2-B0CB-4D92-954A-55B02AC860DD}"/>
    <dgm:cxn modelId="{F2061F9D-9788-41A1-B4E5-626B01ECEC34}" type="presOf" srcId="{BE907F90-9D92-45A1-94F8-1DCBD5B9715F}" destId="{272D07C4-E4A0-4649-AFF9-320ECA914488}" srcOrd="1" destOrd="0" presId="urn:microsoft.com/office/officeart/2005/8/layout/hList7#1"/>
    <dgm:cxn modelId="{A85BD9F3-217E-416B-A45E-45A851EA2404}" type="presOf" srcId="{BFE45829-723F-4E4D-9831-F195998B70F6}" destId="{D73F7537-DE83-45D9-AFD1-908328D4D97E}" srcOrd="0" destOrd="0" presId="urn:microsoft.com/office/officeart/2005/8/layout/hList7#1"/>
    <dgm:cxn modelId="{C18F94C0-A146-4255-BD34-1D02D94F8D2A}" type="presOf" srcId="{7D9F30EA-5AAD-4B4D-9B37-1898C8B1B1C4}" destId="{D7F1AC36-BB02-40D3-9EAC-6004F15E8D99}" srcOrd="0" destOrd="0" presId="urn:microsoft.com/office/officeart/2005/8/layout/hList7#1"/>
    <dgm:cxn modelId="{B3B3CAD2-643F-483A-AC48-5C9D27C0AE1F}" type="presParOf" srcId="{D7F1AC36-BB02-40D3-9EAC-6004F15E8D99}" destId="{9132C0C5-E5AF-4E5E-918C-A1BB430E7228}" srcOrd="0" destOrd="0" presId="urn:microsoft.com/office/officeart/2005/8/layout/hList7#1"/>
    <dgm:cxn modelId="{8241F920-F8AB-4049-B239-876810A22784}" type="presParOf" srcId="{D7F1AC36-BB02-40D3-9EAC-6004F15E8D99}" destId="{AC9FC888-4E7D-41D5-BF8D-099DDFB49032}" srcOrd="1" destOrd="0" presId="urn:microsoft.com/office/officeart/2005/8/layout/hList7#1"/>
    <dgm:cxn modelId="{022A535C-B324-48CC-98D0-979B9F422206}" type="presParOf" srcId="{AC9FC888-4E7D-41D5-BF8D-099DDFB49032}" destId="{3B03A404-6FA8-44DF-BD0D-938BEE92A850}" srcOrd="0" destOrd="0" presId="urn:microsoft.com/office/officeart/2005/8/layout/hList7#1"/>
    <dgm:cxn modelId="{C19ACD92-19E6-456C-89E1-902B8172A2F1}" type="presParOf" srcId="{3B03A404-6FA8-44DF-BD0D-938BEE92A850}" destId="{D73F7537-DE83-45D9-AFD1-908328D4D97E}" srcOrd="0" destOrd="0" presId="urn:microsoft.com/office/officeart/2005/8/layout/hList7#1"/>
    <dgm:cxn modelId="{AB824435-CA85-4FDD-A7CF-5C8429ADCD96}" type="presParOf" srcId="{3B03A404-6FA8-44DF-BD0D-938BEE92A850}" destId="{A490A214-21F9-4C52-8E3B-F3A359B01D89}" srcOrd="1" destOrd="0" presId="urn:microsoft.com/office/officeart/2005/8/layout/hList7#1"/>
    <dgm:cxn modelId="{99B49B4E-DFAE-4F47-96B0-0BA37E5290F1}" type="presParOf" srcId="{3B03A404-6FA8-44DF-BD0D-938BEE92A850}" destId="{8FADFE9E-A8A8-41F1-B358-A7A11B6B47E1}" srcOrd="2" destOrd="0" presId="urn:microsoft.com/office/officeart/2005/8/layout/hList7#1"/>
    <dgm:cxn modelId="{E34B854F-9FC6-4C99-B999-26B001ADEA3A}" type="presParOf" srcId="{3B03A404-6FA8-44DF-BD0D-938BEE92A850}" destId="{79E796B1-3ABE-4958-A470-95B84B3BA8FB}" srcOrd="3" destOrd="0" presId="urn:microsoft.com/office/officeart/2005/8/layout/hList7#1"/>
    <dgm:cxn modelId="{5A1C8ED6-688D-4FAD-AAB3-463EA0CC091B}" type="presParOf" srcId="{AC9FC888-4E7D-41D5-BF8D-099DDFB49032}" destId="{E32018F6-38F3-4F68-9FD0-50FD7BED2859}" srcOrd="1" destOrd="0" presId="urn:microsoft.com/office/officeart/2005/8/layout/hList7#1"/>
    <dgm:cxn modelId="{2633C9F5-75B9-4072-96C4-AB5D73183030}" type="presParOf" srcId="{AC9FC888-4E7D-41D5-BF8D-099DDFB49032}" destId="{A7D5A4F7-F72A-48AE-87CD-6C7027652D6C}" srcOrd="2" destOrd="0" presId="urn:microsoft.com/office/officeart/2005/8/layout/hList7#1"/>
    <dgm:cxn modelId="{789BD1FA-9E9D-4721-A57C-1AD887530F32}" type="presParOf" srcId="{A7D5A4F7-F72A-48AE-87CD-6C7027652D6C}" destId="{01B5A3FF-8112-48C6-9524-2594DAB99429}" srcOrd="0" destOrd="0" presId="urn:microsoft.com/office/officeart/2005/8/layout/hList7#1"/>
    <dgm:cxn modelId="{F35CE952-9ECB-42A2-9A71-91B5E98FFEA8}" type="presParOf" srcId="{A7D5A4F7-F72A-48AE-87CD-6C7027652D6C}" destId="{BD834AB3-FAFF-4D74-B8D8-881F0EC6B9AD}" srcOrd="1" destOrd="0" presId="urn:microsoft.com/office/officeart/2005/8/layout/hList7#1"/>
    <dgm:cxn modelId="{1ED8CC33-02B3-400B-9894-72EC9DAB72FD}" type="presParOf" srcId="{A7D5A4F7-F72A-48AE-87CD-6C7027652D6C}" destId="{C8F3C681-2C9B-4653-BE31-D8B25A2AB7FA}" srcOrd="2" destOrd="0" presId="urn:microsoft.com/office/officeart/2005/8/layout/hList7#1"/>
    <dgm:cxn modelId="{2749D2DA-392B-4459-ACA7-973A32902EB3}" type="presParOf" srcId="{A7D5A4F7-F72A-48AE-87CD-6C7027652D6C}" destId="{E6379D24-0F7F-4C89-AA74-40B94EA75227}" srcOrd="3" destOrd="0" presId="urn:microsoft.com/office/officeart/2005/8/layout/hList7#1"/>
    <dgm:cxn modelId="{895596CE-F6C3-43AD-8CBC-E688517A0F86}" type="presParOf" srcId="{AC9FC888-4E7D-41D5-BF8D-099DDFB49032}" destId="{D893FC16-622A-4AA0-9276-3766E5F1AA15}" srcOrd="3" destOrd="0" presId="urn:microsoft.com/office/officeart/2005/8/layout/hList7#1"/>
    <dgm:cxn modelId="{511D7AED-1EBD-4B19-A751-919B19AA8988}" type="presParOf" srcId="{AC9FC888-4E7D-41D5-BF8D-099DDFB49032}" destId="{A10443EA-0A22-4998-85A4-5FC07C4410A8}" srcOrd="4" destOrd="0" presId="urn:microsoft.com/office/officeart/2005/8/layout/hList7#1"/>
    <dgm:cxn modelId="{D277CEF3-89D0-40F1-B9CA-7734F70F7AFD}" type="presParOf" srcId="{A10443EA-0A22-4998-85A4-5FC07C4410A8}" destId="{14E9E240-14D8-48CE-A8EF-4C26DD964D0B}" srcOrd="0" destOrd="0" presId="urn:microsoft.com/office/officeart/2005/8/layout/hList7#1"/>
    <dgm:cxn modelId="{58A173BA-EAC0-4D28-92CF-9CB04CA29FAB}" type="presParOf" srcId="{A10443EA-0A22-4998-85A4-5FC07C4410A8}" destId="{272D07C4-E4A0-4649-AFF9-320ECA914488}" srcOrd="1" destOrd="0" presId="urn:microsoft.com/office/officeart/2005/8/layout/hList7#1"/>
    <dgm:cxn modelId="{0D835E6F-77FF-4415-9DB3-7A71EA7893E3}" type="presParOf" srcId="{A10443EA-0A22-4998-85A4-5FC07C4410A8}" destId="{C7AF8028-0A1F-4B6B-BA86-08AA83130861}" srcOrd="2" destOrd="0" presId="urn:microsoft.com/office/officeart/2005/8/layout/hList7#1"/>
    <dgm:cxn modelId="{85E79C21-B323-4AA3-A798-FD201BB1CE18}" type="presParOf" srcId="{A10443EA-0A22-4998-85A4-5FC07C4410A8}" destId="{801EDB75-7215-4290-9F39-D09130BB9918}" srcOrd="3" destOrd="0" presId="urn:microsoft.com/office/officeart/2005/8/layout/hList7#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90239BA-D30D-42D9-95F7-1477AF7261C5}" type="doc">
      <dgm:prSet loTypeId="urn:microsoft.com/office/officeart/2005/8/layout/chevron2" loCatId="process" qsTypeId="urn:microsoft.com/office/officeart/2005/8/quickstyle/3d3" qsCatId="3D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68AA1952-3345-4003-BFDC-A0E4F30C465C}">
      <dgm:prSet phldrT="[Текст]" custT="1"/>
      <dgm:spPr/>
      <dgm:t>
        <a:bodyPr/>
        <a:lstStyle/>
        <a:p>
          <a:endParaRPr lang="ru-RU" sz="1400" b="1" i="1" dirty="0" smtClean="0">
            <a:latin typeface="Times New Roman" pitchFamily="18" charset="0"/>
            <a:cs typeface="Times New Roman" pitchFamily="18" charset="0"/>
          </a:endParaRPr>
        </a:p>
      </dgm:t>
    </dgm:pt>
    <dgm:pt modelId="{CD8EE939-5E82-4C1E-A503-C5646DF47732}" type="parTrans" cxnId="{3BEBB157-6F04-4726-92E8-65661F4D5571}">
      <dgm:prSet/>
      <dgm:spPr/>
      <dgm:t>
        <a:bodyPr/>
        <a:lstStyle/>
        <a:p>
          <a:endParaRPr lang="ru-RU"/>
        </a:p>
      </dgm:t>
    </dgm:pt>
    <dgm:pt modelId="{84C1FEF0-48B0-42FF-8385-CA2FDF866512}" type="sibTrans" cxnId="{3BEBB157-6F04-4726-92E8-65661F4D5571}">
      <dgm:prSet/>
      <dgm:spPr/>
      <dgm:t>
        <a:bodyPr/>
        <a:lstStyle/>
        <a:p>
          <a:endParaRPr lang="ru-RU"/>
        </a:p>
      </dgm:t>
    </dgm:pt>
    <dgm:pt modelId="{E02F3EE9-ABD1-4D06-9A71-B78C1E3542D6}">
      <dgm:prSet phldrT="[Текст]" custT="1"/>
      <dgm:spPr/>
      <dgm:t>
        <a:bodyPr/>
        <a:lstStyle/>
        <a:p>
          <a:endParaRPr lang="ru-RU" sz="1400" b="1" i="1" dirty="0">
            <a:latin typeface="Times New Roman" pitchFamily="18" charset="0"/>
            <a:cs typeface="Times New Roman" pitchFamily="18" charset="0"/>
          </a:endParaRPr>
        </a:p>
      </dgm:t>
    </dgm:pt>
    <dgm:pt modelId="{AA1A75ED-3EC9-4A28-8738-27E036ED2506}" type="parTrans" cxnId="{5717FF89-59BF-4E71-A2FF-59C4C67B826C}">
      <dgm:prSet/>
      <dgm:spPr/>
      <dgm:t>
        <a:bodyPr/>
        <a:lstStyle/>
        <a:p>
          <a:endParaRPr lang="ru-RU"/>
        </a:p>
      </dgm:t>
    </dgm:pt>
    <dgm:pt modelId="{7429E3D7-E57E-4AC5-82B5-C677C06E342E}" type="sibTrans" cxnId="{5717FF89-59BF-4E71-A2FF-59C4C67B826C}">
      <dgm:prSet/>
      <dgm:spPr/>
      <dgm:t>
        <a:bodyPr/>
        <a:lstStyle/>
        <a:p>
          <a:endParaRPr lang="ru-RU"/>
        </a:p>
      </dgm:t>
    </dgm:pt>
    <dgm:pt modelId="{ACF5097F-CC5B-4366-ABE7-38687129F656}">
      <dgm:prSet phldrT="[Текст]" custT="1"/>
      <dgm:spPr/>
      <dgm:t>
        <a:bodyPr/>
        <a:lstStyle/>
        <a:p>
          <a:endParaRPr lang="ru-RU" sz="1400" b="1" i="1" dirty="0">
            <a:latin typeface="Times New Roman" pitchFamily="18" charset="0"/>
            <a:cs typeface="Times New Roman" pitchFamily="18" charset="0"/>
          </a:endParaRPr>
        </a:p>
      </dgm:t>
    </dgm:pt>
    <dgm:pt modelId="{2616B00B-F7C0-4234-86E7-8EDE1A3DF7B4}" type="parTrans" cxnId="{DAC3DEE0-9F83-4CC8-B18E-6F48B1BB4651}">
      <dgm:prSet/>
      <dgm:spPr/>
      <dgm:t>
        <a:bodyPr/>
        <a:lstStyle/>
        <a:p>
          <a:endParaRPr lang="ru-RU"/>
        </a:p>
      </dgm:t>
    </dgm:pt>
    <dgm:pt modelId="{68A32AD1-FA7D-46F8-A155-4CDC1D3CEAC9}" type="sibTrans" cxnId="{DAC3DEE0-9F83-4CC8-B18E-6F48B1BB4651}">
      <dgm:prSet/>
      <dgm:spPr/>
      <dgm:t>
        <a:bodyPr/>
        <a:lstStyle/>
        <a:p>
          <a:endParaRPr lang="ru-RU"/>
        </a:p>
      </dgm:t>
    </dgm:pt>
    <dgm:pt modelId="{333612F3-69F1-4CC0-ACEA-154FBD023C22}">
      <dgm:prSet custT="1"/>
      <dgm:spPr>
        <a:solidFill>
          <a:srgbClr val="90C5D8">
            <a:alpha val="89804"/>
          </a:srgbClr>
        </a:solidFill>
      </dgm:spPr>
      <dgm:t>
        <a:bodyPr/>
        <a:lstStyle/>
        <a:p>
          <a:r>
            <a:rPr lang="ru-RU" sz="1600" b="1" i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План мероприятий по росту доходного потенциала бюджета Миллеровского городского поселения оптимизации расходов бюджета и сокращению муниципального долга Миллеровского городского поселения до 2024 года,  утвержденный распоряжением Администрации Миллеровского городского поселения от </a:t>
          </a:r>
          <a:r>
            <a:rPr lang="ru-RU" sz="1600" dirty="0" smtClean="0">
              <a:solidFill>
                <a:srgbClr val="FFFF00"/>
              </a:solidFill>
            </a:rPr>
            <a:t>06.06.2019 № 61 </a:t>
          </a:r>
          <a:endParaRPr lang="ru-RU" sz="1600" b="1" dirty="0">
            <a:solidFill>
              <a:srgbClr val="FFFF00"/>
            </a:solidFill>
          </a:endParaRPr>
        </a:p>
      </dgm:t>
    </dgm:pt>
    <dgm:pt modelId="{7C648A16-2C70-40A2-9902-C7019F970936}" type="parTrans" cxnId="{F0FA317E-D0B6-4C80-A3EC-A14865C76CD9}">
      <dgm:prSet/>
      <dgm:spPr/>
      <dgm:t>
        <a:bodyPr/>
        <a:lstStyle/>
        <a:p>
          <a:endParaRPr lang="ru-RU"/>
        </a:p>
      </dgm:t>
    </dgm:pt>
    <dgm:pt modelId="{251F4F98-B6F1-4839-A86B-13A0221B67AC}" type="sibTrans" cxnId="{F0FA317E-D0B6-4C80-A3EC-A14865C76CD9}">
      <dgm:prSet/>
      <dgm:spPr/>
      <dgm:t>
        <a:bodyPr/>
        <a:lstStyle/>
        <a:p>
          <a:endParaRPr lang="ru-RU"/>
        </a:p>
      </dgm:t>
    </dgm:pt>
    <dgm:pt modelId="{C3A7DD02-4A49-4703-AC15-9E0113FDB979}">
      <dgm:prSet custT="1"/>
      <dgm:spPr>
        <a:solidFill>
          <a:srgbClr val="FF9933">
            <a:alpha val="89804"/>
          </a:srgbClr>
        </a:solidFill>
      </dgm:spPr>
      <dgm:t>
        <a:bodyPr/>
        <a:lstStyle/>
        <a:p>
          <a:r>
            <a:rPr lang="ru-RU" sz="1800" b="1" i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rPr>
            <a:t>Контроль за качеством и своевременным принятием бюджета Миллеровского городского поселения</a:t>
          </a:r>
          <a:endParaRPr lang="ru-RU" sz="1800" dirty="0">
            <a:solidFill>
              <a:srgbClr val="0070C0"/>
            </a:solidFill>
          </a:endParaRPr>
        </a:p>
      </dgm:t>
    </dgm:pt>
    <dgm:pt modelId="{A16EE01F-A2B0-4440-88C8-2DE7F58B8A60}" type="parTrans" cxnId="{1C0697D9-85D0-492D-B3E6-B5B755F74DED}">
      <dgm:prSet/>
      <dgm:spPr/>
      <dgm:t>
        <a:bodyPr/>
        <a:lstStyle/>
        <a:p>
          <a:endParaRPr lang="ru-RU"/>
        </a:p>
      </dgm:t>
    </dgm:pt>
    <dgm:pt modelId="{D1B66777-09F6-4D87-83E6-6C4051FC771C}" type="sibTrans" cxnId="{1C0697D9-85D0-492D-B3E6-B5B755F74DED}">
      <dgm:prSet/>
      <dgm:spPr/>
      <dgm:t>
        <a:bodyPr/>
        <a:lstStyle/>
        <a:p>
          <a:endParaRPr lang="ru-RU"/>
        </a:p>
      </dgm:t>
    </dgm:pt>
    <dgm:pt modelId="{378CD20F-4C33-45C8-AA4B-0CE44C4D04C2}">
      <dgm:prSet custT="1"/>
      <dgm:spPr>
        <a:solidFill>
          <a:srgbClr val="CCFF33">
            <a:alpha val="89804"/>
          </a:srgbClr>
        </a:solidFill>
      </dgm:spPr>
      <dgm:t>
        <a:bodyPr/>
        <a:lstStyle/>
        <a:p>
          <a:r>
            <a:rPr lang="ru-RU" sz="1800" b="1" i="1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rPr>
            <a:t>Реализация основных направлений долговой политики на 2020 год и плановый период 2021 и 2022 годов</a:t>
          </a:r>
          <a:endParaRPr lang="ru-RU" sz="1800" dirty="0">
            <a:solidFill>
              <a:srgbClr val="7030A0"/>
            </a:solidFill>
          </a:endParaRPr>
        </a:p>
      </dgm:t>
    </dgm:pt>
    <dgm:pt modelId="{F1049D1A-A6A2-4942-934D-DDE2B8CFE2C7}" type="parTrans" cxnId="{9F85EE27-E071-4052-8917-C465BFE326C9}">
      <dgm:prSet/>
      <dgm:spPr/>
      <dgm:t>
        <a:bodyPr/>
        <a:lstStyle/>
        <a:p>
          <a:endParaRPr lang="ru-RU"/>
        </a:p>
      </dgm:t>
    </dgm:pt>
    <dgm:pt modelId="{DC1A242C-C1AD-4B52-92F9-17803FE1BE9A}" type="sibTrans" cxnId="{9F85EE27-E071-4052-8917-C465BFE326C9}">
      <dgm:prSet/>
      <dgm:spPr/>
      <dgm:t>
        <a:bodyPr/>
        <a:lstStyle/>
        <a:p>
          <a:endParaRPr lang="ru-RU"/>
        </a:p>
      </dgm:t>
    </dgm:pt>
    <dgm:pt modelId="{6CDFB346-5AE3-475E-BC66-186028DEC05D}" type="pres">
      <dgm:prSet presAssocID="{B90239BA-D30D-42D9-95F7-1477AF7261C5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DA2A39D-2EAF-4B4F-92AC-7B916275B1B5}" type="pres">
      <dgm:prSet presAssocID="{ACF5097F-CC5B-4366-ABE7-38687129F656}" presName="composite" presStyleCnt="0"/>
      <dgm:spPr/>
      <dgm:t>
        <a:bodyPr/>
        <a:lstStyle/>
        <a:p>
          <a:endParaRPr lang="ru-RU"/>
        </a:p>
      </dgm:t>
    </dgm:pt>
    <dgm:pt modelId="{09D480C1-C8E8-4CE7-8873-41C175F67275}" type="pres">
      <dgm:prSet presAssocID="{ACF5097F-CC5B-4366-ABE7-38687129F656}" presName="parentText" presStyleLbl="alignNode1" presStyleIdx="0" presStyleCnt="3" custScaleY="97498" custLinFactNeighborX="7802" custLinFactNeighborY="-97550">
        <dgm:presLayoutVars>
          <dgm:chMax val="1"/>
          <dgm:bulletEnabled val="1"/>
        </dgm:presLayoutVars>
      </dgm:prSet>
      <dgm:spPr>
        <a:prstGeom prst="bevel">
          <a:avLst/>
        </a:prstGeom>
      </dgm:spPr>
      <dgm:t>
        <a:bodyPr/>
        <a:lstStyle/>
        <a:p>
          <a:endParaRPr lang="ru-RU"/>
        </a:p>
      </dgm:t>
    </dgm:pt>
    <dgm:pt modelId="{CA80EEC5-8180-463D-AB43-E20FC1CCE0B0}" type="pres">
      <dgm:prSet presAssocID="{ACF5097F-CC5B-4366-ABE7-38687129F656}" presName="descendantText" presStyleLbl="alignAcc1" presStyleIdx="0" presStyleCnt="3" custScaleX="98356" custScaleY="136394" custLinFactY="-9014" custLinFactNeighborX="498" custLinFactNeighborY="-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7DE8F24-526C-4B06-8BA3-1A3B3552AAA3}" type="pres">
      <dgm:prSet presAssocID="{68A32AD1-FA7D-46F8-A155-4CDC1D3CEAC9}" presName="sp" presStyleCnt="0"/>
      <dgm:spPr/>
      <dgm:t>
        <a:bodyPr/>
        <a:lstStyle/>
        <a:p>
          <a:endParaRPr lang="ru-RU"/>
        </a:p>
      </dgm:t>
    </dgm:pt>
    <dgm:pt modelId="{24828325-9710-4C43-A4EA-D8E2D475B012}" type="pres">
      <dgm:prSet presAssocID="{68AA1952-3345-4003-BFDC-A0E4F30C465C}" presName="composite" presStyleCnt="0"/>
      <dgm:spPr/>
      <dgm:t>
        <a:bodyPr/>
        <a:lstStyle/>
        <a:p>
          <a:endParaRPr lang="ru-RU"/>
        </a:p>
      </dgm:t>
    </dgm:pt>
    <dgm:pt modelId="{B59BF440-36E6-48B3-BC75-E6445956244C}" type="pres">
      <dgm:prSet presAssocID="{68AA1952-3345-4003-BFDC-A0E4F30C465C}" presName="parentText" presStyleLbl="alignNode1" presStyleIdx="1" presStyleCnt="3" custScaleY="120495" custLinFactNeighborX="7881" custLinFactNeighborY="-9592">
        <dgm:presLayoutVars>
          <dgm:chMax val="1"/>
          <dgm:bulletEnabled val="1"/>
        </dgm:presLayoutVars>
      </dgm:prSet>
      <dgm:spPr>
        <a:prstGeom prst="bevel">
          <a:avLst/>
        </a:prstGeom>
      </dgm:spPr>
      <dgm:t>
        <a:bodyPr/>
        <a:lstStyle/>
        <a:p>
          <a:endParaRPr lang="ru-RU"/>
        </a:p>
      </dgm:t>
    </dgm:pt>
    <dgm:pt modelId="{6F6C7F8D-CA85-4C86-A8B9-DE0E49DC8118}" type="pres">
      <dgm:prSet presAssocID="{68AA1952-3345-4003-BFDC-A0E4F30C465C}" presName="descendantText" presStyleLbl="alignAcc1" presStyleIdx="1" presStyleCnt="3" custScaleX="98528" custScaleY="178730" custLinFactNeighborX="874" custLinFactNeighborY="884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5625B9E-4443-4AF7-919B-3E90C6E8FC0E}" type="pres">
      <dgm:prSet presAssocID="{84C1FEF0-48B0-42FF-8385-CA2FDF866512}" presName="sp" presStyleCnt="0"/>
      <dgm:spPr/>
      <dgm:t>
        <a:bodyPr/>
        <a:lstStyle/>
        <a:p>
          <a:endParaRPr lang="ru-RU"/>
        </a:p>
      </dgm:t>
    </dgm:pt>
    <dgm:pt modelId="{4122055B-10BA-4763-BCF9-826BF8448BD8}" type="pres">
      <dgm:prSet presAssocID="{E02F3EE9-ABD1-4D06-9A71-B78C1E3542D6}" presName="composite" presStyleCnt="0"/>
      <dgm:spPr/>
      <dgm:t>
        <a:bodyPr/>
        <a:lstStyle/>
        <a:p>
          <a:endParaRPr lang="ru-RU"/>
        </a:p>
      </dgm:t>
    </dgm:pt>
    <dgm:pt modelId="{A6E13E1B-7D1B-442A-959A-A9F6D8AE7DD8}" type="pres">
      <dgm:prSet presAssocID="{E02F3EE9-ABD1-4D06-9A71-B78C1E3542D6}" presName="parentText" presStyleLbl="alignNode1" presStyleIdx="2" presStyleCnt="3" custLinFactNeighborX="7881" custLinFactNeighborY="-3149">
        <dgm:presLayoutVars>
          <dgm:chMax val="1"/>
          <dgm:bulletEnabled val="1"/>
        </dgm:presLayoutVars>
      </dgm:prSet>
      <dgm:spPr>
        <a:prstGeom prst="bevel">
          <a:avLst/>
        </a:prstGeom>
      </dgm:spPr>
      <dgm:t>
        <a:bodyPr/>
        <a:lstStyle/>
        <a:p>
          <a:endParaRPr lang="ru-RU"/>
        </a:p>
      </dgm:t>
    </dgm:pt>
    <dgm:pt modelId="{F6DF088B-B792-439B-9EEE-AF2670D0671E}" type="pres">
      <dgm:prSet presAssocID="{E02F3EE9-ABD1-4D06-9A71-B78C1E3542D6}" presName="descendantText" presStyleLbl="alignAcc1" presStyleIdx="2" presStyleCnt="3" custScaleX="98463" custScaleY="157785" custLinFactNeighborX="507" custLinFactNeighborY="2404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6E64783-2E3C-4370-B119-FE9F0EA781F9}" type="presOf" srcId="{378CD20F-4C33-45C8-AA4B-0CE44C4D04C2}" destId="{6F6C7F8D-CA85-4C86-A8B9-DE0E49DC8118}" srcOrd="0" destOrd="0" presId="urn:microsoft.com/office/officeart/2005/8/layout/chevron2"/>
    <dgm:cxn modelId="{8FA14BE3-DBFE-433D-97D6-DC7A12617151}" type="presOf" srcId="{B90239BA-D30D-42D9-95F7-1477AF7261C5}" destId="{6CDFB346-5AE3-475E-BC66-186028DEC05D}" srcOrd="0" destOrd="0" presId="urn:microsoft.com/office/officeart/2005/8/layout/chevron2"/>
    <dgm:cxn modelId="{FD059751-96AE-4BA9-B5B5-DEFC2DCB8113}" type="presOf" srcId="{68AA1952-3345-4003-BFDC-A0E4F30C465C}" destId="{B59BF440-36E6-48B3-BC75-E6445956244C}" srcOrd="0" destOrd="0" presId="urn:microsoft.com/office/officeart/2005/8/layout/chevron2"/>
    <dgm:cxn modelId="{F0FA317E-D0B6-4C80-A3EC-A14865C76CD9}" srcId="{ACF5097F-CC5B-4366-ABE7-38687129F656}" destId="{333612F3-69F1-4CC0-ACEA-154FBD023C22}" srcOrd="0" destOrd="0" parTransId="{7C648A16-2C70-40A2-9902-C7019F970936}" sibTransId="{251F4F98-B6F1-4839-A86B-13A0221B67AC}"/>
    <dgm:cxn modelId="{5717FF89-59BF-4E71-A2FF-59C4C67B826C}" srcId="{B90239BA-D30D-42D9-95F7-1477AF7261C5}" destId="{E02F3EE9-ABD1-4D06-9A71-B78C1E3542D6}" srcOrd="2" destOrd="0" parTransId="{AA1A75ED-3EC9-4A28-8738-27E036ED2506}" sibTransId="{7429E3D7-E57E-4AC5-82B5-C677C06E342E}"/>
    <dgm:cxn modelId="{1C0697D9-85D0-492D-B3E6-B5B755F74DED}" srcId="{E02F3EE9-ABD1-4D06-9A71-B78C1E3542D6}" destId="{C3A7DD02-4A49-4703-AC15-9E0113FDB979}" srcOrd="0" destOrd="0" parTransId="{A16EE01F-A2B0-4440-88C8-2DE7F58B8A60}" sibTransId="{D1B66777-09F6-4D87-83E6-6C4051FC771C}"/>
    <dgm:cxn modelId="{DAC3DEE0-9F83-4CC8-B18E-6F48B1BB4651}" srcId="{B90239BA-D30D-42D9-95F7-1477AF7261C5}" destId="{ACF5097F-CC5B-4366-ABE7-38687129F656}" srcOrd="0" destOrd="0" parTransId="{2616B00B-F7C0-4234-86E7-8EDE1A3DF7B4}" sibTransId="{68A32AD1-FA7D-46F8-A155-4CDC1D3CEAC9}"/>
    <dgm:cxn modelId="{26E9AFAC-ECB1-49E7-A723-4CFA6F748456}" type="presOf" srcId="{E02F3EE9-ABD1-4D06-9A71-B78C1E3542D6}" destId="{A6E13E1B-7D1B-442A-959A-A9F6D8AE7DD8}" srcOrd="0" destOrd="0" presId="urn:microsoft.com/office/officeart/2005/8/layout/chevron2"/>
    <dgm:cxn modelId="{62F46040-DC3D-4F32-A166-9FD6523AD614}" type="presOf" srcId="{333612F3-69F1-4CC0-ACEA-154FBD023C22}" destId="{CA80EEC5-8180-463D-AB43-E20FC1CCE0B0}" srcOrd="0" destOrd="0" presId="urn:microsoft.com/office/officeart/2005/8/layout/chevron2"/>
    <dgm:cxn modelId="{9F85EE27-E071-4052-8917-C465BFE326C9}" srcId="{68AA1952-3345-4003-BFDC-A0E4F30C465C}" destId="{378CD20F-4C33-45C8-AA4B-0CE44C4D04C2}" srcOrd="0" destOrd="0" parTransId="{F1049D1A-A6A2-4942-934D-DDE2B8CFE2C7}" sibTransId="{DC1A242C-C1AD-4B52-92F9-17803FE1BE9A}"/>
    <dgm:cxn modelId="{3BEBB157-6F04-4726-92E8-65661F4D5571}" srcId="{B90239BA-D30D-42D9-95F7-1477AF7261C5}" destId="{68AA1952-3345-4003-BFDC-A0E4F30C465C}" srcOrd="1" destOrd="0" parTransId="{CD8EE939-5E82-4C1E-A503-C5646DF47732}" sibTransId="{84C1FEF0-48B0-42FF-8385-CA2FDF866512}"/>
    <dgm:cxn modelId="{D80A01E1-25EA-46A8-B377-57ECDD16D786}" type="presOf" srcId="{C3A7DD02-4A49-4703-AC15-9E0113FDB979}" destId="{F6DF088B-B792-439B-9EEE-AF2670D0671E}" srcOrd="0" destOrd="0" presId="urn:microsoft.com/office/officeart/2005/8/layout/chevron2"/>
    <dgm:cxn modelId="{16DC8D87-5856-4CF7-82F9-23A6BA576B08}" type="presOf" srcId="{ACF5097F-CC5B-4366-ABE7-38687129F656}" destId="{09D480C1-C8E8-4CE7-8873-41C175F67275}" srcOrd="0" destOrd="0" presId="urn:microsoft.com/office/officeart/2005/8/layout/chevron2"/>
    <dgm:cxn modelId="{849AFF4B-8829-4DD7-B6EF-5682AEB4015B}" type="presParOf" srcId="{6CDFB346-5AE3-475E-BC66-186028DEC05D}" destId="{EDA2A39D-2EAF-4B4F-92AC-7B916275B1B5}" srcOrd="0" destOrd="0" presId="urn:microsoft.com/office/officeart/2005/8/layout/chevron2"/>
    <dgm:cxn modelId="{7A535621-3417-4356-A905-C443EAB85AA5}" type="presParOf" srcId="{EDA2A39D-2EAF-4B4F-92AC-7B916275B1B5}" destId="{09D480C1-C8E8-4CE7-8873-41C175F67275}" srcOrd="0" destOrd="0" presId="urn:microsoft.com/office/officeart/2005/8/layout/chevron2"/>
    <dgm:cxn modelId="{C5286DCF-5ACA-43ED-97AD-780C20F98B90}" type="presParOf" srcId="{EDA2A39D-2EAF-4B4F-92AC-7B916275B1B5}" destId="{CA80EEC5-8180-463D-AB43-E20FC1CCE0B0}" srcOrd="1" destOrd="0" presId="urn:microsoft.com/office/officeart/2005/8/layout/chevron2"/>
    <dgm:cxn modelId="{1DCF2736-5B68-4932-B98B-CF3A25D7843E}" type="presParOf" srcId="{6CDFB346-5AE3-475E-BC66-186028DEC05D}" destId="{07DE8F24-526C-4B06-8BA3-1A3B3552AAA3}" srcOrd="1" destOrd="0" presId="urn:microsoft.com/office/officeart/2005/8/layout/chevron2"/>
    <dgm:cxn modelId="{2AA98627-531B-4DD3-BBDE-CCD7EEEF7692}" type="presParOf" srcId="{6CDFB346-5AE3-475E-BC66-186028DEC05D}" destId="{24828325-9710-4C43-A4EA-D8E2D475B012}" srcOrd="2" destOrd="0" presId="urn:microsoft.com/office/officeart/2005/8/layout/chevron2"/>
    <dgm:cxn modelId="{7564D181-25A1-4101-908F-CA17CE81EAA5}" type="presParOf" srcId="{24828325-9710-4C43-A4EA-D8E2D475B012}" destId="{B59BF440-36E6-48B3-BC75-E6445956244C}" srcOrd="0" destOrd="0" presId="urn:microsoft.com/office/officeart/2005/8/layout/chevron2"/>
    <dgm:cxn modelId="{4A8629E4-FE9B-477F-9E38-FB2E12F09FB7}" type="presParOf" srcId="{24828325-9710-4C43-A4EA-D8E2D475B012}" destId="{6F6C7F8D-CA85-4C86-A8B9-DE0E49DC8118}" srcOrd="1" destOrd="0" presId="urn:microsoft.com/office/officeart/2005/8/layout/chevron2"/>
    <dgm:cxn modelId="{5C127BB2-0CCA-4D2A-A17C-E507A7449156}" type="presParOf" srcId="{6CDFB346-5AE3-475E-BC66-186028DEC05D}" destId="{A5625B9E-4443-4AF7-919B-3E90C6E8FC0E}" srcOrd="3" destOrd="0" presId="urn:microsoft.com/office/officeart/2005/8/layout/chevron2"/>
    <dgm:cxn modelId="{FED41B59-3A5B-441D-82D8-9168BC7C481C}" type="presParOf" srcId="{6CDFB346-5AE3-475E-BC66-186028DEC05D}" destId="{4122055B-10BA-4763-BCF9-826BF8448BD8}" srcOrd="4" destOrd="0" presId="urn:microsoft.com/office/officeart/2005/8/layout/chevron2"/>
    <dgm:cxn modelId="{999792EC-C6EC-47ED-97A7-BEF0523F5DC9}" type="presParOf" srcId="{4122055B-10BA-4763-BCF9-826BF8448BD8}" destId="{A6E13E1B-7D1B-442A-959A-A9F6D8AE7DD8}" srcOrd="0" destOrd="0" presId="urn:microsoft.com/office/officeart/2005/8/layout/chevron2"/>
    <dgm:cxn modelId="{D9228A1F-BEED-4A2D-A449-1A7A0B97DC72}" type="presParOf" srcId="{4122055B-10BA-4763-BCF9-826BF8448BD8}" destId="{F6DF088B-B792-439B-9EEE-AF2670D0671E}" srcOrd="1" destOrd="0" presId="urn:microsoft.com/office/officeart/2005/8/layout/chevron2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27A101D-8088-4F21-A936-43AB877355D2}" type="doc">
      <dgm:prSet loTypeId="urn:microsoft.com/office/officeart/2005/8/layout/vList4#1" loCatId="list" qsTypeId="urn:microsoft.com/office/officeart/2005/8/quickstyle/3d2" qsCatId="3D" csTypeId="urn:microsoft.com/office/officeart/2005/8/colors/colorful1#1" csCatId="colorful" phldr="1"/>
      <dgm:spPr/>
      <dgm:t>
        <a:bodyPr/>
        <a:lstStyle/>
        <a:p>
          <a:endParaRPr lang="ru-RU"/>
        </a:p>
      </dgm:t>
    </dgm:pt>
    <dgm:pt modelId="{E313B81E-1751-4C21-8155-E4E5788F26D3}">
      <dgm:prSet phldrT="[Текст]" custT="1"/>
      <dgm:spPr/>
      <dgm:t>
        <a:bodyPr anchor="ctr"/>
        <a:lstStyle/>
        <a:p>
          <a:pPr algn="ctr"/>
          <a:endParaRPr lang="ru-RU" sz="1400" dirty="0" smtClean="0">
            <a:latin typeface="+mj-lt"/>
          </a:endParaRPr>
        </a:p>
        <a:p>
          <a:pPr algn="ctr"/>
          <a:r>
            <a:rPr lang="ru-RU" sz="1600" b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Налог на доходы физических лиц </a:t>
          </a:r>
          <a:r>
            <a:rPr lang="ru-RU" sz="16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46000,6</a:t>
          </a:r>
        </a:p>
        <a:p>
          <a:pPr algn="ctr"/>
          <a:endParaRPr lang="ru-RU" sz="1400" dirty="0" smtClean="0">
            <a:latin typeface="+mj-lt"/>
          </a:endParaRPr>
        </a:p>
      </dgm:t>
    </dgm:pt>
    <dgm:pt modelId="{E23ADDFA-5A80-4A69-A248-6C133368E902}" type="parTrans" cxnId="{E5C7C694-70A4-4C23-97F6-EDA5A3D240A2}">
      <dgm:prSet/>
      <dgm:spPr/>
      <dgm:t>
        <a:bodyPr/>
        <a:lstStyle/>
        <a:p>
          <a:pPr algn="ctr"/>
          <a:endParaRPr lang="ru-RU"/>
        </a:p>
      </dgm:t>
    </dgm:pt>
    <dgm:pt modelId="{A953BF2A-CE73-464D-9553-D0EF45A6271B}" type="sibTrans" cxnId="{E5C7C694-70A4-4C23-97F6-EDA5A3D240A2}">
      <dgm:prSet/>
      <dgm:spPr/>
      <dgm:t>
        <a:bodyPr/>
        <a:lstStyle/>
        <a:p>
          <a:pPr algn="ctr"/>
          <a:endParaRPr lang="ru-RU"/>
        </a:p>
      </dgm:t>
    </dgm:pt>
    <dgm:pt modelId="{0CB101B1-31FC-4497-B774-302BD4E2A2CB}">
      <dgm:prSet phldrT="[Текст]" custT="1"/>
      <dgm:spPr/>
      <dgm:t>
        <a:bodyPr/>
        <a:lstStyle/>
        <a:p>
          <a:pPr algn="ctr"/>
          <a:r>
            <a:rPr lang="ru-RU" sz="1600" b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Акцизы</a:t>
          </a:r>
        </a:p>
        <a:p>
          <a:pPr algn="ctr"/>
          <a:r>
            <a:rPr lang="ru-RU" sz="16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9233,5</a:t>
          </a:r>
        </a:p>
      </dgm:t>
    </dgm:pt>
    <dgm:pt modelId="{72B65FE5-70A3-4544-A451-2D11560A5446}" type="parTrans" cxnId="{9469BABD-7B52-472A-919C-FD09352CDD3D}">
      <dgm:prSet/>
      <dgm:spPr/>
      <dgm:t>
        <a:bodyPr/>
        <a:lstStyle/>
        <a:p>
          <a:pPr algn="ctr"/>
          <a:endParaRPr lang="ru-RU"/>
        </a:p>
      </dgm:t>
    </dgm:pt>
    <dgm:pt modelId="{A20E049E-2BD9-47CC-87E7-27BD5E13D5CD}" type="sibTrans" cxnId="{9469BABD-7B52-472A-919C-FD09352CDD3D}">
      <dgm:prSet/>
      <dgm:spPr/>
      <dgm:t>
        <a:bodyPr/>
        <a:lstStyle/>
        <a:p>
          <a:pPr algn="ctr"/>
          <a:endParaRPr lang="ru-RU"/>
        </a:p>
      </dgm:t>
    </dgm:pt>
    <dgm:pt modelId="{8061A499-68BB-4517-AEA3-079F9BE298A5}">
      <dgm:prSet phldrT="[Текст]" custT="1"/>
      <dgm:spPr/>
      <dgm:t>
        <a:bodyPr/>
        <a:lstStyle/>
        <a:p>
          <a:pPr algn="ctr"/>
          <a:r>
            <a:rPr lang="ru-RU" sz="1600" b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Безвозмездные поступления</a:t>
          </a:r>
        </a:p>
        <a:p>
          <a:pPr algn="ctr"/>
          <a:r>
            <a:rPr lang="ru-RU" sz="16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81113,8</a:t>
          </a:r>
          <a:endParaRPr lang="ru-RU" sz="1600" b="1" dirty="0"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55E260D4-7E74-422F-989D-1A883D30C42B}" type="parTrans" cxnId="{1B953493-F6F7-47FE-B292-8924ADD9A5A0}">
      <dgm:prSet/>
      <dgm:spPr/>
      <dgm:t>
        <a:bodyPr/>
        <a:lstStyle/>
        <a:p>
          <a:pPr algn="ctr"/>
          <a:endParaRPr lang="ru-RU"/>
        </a:p>
      </dgm:t>
    </dgm:pt>
    <dgm:pt modelId="{2FF04357-4C60-47B2-ABA7-F34F2DD98536}" type="sibTrans" cxnId="{1B953493-F6F7-47FE-B292-8924ADD9A5A0}">
      <dgm:prSet/>
      <dgm:spPr/>
      <dgm:t>
        <a:bodyPr/>
        <a:lstStyle/>
        <a:p>
          <a:pPr algn="ctr"/>
          <a:endParaRPr lang="ru-RU"/>
        </a:p>
      </dgm:t>
    </dgm:pt>
    <dgm:pt modelId="{BA090E94-8B27-4531-ACFD-055B1B3DB79D}">
      <dgm:prSet phldrT="[Текст]" custT="1"/>
      <dgm:spPr/>
      <dgm:t>
        <a:bodyPr anchor="ctr"/>
        <a:lstStyle/>
        <a:p>
          <a:pPr algn="ctr"/>
          <a:r>
            <a:rPr lang="ru-RU" sz="1600" b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Единый сельскохозяйственный налог </a:t>
          </a:r>
          <a:r>
            <a:rPr lang="ru-RU" sz="16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2784,4</a:t>
          </a:r>
        </a:p>
      </dgm:t>
    </dgm:pt>
    <dgm:pt modelId="{E91CA2F1-D445-458F-9CD2-C8AFD2E6E334}" type="parTrans" cxnId="{88B3C375-A51F-4C96-9C49-6C7EE1333A2E}">
      <dgm:prSet/>
      <dgm:spPr/>
      <dgm:t>
        <a:bodyPr/>
        <a:lstStyle/>
        <a:p>
          <a:endParaRPr lang="ru-RU"/>
        </a:p>
      </dgm:t>
    </dgm:pt>
    <dgm:pt modelId="{29385BA7-84CD-47DD-AD14-392FE9FE061F}" type="sibTrans" cxnId="{88B3C375-A51F-4C96-9C49-6C7EE1333A2E}">
      <dgm:prSet/>
      <dgm:spPr/>
      <dgm:t>
        <a:bodyPr/>
        <a:lstStyle/>
        <a:p>
          <a:endParaRPr lang="ru-RU"/>
        </a:p>
      </dgm:t>
    </dgm:pt>
    <dgm:pt modelId="{9589BF18-EB43-46B1-B7B8-63ADBDFDC163}">
      <dgm:prSet phldrT="[Текст]" custT="1"/>
      <dgm:spPr/>
      <dgm:t>
        <a:bodyPr anchor="ctr"/>
        <a:lstStyle/>
        <a:p>
          <a:pPr algn="ctr"/>
          <a:r>
            <a:rPr lang="ru-RU" sz="1600" b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Налоги на имущество</a:t>
          </a:r>
        </a:p>
        <a:p>
          <a:pPr algn="ctr"/>
          <a:r>
            <a:rPr lang="ru-RU" sz="16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81471,9</a:t>
          </a:r>
        </a:p>
      </dgm:t>
    </dgm:pt>
    <dgm:pt modelId="{0C08EA7C-BFFB-47BE-8AE9-56286B5A196F}" type="parTrans" cxnId="{BC9EECA3-31A3-40D6-B395-5CD9FE4B63D3}">
      <dgm:prSet/>
      <dgm:spPr/>
      <dgm:t>
        <a:bodyPr/>
        <a:lstStyle/>
        <a:p>
          <a:endParaRPr lang="ru-RU"/>
        </a:p>
      </dgm:t>
    </dgm:pt>
    <dgm:pt modelId="{95ADC15E-E719-415A-A3F1-FDF2C80A9E52}" type="sibTrans" cxnId="{BC9EECA3-31A3-40D6-B395-5CD9FE4B63D3}">
      <dgm:prSet/>
      <dgm:spPr/>
      <dgm:t>
        <a:bodyPr/>
        <a:lstStyle/>
        <a:p>
          <a:endParaRPr lang="ru-RU"/>
        </a:p>
      </dgm:t>
    </dgm:pt>
    <dgm:pt modelId="{92A80C17-EBAF-4C75-853C-60185C6E6DCD}">
      <dgm:prSet phldrT="[Текст]" custT="1"/>
      <dgm:spPr/>
      <dgm:t>
        <a:bodyPr anchor="ctr"/>
        <a:lstStyle/>
        <a:p>
          <a:pPr algn="ctr"/>
          <a:r>
            <a:rPr lang="ru-RU" sz="1200" b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Доходы, получаемые в виде арендной платы за земельные участки  9748,6</a:t>
          </a:r>
          <a:endParaRPr lang="ru-RU" sz="1200" b="1" dirty="0" smtClean="0"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3068A6FB-EA8B-4EDE-B297-830E4A59359A}" type="parTrans" cxnId="{EC4176CC-0D54-4332-BD77-C94274568FD9}">
      <dgm:prSet/>
      <dgm:spPr/>
      <dgm:t>
        <a:bodyPr/>
        <a:lstStyle/>
        <a:p>
          <a:endParaRPr lang="ru-RU"/>
        </a:p>
      </dgm:t>
    </dgm:pt>
    <dgm:pt modelId="{085152F4-1F84-4EDB-80AC-EDE2399913A8}" type="sibTrans" cxnId="{EC4176CC-0D54-4332-BD77-C94274568FD9}">
      <dgm:prSet/>
      <dgm:spPr/>
      <dgm:t>
        <a:bodyPr/>
        <a:lstStyle/>
        <a:p>
          <a:endParaRPr lang="ru-RU"/>
        </a:p>
      </dgm:t>
    </dgm:pt>
    <dgm:pt modelId="{B17E2703-ED7C-40C1-AA5F-205C0BB9EA84}" type="pres">
      <dgm:prSet presAssocID="{227A101D-8088-4F21-A936-43AB877355D2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4272FED-D994-4743-844C-5070BB732343}" type="pres">
      <dgm:prSet presAssocID="{E313B81E-1751-4C21-8155-E4E5788F26D3}" presName="comp" presStyleCnt="0"/>
      <dgm:spPr/>
      <dgm:t>
        <a:bodyPr/>
        <a:lstStyle/>
        <a:p>
          <a:endParaRPr lang="ru-RU"/>
        </a:p>
      </dgm:t>
    </dgm:pt>
    <dgm:pt modelId="{3D57390B-957B-42E2-9EEB-3D286DE16B84}" type="pres">
      <dgm:prSet presAssocID="{E313B81E-1751-4C21-8155-E4E5788F26D3}" presName="box" presStyleLbl="node1" presStyleIdx="0" presStyleCnt="6" custScaleY="120642" custLinFactNeighborY="3071"/>
      <dgm:spPr/>
      <dgm:t>
        <a:bodyPr/>
        <a:lstStyle/>
        <a:p>
          <a:endParaRPr lang="ru-RU"/>
        </a:p>
      </dgm:t>
    </dgm:pt>
    <dgm:pt modelId="{DC3D1057-3911-49DC-8B4B-4F8305BF098A}" type="pres">
      <dgm:prSet presAssocID="{E313B81E-1751-4C21-8155-E4E5788F26D3}" presName="img" presStyleLbl="fgImgPlace1" presStyleIdx="0" presStyleCnt="6" custScaleX="92777" custScaleY="126532" custLinFactNeighborX="-9319" custLinFactNeighborY="4084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ECE55AF3-693F-4ADA-963D-E4F57667994B}" type="pres">
      <dgm:prSet presAssocID="{E313B81E-1751-4C21-8155-E4E5788F26D3}" presName="text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2C514FB-D7EB-4AA8-B2BD-147960D9F9FC}" type="pres">
      <dgm:prSet presAssocID="{A953BF2A-CE73-464D-9553-D0EF45A6271B}" presName="spacer" presStyleCnt="0"/>
      <dgm:spPr/>
      <dgm:t>
        <a:bodyPr/>
        <a:lstStyle/>
        <a:p>
          <a:endParaRPr lang="ru-RU"/>
        </a:p>
      </dgm:t>
    </dgm:pt>
    <dgm:pt modelId="{931DB2C6-6A18-4320-B852-C2613EDB2FA8}" type="pres">
      <dgm:prSet presAssocID="{0CB101B1-31FC-4497-B774-302BD4E2A2CB}" presName="comp" presStyleCnt="0"/>
      <dgm:spPr/>
      <dgm:t>
        <a:bodyPr/>
        <a:lstStyle/>
        <a:p>
          <a:endParaRPr lang="ru-RU"/>
        </a:p>
      </dgm:t>
    </dgm:pt>
    <dgm:pt modelId="{67233FA9-89F9-43A8-9F80-99BA1DBCD9E3}" type="pres">
      <dgm:prSet presAssocID="{0CB101B1-31FC-4497-B774-302BD4E2A2CB}" presName="box" presStyleLbl="node1" presStyleIdx="1" presStyleCnt="6" custScaleY="114414" custLinFactNeighborY="-10525"/>
      <dgm:spPr/>
      <dgm:t>
        <a:bodyPr/>
        <a:lstStyle/>
        <a:p>
          <a:endParaRPr lang="ru-RU"/>
        </a:p>
      </dgm:t>
    </dgm:pt>
    <dgm:pt modelId="{B43CAF5A-DF0E-47F1-8B84-50B2394B9328}" type="pres">
      <dgm:prSet presAssocID="{0CB101B1-31FC-4497-B774-302BD4E2A2CB}" presName="img" presStyleLbl="fgImgPlace1" presStyleIdx="1" presStyleCnt="6" custScaleX="92748" custScaleY="119704" custLinFactNeighborX="-18739" custLinFactNeighborY="-14242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ED0EA491-65AE-4061-9E58-F527A96B4B18}" type="pres">
      <dgm:prSet presAssocID="{0CB101B1-31FC-4497-B774-302BD4E2A2CB}" presName="text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D375768-0ECA-4AFD-96FD-19990CEB488B}" type="pres">
      <dgm:prSet presAssocID="{A20E049E-2BD9-47CC-87E7-27BD5E13D5CD}" presName="spacer" presStyleCnt="0"/>
      <dgm:spPr/>
      <dgm:t>
        <a:bodyPr/>
        <a:lstStyle/>
        <a:p>
          <a:endParaRPr lang="ru-RU"/>
        </a:p>
      </dgm:t>
    </dgm:pt>
    <dgm:pt modelId="{7D4D5190-7A99-4EE3-BF13-894BFF6BFA1A}" type="pres">
      <dgm:prSet presAssocID="{8061A499-68BB-4517-AEA3-079F9BE298A5}" presName="comp" presStyleCnt="0"/>
      <dgm:spPr/>
      <dgm:t>
        <a:bodyPr/>
        <a:lstStyle/>
        <a:p>
          <a:endParaRPr lang="ru-RU"/>
        </a:p>
      </dgm:t>
    </dgm:pt>
    <dgm:pt modelId="{681E65EC-7E48-44FF-9933-C4F2C62D5FC2}" type="pres">
      <dgm:prSet presAssocID="{8061A499-68BB-4517-AEA3-079F9BE298A5}" presName="box" presStyleLbl="node1" presStyleIdx="2" presStyleCnt="6" custScaleY="196288" custLinFactY="116835" custLinFactNeighborX="9434" custLinFactNeighborY="200000"/>
      <dgm:spPr/>
      <dgm:t>
        <a:bodyPr/>
        <a:lstStyle/>
        <a:p>
          <a:endParaRPr lang="ru-RU"/>
        </a:p>
      </dgm:t>
    </dgm:pt>
    <dgm:pt modelId="{7DE197FE-AADA-44C3-8B2B-CF16D12E116A}" type="pres">
      <dgm:prSet presAssocID="{8061A499-68BB-4517-AEA3-079F9BE298A5}" presName="img" presStyleLbl="fgImgPlace1" presStyleIdx="2" presStyleCnt="6" custScaleX="87822" custScaleY="90040" custLinFactY="178203" custLinFactNeighborX="-13360" custLinFactNeighborY="200000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15C59F69-595E-4B67-B539-081BDD40D04C}" type="pres">
      <dgm:prSet presAssocID="{8061A499-68BB-4517-AEA3-079F9BE298A5}" presName="text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AFA3499-CF7C-4437-BB77-60DAFC4E26ED}" type="pres">
      <dgm:prSet presAssocID="{2FF04357-4C60-47B2-ABA7-F34F2DD98536}" presName="spacer" presStyleCnt="0"/>
      <dgm:spPr/>
      <dgm:t>
        <a:bodyPr/>
        <a:lstStyle/>
        <a:p>
          <a:endParaRPr lang="ru-RU"/>
        </a:p>
      </dgm:t>
    </dgm:pt>
    <dgm:pt modelId="{712BDC1E-CA2D-4B05-B9F9-47FDD7A8558E}" type="pres">
      <dgm:prSet presAssocID="{9589BF18-EB43-46B1-B7B8-63ADBDFDC163}" presName="comp" presStyleCnt="0"/>
      <dgm:spPr/>
      <dgm:t>
        <a:bodyPr/>
        <a:lstStyle/>
        <a:p>
          <a:endParaRPr lang="ru-RU"/>
        </a:p>
      </dgm:t>
    </dgm:pt>
    <dgm:pt modelId="{F3E8F88B-0370-448B-8D0E-D54292C8691C}" type="pres">
      <dgm:prSet presAssocID="{9589BF18-EB43-46B1-B7B8-63ADBDFDC163}" presName="box" presStyleLbl="node1" presStyleIdx="3" presStyleCnt="6" custScaleY="92954" custLinFactNeighborX="-1887" custLinFactNeighborY="52032"/>
      <dgm:spPr/>
      <dgm:t>
        <a:bodyPr/>
        <a:lstStyle/>
        <a:p>
          <a:endParaRPr lang="ru-RU"/>
        </a:p>
      </dgm:t>
    </dgm:pt>
    <dgm:pt modelId="{0EECD78B-C0A7-434E-9ADD-45852886C17A}" type="pres">
      <dgm:prSet presAssocID="{9589BF18-EB43-46B1-B7B8-63ADBDFDC163}" presName="img" presStyleLbl="fgImgPlace1" presStyleIdx="3" presStyleCnt="6" custScaleX="87599" custScaleY="99393" custLinFactNeighborX="-13471" custLinFactNeighborY="4778"/>
      <dgm:spPr>
        <a:blipFill rotWithShape="0">
          <a:blip xmlns:r="http://schemas.openxmlformats.org/officeDocument/2006/relationships" r:embed="rId4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0090A8A9-C296-4A7F-9B52-773A003D1EB8}" type="pres">
      <dgm:prSet presAssocID="{9589BF18-EB43-46B1-B7B8-63ADBDFDC163}" presName="text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5032F77-098C-4AB4-88AE-9F2D2C8772AA}" type="pres">
      <dgm:prSet presAssocID="{95ADC15E-E719-415A-A3F1-FDF2C80A9E52}" presName="spacer" presStyleCnt="0"/>
      <dgm:spPr/>
      <dgm:t>
        <a:bodyPr/>
        <a:lstStyle/>
        <a:p>
          <a:endParaRPr lang="ru-RU"/>
        </a:p>
      </dgm:t>
    </dgm:pt>
    <dgm:pt modelId="{DFA610A1-31CA-4877-A569-7886975AEFA6}" type="pres">
      <dgm:prSet presAssocID="{BA090E94-8B27-4531-ACFD-055B1B3DB79D}" presName="comp" presStyleCnt="0"/>
      <dgm:spPr/>
      <dgm:t>
        <a:bodyPr/>
        <a:lstStyle/>
        <a:p>
          <a:endParaRPr lang="ru-RU"/>
        </a:p>
      </dgm:t>
    </dgm:pt>
    <dgm:pt modelId="{2FF4AF0E-1500-4BD3-8C3A-3E143A3E4058}" type="pres">
      <dgm:prSet presAssocID="{BA090E94-8B27-4531-ACFD-055B1B3DB79D}" presName="box" presStyleLbl="node1" presStyleIdx="4" presStyleCnt="6" custScaleY="121377" custLinFactY="-135102" custLinFactNeighborY="-200000"/>
      <dgm:spPr/>
      <dgm:t>
        <a:bodyPr/>
        <a:lstStyle/>
        <a:p>
          <a:endParaRPr lang="ru-RU"/>
        </a:p>
      </dgm:t>
    </dgm:pt>
    <dgm:pt modelId="{844F59AA-F0BE-4A71-B9FB-41A33D108C7D}" type="pres">
      <dgm:prSet presAssocID="{BA090E94-8B27-4531-ACFD-055B1B3DB79D}" presName="img" presStyleLbl="fgImgPlace1" presStyleIdx="4" presStyleCnt="6" custScaleX="87599" custScaleY="138548" custLinFactY="-200000" custLinFactNeighborX="-13471" custLinFactNeighborY="-219716"/>
      <dgm:spPr>
        <a:blipFill rotWithShape="0">
          <a:blip xmlns:r="http://schemas.openxmlformats.org/officeDocument/2006/relationships" r:embed="rId5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7D0F5A39-751E-4D35-A16D-B71CC8C5B2E8}" type="pres">
      <dgm:prSet presAssocID="{BA090E94-8B27-4531-ACFD-055B1B3DB79D}" presName="text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C4DA34F-7B98-416C-A908-6A29F0CE12EB}" type="pres">
      <dgm:prSet presAssocID="{29385BA7-84CD-47DD-AD14-392FE9FE061F}" presName="spacer" presStyleCnt="0"/>
      <dgm:spPr/>
      <dgm:t>
        <a:bodyPr/>
        <a:lstStyle/>
        <a:p>
          <a:endParaRPr lang="ru-RU"/>
        </a:p>
      </dgm:t>
    </dgm:pt>
    <dgm:pt modelId="{99922961-B3B7-481D-98FA-DA18D32303F6}" type="pres">
      <dgm:prSet presAssocID="{92A80C17-EBAF-4C75-853C-60185C6E6DCD}" presName="comp" presStyleCnt="0"/>
      <dgm:spPr/>
      <dgm:t>
        <a:bodyPr/>
        <a:lstStyle/>
        <a:p>
          <a:endParaRPr lang="ru-RU"/>
        </a:p>
      </dgm:t>
    </dgm:pt>
    <dgm:pt modelId="{AF11DD5F-ABA5-4BE8-8237-3507B0BA4660}" type="pres">
      <dgm:prSet presAssocID="{92A80C17-EBAF-4C75-853C-60185C6E6DCD}" presName="box" presStyleLbl="node1" presStyleIdx="5" presStyleCnt="6" custScaleY="69903" custLinFactY="-118095" custLinFactNeighborY="-200000"/>
      <dgm:spPr/>
      <dgm:t>
        <a:bodyPr/>
        <a:lstStyle/>
        <a:p>
          <a:endParaRPr lang="ru-RU"/>
        </a:p>
      </dgm:t>
    </dgm:pt>
    <dgm:pt modelId="{0B0E7E74-22FC-4D83-A5A8-B863E1A0FD16}" type="pres">
      <dgm:prSet presAssocID="{92A80C17-EBAF-4C75-853C-60185C6E6DCD}" presName="img" presStyleLbl="fgImgPlace1" presStyleIdx="5" presStyleCnt="6" custScaleX="87597" custScaleY="74946" custLinFactY="-191611" custLinFactNeighborX="-14508" custLinFactNeighborY="-200000"/>
      <dgm:spPr>
        <a:blipFill rotWithShape="0">
          <a:blip xmlns:r="http://schemas.openxmlformats.org/officeDocument/2006/relationships" r:embed="rId6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04584B34-AFD3-49B8-81C6-EA512B6A3149}" type="pres">
      <dgm:prSet presAssocID="{92A80C17-EBAF-4C75-853C-60185C6E6DCD}" presName="text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1CBB9CB-F2F4-451B-AC8B-4041A43B94A9}" type="presOf" srcId="{8061A499-68BB-4517-AEA3-079F9BE298A5}" destId="{681E65EC-7E48-44FF-9933-C4F2C62D5FC2}" srcOrd="0" destOrd="0" presId="urn:microsoft.com/office/officeart/2005/8/layout/vList4#1"/>
    <dgm:cxn modelId="{06D30062-499B-45EE-8435-9C4D39A9B99A}" type="presOf" srcId="{227A101D-8088-4F21-A936-43AB877355D2}" destId="{B17E2703-ED7C-40C1-AA5F-205C0BB9EA84}" srcOrd="0" destOrd="0" presId="urn:microsoft.com/office/officeart/2005/8/layout/vList4#1"/>
    <dgm:cxn modelId="{FF009F2E-7AFE-45F9-A55D-08CECF0A57A7}" type="presOf" srcId="{0CB101B1-31FC-4497-B774-302BD4E2A2CB}" destId="{ED0EA491-65AE-4061-9E58-F527A96B4B18}" srcOrd="1" destOrd="0" presId="urn:microsoft.com/office/officeart/2005/8/layout/vList4#1"/>
    <dgm:cxn modelId="{977231F2-CA44-49BD-A0E1-5360B2B00BB0}" type="presOf" srcId="{BA090E94-8B27-4531-ACFD-055B1B3DB79D}" destId="{2FF4AF0E-1500-4BD3-8C3A-3E143A3E4058}" srcOrd="0" destOrd="0" presId="urn:microsoft.com/office/officeart/2005/8/layout/vList4#1"/>
    <dgm:cxn modelId="{68B25E46-0069-416F-8FC5-A317F2D785D8}" type="presOf" srcId="{9589BF18-EB43-46B1-B7B8-63ADBDFDC163}" destId="{0090A8A9-C296-4A7F-9B52-773A003D1EB8}" srcOrd="1" destOrd="0" presId="urn:microsoft.com/office/officeart/2005/8/layout/vList4#1"/>
    <dgm:cxn modelId="{88B3C375-A51F-4C96-9C49-6C7EE1333A2E}" srcId="{227A101D-8088-4F21-A936-43AB877355D2}" destId="{BA090E94-8B27-4531-ACFD-055B1B3DB79D}" srcOrd="4" destOrd="0" parTransId="{E91CA2F1-D445-458F-9CD2-C8AFD2E6E334}" sibTransId="{29385BA7-84CD-47DD-AD14-392FE9FE061F}"/>
    <dgm:cxn modelId="{AABD967A-2829-4D90-8A42-B41E4973856F}" type="presOf" srcId="{BA090E94-8B27-4531-ACFD-055B1B3DB79D}" destId="{7D0F5A39-751E-4D35-A16D-B71CC8C5B2E8}" srcOrd="1" destOrd="0" presId="urn:microsoft.com/office/officeart/2005/8/layout/vList4#1"/>
    <dgm:cxn modelId="{686FCF65-A02D-4564-AE82-6D642D5F55A5}" type="presOf" srcId="{E313B81E-1751-4C21-8155-E4E5788F26D3}" destId="{ECE55AF3-693F-4ADA-963D-E4F57667994B}" srcOrd="1" destOrd="0" presId="urn:microsoft.com/office/officeart/2005/8/layout/vList4#1"/>
    <dgm:cxn modelId="{E5C7C694-70A4-4C23-97F6-EDA5A3D240A2}" srcId="{227A101D-8088-4F21-A936-43AB877355D2}" destId="{E313B81E-1751-4C21-8155-E4E5788F26D3}" srcOrd="0" destOrd="0" parTransId="{E23ADDFA-5A80-4A69-A248-6C133368E902}" sibTransId="{A953BF2A-CE73-464D-9553-D0EF45A6271B}"/>
    <dgm:cxn modelId="{BC9EECA3-31A3-40D6-B395-5CD9FE4B63D3}" srcId="{227A101D-8088-4F21-A936-43AB877355D2}" destId="{9589BF18-EB43-46B1-B7B8-63ADBDFDC163}" srcOrd="3" destOrd="0" parTransId="{0C08EA7C-BFFB-47BE-8AE9-56286B5A196F}" sibTransId="{95ADC15E-E719-415A-A3F1-FDF2C80A9E52}"/>
    <dgm:cxn modelId="{4B0AC37B-C866-4EF6-924F-A0F18C29C9AE}" type="presOf" srcId="{8061A499-68BB-4517-AEA3-079F9BE298A5}" destId="{15C59F69-595E-4B67-B539-081BDD40D04C}" srcOrd="1" destOrd="0" presId="urn:microsoft.com/office/officeart/2005/8/layout/vList4#1"/>
    <dgm:cxn modelId="{9469BABD-7B52-472A-919C-FD09352CDD3D}" srcId="{227A101D-8088-4F21-A936-43AB877355D2}" destId="{0CB101B1-31FC-4497-B774-302BD4E2A2CB}" srcOrd="1" destOrd="0" parTransId="{72B65FE5-70A3-4544-A451-2D11560A5446}" sibTransId="{A20E049E-2BD9-47CC-87E7-27BD5E13D5CD}"/>
    <dgm:cxn modelId="{01FCB6D7-E8EC-465B-A2B4-26E22F2182EB}" type="presOf" srcId="{0CB101B1-31FC-4497-B774-302BD4E2A2CB}" destId="{67233FA9-89F9-43A8-9F80-99BA1DBCD9E3}" srcOrd="0" destOrd="0" presId="urn:microsoft.com/office/officeart/2005/8/layout/vList4#1"/>
    <dgm:cxn modelId="{137B02CA-0AB3-429E-9F8F-D7DCBE6167EA}" type="presOf" srcId="{92A80C17-EBAF-4C75-853C-60185C6E6DCD}" destId="{AF11DD5F-ABA5-4BE8-8237-3507B0BA4660}" srcOrd="0" destOrd="0" presId="urn:microsoft.com/office/officeart/2005/8/layout/vList4#1"/>
    <dgm:cxn modelId="{32043912-73CB-448B-B92A-3CAD94610B94}" type="presOf" srcId="{9589BF18-EB43-46B1-B7B8-63ADBDFDC163}" destId="{F3E8F88B-0370-448B-8D0E-D54292C8691C}" srcOrd="0" destOrd="0" presId="urn:microsoft.com/office/officeart/2005/8/layout/vList4#1"/>
    <dgm:cxn modelId="{12D9766A-BC16-4BCC-B168-A8BD57CAB74C}" type="presOf" srcId="{E313B81E-1751-4C21-8155-E4E5788F26D3}" destId="{3D57390B-957B-42E2-9EEB-3D286DE16B84}" srcOrd="0" destOrd="0" presId="urn:microsoft.com/office/officeart/2005/8/layout/vList4#1"/>
    <dgm:cxn modelId="{EC4176CC-0D54-4332-BD77-C94274568FD9}" srcId="{227A101D-8088-4F21-A936-43AB877355D2}" destId="{92A80C17-EBAF-4C75-853C-60185C6E6DCD}" srcOrd="5" destOrd="0" parTransId="{3068A6FB-EA8B-4EDE-B297-830E4A59359A}" sibTransId="{085152F4-1F84-4EDB-80AC-EDE2399913A8}"/>
    <dgm:cxn modelId="{1B953493-F6F7-47FE-B292-8924ADD9A5A0}" srcId="{227A101D-8088-4F21-A936-43AB877355D2}" destId="{8061A499-68BB-4517-AEA3-079F9BE298A5}" srcOrd="2" destOrd="0" parTransId="{55E260D4-7E74-422F-989D-1A883D30C42B}" sibTransId="{2FF04357-4C60-47B2-ABA7-F34F2DD98536}"/>
    <dgm:cxn modelId="{3EA12B1F-0CEC-4528-A23C-64FA5B3729F5}" type="presOf" srcId="{92A80C17-EBAF-4C75-853C-60185C6E6DCD}" destId="{04584B34-AFD3-49B8-81C6-EA512B6A3149}" srcOrd="1" destOrd="0" presId="urn:microsoft.com/office/officeart/2005/8/layout/vList4#1"/>
    <dgm:cxn modelId="{0F2D3CDF-BB8C-4D2C-82D0-A4CE2C52482E}" type="presParOf" srcId="{B17E2703-ED7C-40C1-AA5F-205C0BB9EA84}" destId="{94272FED-D994-4743-844C-5070BB732343}" srcOrd="0" destOrd="0" presId="urn:microsoft.com/office/officeart/2005/8/layout/vList4#1"/>
    <dgm:cxn modelId="{C3298EF1-0E83-4B67-924E-41E3C0A7B290}" type="presParOf" srcId="{94272FED-D994-4743-844C-5070BB732343}" destId="{3D57390B-957B-42E2-9EEB-3D286DE16B84}" srcOrd="0" destOrd="0" presId="urn:microsoft.com/office/officeart/2005/8/layout/vList4#1"/>
    <dgm:cxn modelId="{08C416F4-8312-448C-817A-B33E58F7E947}" type="presParOf" srcId="{94272FED-D994-4743-844C-5070BB732343}" destId="{DC3D1057-3911-49DC-8B4B-4F8305BF098A}" srcOrd="1" destOrd="0" presId="urn:microsoft.com/office/officeart/2005/8/layout/vList4#1"/>
    <dgm:cxn modelId="{AF3D2BCA-0310-41EC-81C5-28B79EE0235A}" type="presParOf" srcId="{94272FED-D994-4743-844C-5070BB732343}" destId="{ECE55AF3-693F-4ADA-963D-E4F57667994B}" srcOrd="2" destOrd="0" presId="urn:microsoft.com/office/officeart/2005/8/layout/vList4#1"/>
    <dgm:cxn modelId="{09E49E7B-46F1-4AA0-B9AA-18FEF0F0C31F}" type="presParOf" srcId="{B17E2703-ED7C-40C1-AA5F-205C0BB9EA84}" destId="{A2C514FB-D7EB-4AA8-B2BD-147960D9F9FC}" srcOrd="1" destOrd="0" presId="urn:microsoft.com/office/officeart/2005/8/layout/vList4#1"/>
    <dgm:cxn modelId="{5C489E28-BD43-4104-A813-D01F0010391F}" type="presParOf" srcId="{B17E2703-ED7C-40C1-AA5F-205C0BB9EA84}" destId="{931DB2C6-6A18-4320-B852-C2613EDB2FA8}" srcOrd="2" destOrd="0" presId="urn:microsoft.com/office/officeart/2005/8/layout/vList4#1"/>
    <dgm:cxn modelId="{E074F8CF-2F52-4F73-9E06-A4E7CEE3B82F}" type="presParOf" srcId="{931DB2C6-6A18-4320-B852-C2613EDB2FA8}" destId="{67233FA9-89F9-43A8-9F80-99BA1DBCD9E3}" srcOrd="0" destOrd="0" presId="urn:microsoft.com/office/officeart/2005/8/layout/vList4#1"/>
    <dgm:cxn modelId="{7BC0CDFA-2E03-4ADE-9026-CFA61B9067D0}" type="presParOf" srcId="{931DB2C6-6A18-4320-B852-C2613EDB2FA8}" destId="{B43CAF5A-DF0E-47F1-8B84-50B2394B9328}" srcOrd="1" destOrd="0" presId="urn:microsoft.com/office/officeart/2005/8/layout/vList4#1"/>
    <dgm:cxn modelId="{3A60F536-6AD7-418F-9BAC-7E3964F10AA9}" type="presParOf" srcId="{931DB2C6-6A18-4320-B852-C2613EDB2FA8}" destId="{ED0EA491-65AE-4061-9E58-F527A96B4B18}" srcOrd="2" destOrd="0" presId="urn:microsoft.com/office/officeart/2005/8/layout/vList4#1"/>
    <dgm:cxn modelId="{51AB5828-EF0E-47DD-B6FA-0827B0712358}" type="presParOf" srcId="{B17E2703-ED7C-40C1-AA5F-205C0BB9EA84}" destId="{5D375768-0ECA-4AFD-96FD-19990CEB488B}" srcOrd="3" destOrd="0" presId="urn:microsoft.com/office/officeart/2005/8/layout/vList4#1"/>
    <dgm:cxn modelId="{6C590537-C3EF-41FA-A5F0-586A139CEC69}" type="presParOf" srcId="{B17E2703-ED7C-40C1-AA5F-205C0BB9EA84}" destId="{7D4D5190-7A99-4EE3-BF13-894BFF6BFA1A}" srcOrd="4" destOrd="0" presId="urn:microsoft.com/office/officeart/2005/8/layout/vList4#1"/>
    <dgm:cxn modelId="{799D9E7D-3B05-4D9D-82D6-F505862EC084}" type="presParOf" srcId="{7D4D5190-7A99-4EE3-BF13-894BFF6BFA1A}" destId="{681E65EC-7E48-44FF-9933-C4F2C62D5FC2}" srcOrd="0" destOrd="0" presId="urn:microsoft.com/office/officeart/2005/8/layout/vList4#1"/>
    <dgm:cxn modelId="{EB9874D8-34D6-42D8-B8FF-C8D71A619C59}" type="presParOf" srcId="{7D4D5190-7A99-4EE3-BF13-894BFF6BFA1A}" destId="{7DE197FE-AADA-44C3-8B2B-CF16D12E116A}" srcOrd="1" destOrd="0" presId="urn:microsoft.com/office/officeart/2005/8/layout/vList4#1"/>
    <dgm:cxn modelId="{55DC4190-CB0A-4367-BF8F-2CF70FB2AD36}" type="presParOf" srcId="{7D4D5190-7A99-4EE3-BF13-894BFF6BFA1A}" destId="{15C59F69-595E-4B67-B539-081BDD40D04C}" srcOrd="2" destOrd="0" presId="urn:microsoft.com/office/officeart/2005/8/layout/vList4#1"/>
    <dgm:cxn modelId="{A6625770-2D74-4524-BBBF-AF8F23110659}" type="presParOf" srcId="{B17E2703-ED7C-40C1-AA5F-205C0BB9EA84}" destId="{6AFA3499-CF7C-4437-BB77-60DAFC4E26ED}" srcOrd="5" destOrd="0" presId="urn:microsoft.com/office/officeart/2005/8/layout/vList4#1"/>
    <dgm:cxn modelId="{7071AAB6-9404-437E-99EF-CD96EE1838E9}" type="presParOf" srcId="{B17E2703-ED7C-40C1-AA5F-205C0BB9EA84}" destId="{712BDC1E-CA2D-4B05-B9F9-47FDD7A8558E}" srcOrd="6" destOrd="0" presId="urn:microsoft.com/office/officeart/2005/8/layout/vList4#1"/>
    <dgm:cxn modelId="{D4DC3C3C-2F21-442E-8B58-4387A9995B6A}" type="presParOf" srcId="{712BDC1E-CA2D-4B05-B9F9-47FDD7A8558E}" destId="{F3E8F88B-0370-448B-8D0E-D54292C8691C}" srcOrd="0" destOrd="0" presId="urn:microsoft.com/office/officeart/2005/8/layout/vList4#1"/>
    <dgm:cxn modelId="{28D454F9-4D05-4234-B8AD-E2F390D9838D}" type="presParOf" srcId="{712BDC1E-CA2D-4B05-B9F9-47FDD7A8558E}" destId="{0EECD78B-C0A7-434E-9ADD-45852886C17A}" srcOrd="1" destOrd="0" presId="urn:microsoft.com/office/officeart/2005/8/layout/vList4#1"/>
    <dgm:cxn modelId="{44B2358B-51B3-4F87-907C-9B93B7B2EA9F}" type="presParOf" srcId="{712BDC1E-CA2D-4B05-B9F9-47FDD7A8558E}" destId="{0090A8A9-C296-4A7F-9B52-773A003D1EB8}" srcOrd="2" destOrd="0" presId="urn:microsoft.com/office/officeart/2005/8/layout/vList4#1"/>
    <dgm:cxn modelId="{FB39B7B0-ADEF-40B4-BA2A-8FF506FE6DE0}" type="presParOf" srcId="{B17E2703-ED7C-40C1-AA5F-205C0BB9EA84}" destId="{55032F77-098C-4AB4-88AE-9F2D2C8772AA}" srcOrd="7" destOrd="0" presId="urn:microsoft.com/office/officeart/2005/8/layout/vList4#1"/>
    <dgm:cxn modelId="{916AB43C-4310-4681-AC35-87771092DFCB}" type="presParOf" srcId="{B17E2703-ED7C-40C1-AA5F-205C0BB9EA84}" destId="{DFA610A1-31CA-4877-A569-7886975AEFA6}" srcOrd="8" destOrd="0" presId="urn:microsoft.com/office/officeart/2005/8/layout/vList4#1"/>
    <dgm:cxn modelId="{9C714576-7BAD-4EE9-BF61-345D8A71A963}" type="presParOf" srcId="{DFA610A1-31CA-4877-A569-7886975AEFA6}" destId="{2FF4AF0E-1500-4BD3-8C3A-3E143A3E4058}" srcOrd="0" destOrd="0" presId="urn:microsoft.com/office/officeart/2005/8/layout/vList4#1"/>
    <dgm:cxn modelId="{ECAB65EC-11FA-4F73-A919-F844B8368AF1}" type="presParOf" srcId="{DFA610A1-31CA-4877-A569-7886975AEFA6}" destId="{844F59AA-F0BE-4A71-B9FB-41A33D108C7D}" srcOrd="1" destOrd="0" presId="urn:microsoft.com/office/officeart/2005/8/layout/vList4#1"/>
    <dgm:cxn modelId="{B5600663-AC7A-4AA5-B587-B0BCCF6AD05C}" type="presParOf" srcId="{DFA610A1-31CA-4877-A569-7886975AEFA6}" destId="{7D0F5A39-751E-4D35-A16D-B71CC8C5B2E8}" srcOrd="2" destOrd="0" presId="urn:microsoft.com/office/officeart/2005/8/layout/vList4#1"/>
    <dgm:cxn modelId="{27E155F4-9BBA-4EC3-AA78-236A1015ED9B}" type="presParOf" srcId="{B17E2703-ED7C-40C1-AA5F-205C0BB9EA84}" destId="{FC4DA34F-7B98-416C-A908-6A29F0CE12EB}" srcOrd="9" destOrd="0" presId="urn:microsoft.com/office/officeart/2005/8/layout/vList4#1"/>
    <dgm:cxn modelId="{7F8728B0-3298-4BB3-8BD3-2EB307BA1CBB}" type="presParOf" srcId="{B17E2703-ED7C-40C1-AA5F-205C0BB9EA84}" destId="{99922961-B3B7-481D-98FA-DA18D32303F6}" srcOrd="10" destOrd="0" presId="urn:microsoft.com/office/officeart/2005/8/layout/vList4#1"/>
    <dgm:cxn modelId="{2ABC3D93-633F-462D-89EC-1345C88D25DA}" type="presParOf" srcId="{99922961-B3B7-481D-98FA-DA18D32303F6}" destId="{AF11DD5F-ABA5-4BE8-8237-3507B0BA4660}" srcOrd="0" destOrd="0" presId="urn:microsoft.com/office/officeart/2005/8/layout/vList4#1"/>
    <dgm:cxn modelId="{AA9DC731-D753-4C94-8774-59C248A97D82}" type="presParOf" srcId="{99922961-B3B7-481D-98FA-DA18D32303F6}" destId="{0B0E7E74-22FC-4D83-A5A8-B863E1A0FD16}" srcOrd="1" destOrd="0" presId="urn:microsoft.com/office/officeart/2005/8/layout/vList4#1"/>
    <dgm:cxn modelId="{F3693A51-4B39-4BF5-8A02-51F57D52FC40}" type="presParOf" srcId="{99922961-B3B7-481D-98FA-DA18D32303F6}" destId="{04584B34-AFD3-49B8-81C6-EA512B6A3149}" srcOrd="2" destOrd="0" presId="urn:microsoft.com/office/officeart/2005/8/layout/vList4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227A101D-8088-4F21-A936-43AB877355D2}" type="doc">
      <dgm:prSet loTypeId="urn:microsoft.com/office/officeart/2005/8/layout/vList4#2" loCatId="list" qsTypeId="urn:microsoft.com/office/officeart/2005/8/quickstyle/3d2" qsCatId="3D" csTypeId="urn:microsoft.com/office/officeart/2005/8/colors/colorful1#2" csCatId="colorful" phldr="1"/>
      <dgm:spPr/>
      <dgm:t>
        <a:bodyPr/>
        <a:lstStyle/>
        <a:p>
          <a:endParaRPr lang="ru-RU"/>
        </a:p>
      </dgm:t>
    </dgm:pt>
    <dgm:pt modelId="{68068276-3353-4C66-B853-CC5F797C3845}">
      <dgm:prSet phldrT="[Текст]" custT="1"/>
      <dgm:spPr/>
      <dgm:t>
        <a:bodyPr/>
        <a:lstStyle/>
        <a:p>
          <a:pPr algn="ctr"/>
          <a:r>
            <a:rPr lang="ru-RU" sz="1400" dirty="0" smtClean="0">
              <a:solidFill>
                <a:srgbClr val="FFFF00"/>
              </a:solidFill>
              <a:latin typeface="Arial" pitchFamily="34" charset="0"/>
              <a:cs typeface="Arial" pitchFamily="34" charset="0"/>
            </a:rPr>
            <a:t>Социальная политика</a:t>
          </a:r>
        </a:p>
        <a:p>
          <a:pPr algn="ctr"/>
          <a:r>
            <a:rPr lang="ru-RU" sz="14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307,2</a:t>
          </a:r>
          <a:endParaRPr lang="ru-RU" sz="1400" b="1" dirty="0"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itchFamily="34" charset="0"/>
            <a:cs typeface="Arial" pitchFamily="34" charset="0"/>
          </a:endParaRPr>
        </a:p>
      </dgm:t>
    </dgm:pt>
    <dgm:pt modelId="{CAF82757-7ED5-42C9-BED9-DD03A6740F3B}" type="parTrans" cxnId="{31EE567C-073A-496A-9554-220EB16EDAAA}">
      <dgm:prSet/>
      <dgm:spPr/>
      <dgm:t>
        <a:bodyPr/>
        <a:lstStyle/>
        <a:p>
          <a:endParaRPr lang="ru-RU"/>
        </a:p>
      </dgm:t>
    </dgm:pt>
    <dgm:pt modelId="{4703BA0D-A422-491D-9631-D7CB8F56E314}" type="sibTrans" cxnId="{31EE567C-073A-496A-9554-220EB16EDAAA}">
      <dgm:prSet/>
      <dgm:spPr/>
      <dgm:t>
        <a:bodyPr/>
        <a:lstStyle/>
        <a:p>
          <a:endParaRPr lang="ru-RU"/>
        </a:p>
      </dgm:t>
    </dgm:pt>
    <dgm:pt modelId="{0CB101B1-31FC-4497-B774-302BD4E2A2CB}">
      <dgm:prSet phldrT="[Текст]" custT="1"/>
      <dgm:spPr/>
      <dgm:t>
        <a:bodyPr/>
        <a:lstStyle/>
        <a:p>
          <a:pPr algn="ctr"/>
          <a:r>
            <a:rPr lang="ru-RU" sz="1400" b="1" dirty="0" smtClean="0">
              <a:solidFill>
                <a:srgbClr val="FFFF00"/>
              </a:solidFill>
              <a:latin typeface="Arial" pitchFamily="34" charset="0"/>
              <a:cs typeface="Arial" pitchFamily="34" charset="0"/>
            </a:rPr>
            <a:t>Жилищно-коммунальное хозяйство</a:t>
          </a:r>
        </a:p>
        <a:p>
          <a:pPr algn="ctr"/>
          <a:r>
            <a:rPr lang="ru-RU" sz="14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138549,8</a:t>
          </a:r>
          <a:endParaRPr lang="ru-RU" sz="1400" b="1" dirty="0"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itchFamily="34" charset="0"/>
            <a:cs typeface="Arial" pitchFamily="34" charset="0"/>
          </a:endParaRPr>
        </a:p>
      </dgm:t>
    </dgm:pt>
    <dgm:pt modelId="{72B65FE5-70A3-4544-A451-2D11560A5446}" type="parTrans" cxnId="{9469BABD-7B52-472A-919C-FD09352CDD3D}">
      <dgm:prSet/>
      <dgm:spPr/>
      <dgm:t>
        <a:bodyPr/>
        <a:lstStyle/>
        <a:p>
          <a:endParaRPr lang="ru-RU"/>
        </a:p>
      </dgm:t>
    </dgm:pt>
    <dgm:pt modelId="{A20E049E-2BD9-47CC-87E7-27BD5E13D5CD}" type="sibTrans" cxnId="{9469BABD-7B52-472A-919C-FD09352CDD3D}">
      <dgm:prSet/>
      <dgm:spPr/>
      <dgm:t>
        <a:bodyPr/>
        <a:lstStyle/>
        <a:p>
          <a:endParaRPr lang="ru-RU"/>
        </a:p>
      </dgm:t>
    </dgm:pt>
    <dgm:pt modelId="{8061A499-68BB-4517-AEA3-079F9BE298A5}">
      <dgm:prSet phldrT="[Текст]" custT="1"/>
      <dgm:spPr/>
      <dgm:t>
        <a:bodyPr/>
        <a:lstStyle/>
        <a:p>
          <a:pPr algn="ctr"/>
          <a:r>
            <a:rPr lang="ru-RU" sz="1400" b="1" dirty="0" smtClean="0">
              <a:solidFill>
                <a:srgbClr val="FFFF00"/>
              </a:solidFill>
              <a:latin typeface="Arial" pitchFamily="34" charset="0"/>
              <a:cs typeface="Arial" pitchFamily="34" charset="0"/>
            </a:rPr>
            <a:t>Национальная экономика</a:t>
          </a:r>
        </a:p>
        <a:p>
          <a:pPr algn="ctr"/>
          <a:r>
            <a:rPr lang="ru-RU" sz="14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45402,3</a:t>
          </a:r>
        </a:p>
      </dgm:t>
    </dgm:pt>
    <dgm:pt modelId="{55E260D4-7E74-422F-989D-1A883D30C42B}" type="parTrans" cxnId="{1B953493-F6F7-47FE-B292-8924ADD9A5A0}">
      <dgm:prSet/>
      <dgm:spPr/>
      <dgm:t>
        <a:bodyPr/>
        <a:lstStyle/>
        <a:p>
          <a:endParaRPr lang="ru-RU"/>
        </a:p>
      </dgm:t>
    </dgm:pt>
    <dgm:pt modelId="{2FF04357-4C60-47B2-ABA7-F34F2DD98536}" type="sibTrans" cxnId="{1B953493-F6F7-47FE-B292-8924ADD9A5A0}">
      <dgm:prSet/>
      <dgm:spPr/>
      <dgm:t>
        <a:bodyPr/>
        <a:lstStyle/>
        <a:p>
          <a:endParaRPr lang="ru-RU"/>
        </a:p>
      </dgm:t>
    </dgm:pt>
    <dgm:pt modelId="{61D99D17-2746-4EA0-AD49-B2201E3298AB}">
      <dgm:prSet phldrT="[Текст]" custT="1"/>
      <dgm:spPr/>
      <dgm:t>
        <a:bodyPr/>
        <a:lstStyle/>
        <a:p>
          <a:pPr algn="ctr"/>
          <a:endParaRPr lang="ru-RU" sz="1400" dirty="0" smtClean="0">
            <a:latin typeface="Arial" pitchFamily="34" charset="0"/>
            <a:cs typeface="Arial" pitchFamily="34" charset="0"/>
          </a:endParaRPr>
        </a:p>
        <a:p>
          <a:pPr algn="ctr"/>
          <a:r>
            <a:rPr lang="ru-RU" sz="1400" b="1" dirty="0" smtClean="0">
              <a:solidFill>
                <a:srgbClr val="FFFF00"/>
              </a:solidFill>
              <a:latin typeface="Arial" pitchFamily="34" charset="0"/>
              <a:cs typeface="Arial" pitchFamily="34" charset="0"/>
            </a:rPr>
            <a:t>Культура и кинематография     </a:t>
          </a:r>
          <a:r>
            <a:rPr lang="ru-RU" sz="14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22988,4</a:t>
          </a:r>
        </a:p>
        <a:p>
          <a:pPr algn="ctr"/>
          <a:endParaRPr lang="ru-RU" sz="1400" dirty="0">
            <a:latin typeface="Arial" pitchFamily="34" charset="0"/>
            <a:cs typeface="Arial" pitchFamily="34" charset="0"/>
          </a:endParaRPr>
        </a:p>
      </dgm:t>
    </dgm:pt>
    <dgm:pt modelId="{F346383C-8891-40C0-90C8-ECC53B07E9E8}" type="parTrans" cxnId="{2FFF13D2-4E77-4CFF-9A31-0A14F3F2418D}">
      <dgm:prSet/>
      <dgm:spPr/>
      <dgm:t>
        <a:bodyPr/>
        <a:lstStyle/>
        <a:p>
          <a:endParaRPr lang="ru-RU"/>
        </a:p>
      </dgm:t>
    </dgm:pt>
    <dgm:pt modelId="{6560EDE6-CC5A-4C9D-8A2C-2654E990D14A}" type="sibTrans" cxnId="{2FFF13D2-4E77-4CFF-9A31-0A14F3F2418D}">
      <dgm:prSet/>
      <dgm:spPr/>
      <dgm:t>
        <a:bodyPr/>
        <a:lstStyle/>
        <a:p>
          <a:endParaRPr lang="ru-RU"/>
        </a:p>
      </dgm:t>
    </dgm:pt>
    <dgm:pt modelId="{AC7F4D8F-90E7-4113-8AA7-E045A737679F}">
      <dgm:prSet phldrT="[Текст]" custT="1"/>
      <dgm:spPr/>
      <dgm:t>
        <a:bodyPr/>
        <a:lstStyle/>
        <a:p>
          <a:pPr algn="l"/>
          <a:endParaRPr lang="ru-RU" sz="600" dirty="0" smtClean="0">
            <a:latin typeface="Arial" pitchFamily="34" charset="0"/>
            <a:cs typeface="Arial" pitchFamily="34" charset="0"/>
          </a:endParaRPr>
        </a:p>
        <a:p>
          <a:pPr algn="ctr"/>
          <a:r>
            <a:rPr lang="ru-RU" sz="1400" dirty="0" smtClean="0">
              <a:solidFill>
                <a:srgbClr val="FFFF00"/>
              </a:solidFill>
              <a:latin typeface="Arial" pitchFamily="34" charset="0"/>
              <a:cs typeface="Arial" pitchFamily="34" charset="0"/>
            </a:rPr>
            <a:t>Общегосударственные вопросы</a:t>
          </a:r>
        </a:p>
        <a:p>
          <a:pPr algn="ctr"/>
          <a:r>
            <a:rPr lang="ru-RU" sz="14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22499,1</a:t>
          </a:r>
        </a:p>
        <a:p>
          <a:pPr algn="l"/>
          <a:endParaRPr lang="ru-RU" sz="600" dirty="0">
            <a:latin typeface="Arial" pitchFamily="34" charset="0"/>
            <a:cs typeface="Arial" pitchFamily="34" charset="0"/>
          </a:endParaRPr>
        </a:p>
      </dgm:t>
    </dgm:pt>
    <dgm:pt modelId="{F08EFA79-F0CB-495A-9642-ED5B19949CB0}" type="parTrans" cxnId="{84B2508D-E45B-42BD-B935-F7CAE7583505}">
      <dgm:prSet/>
      <dgm:spPr/>
      <dgm:t>
        <a:bodyPr/>
        <a:lstStyle/>
        <a:p>
          <a:endParaRPr lang="ru-RU"/>
        </a:p>
      </dgm:t>
    </dgm:pt>
    <dgm:pt modelId="{93A4DCCF-AA92-4AFF-8A3F-454A8EFC19E1}" type="sibTrans" cxnId="{84B2508D-E45B-42BD-B935-F7CAE7583505}">
      <dgm:prSet/>
      <dgm:spPr/>
      <dgm:t>
        <a:bodyPr/>
        <a:lstStyle/>
        <a:p>
          <a:endParaRPr lang="ru-RU"/>
        </a:p>
      </dgm:t>
    </dgm:pt>
    <dgm:pt modelId="{141BF6D1-B747-4420-B90A-B01610E5A286}">
      <dgm:prSet phldrT="[Текст]" custT="1"/>
      <dgm:spPr/>
      <dgm:t>
        <a:bodyPr/>
        <a:lstStyle/>
        <a:p>
          <a:pPr algn="l"/>
          <a:endParaRPr lang="ru-RU" sz="600" dirty="0" smtClean="0">
            <a:latin typeface="Arial" pitchFamily="34" charset="0"/>
            <a:cs typeface="Arial" pitchFamily="34" charset="0"/>
          </a:endParaRPr>
        </a:p>
        <a:p>
          <a:pPr algn="ctr"/>
          <a:r>
            <a:rPr lang="ru-RU" sz="900" b="1" dirty="0" smtClean="0">
              <a:solidFill>
                <a:srgbClr val="FFFF00"/>
              </a:solidFill>
              <a:latin typeface="Arial" pitchFamily="34" charset="0"/>
              <a:cs typeface="Arial" pitchFamily="34" charset="0"/>
            </a:rPr>
            <a:t>Национальная безопасность и правоохранительная деятельность</a:t>
          </a:r>
        </a:p>
        <a:p>
          <a:pPr algn="ctr"/>
          <a:r>
            <a:rPr lang="ru-RU" sz="12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2127,3</a:t>
          </a:r>
        </a:p>
        <a:p>
          <a:pPr algn="l"/>
          <a:endParaRPr lang="ru-RU" sz="600" dirty="0">
            <a:latin typeface="Arial" pitchFamily="34" charset="0"/>
            <a:cs typeface="Arial" pitchFamily="34" charset="0"/>
          </a:endParaRPr>
        </a:p>
      </dgm:t>
    </dgm:pt>
    <dgm:pt modelId="{79619245-C54B-4B27-92EC-CDD741F88906}" type="parTrans" cxnId="{1976B630-F973-461E-BDB1-0B71663BF0B1}">
      <dgm:prSet/>
      <dgm:spPr/>
      <dgm:t>
        <a:bodyPr/>
        <a:lstStyle/>
        <a:p>
          <a:endParaRPr lang="ru-RU"/>
        </a:p>
      </dgm:t>
    </dgm:pt>
    <dgm:pt modelId="{2498E522-CC6C-48DC-90B4-08EDAC32EE65}" type="sibTrans" cxnId="{1976B630-F973-461E-BDB1-0B71663BF0B1}">
      <dgm:prSet/>
      <dgm:spPr/>
      <dgm:t>
        <a:bodyPr/>
        <a:lstStyle/>
        <a:p>
          <a:endParaRPr lang="ru-RU"/>
        </a:p>
      </dgm:t>
    </dgm:pt>
    <dgm:pt modelId="{B108F20A-239D-4106-9698-2EFA9EE89891}">
      <dgm:prSet phldrT="[Текст]" custT="1"/>
      <dgm:spPr/>
      <dgm:t>
        <a:bodyPr/>
        <a:lstStyle/>
        <a:p>
          <a:pPr algn="l"/>
          <a:endParaRPr lang="ru-RU" sz="500" dirty="0" smtClean="0">
            <a:latin typeface="Arial" pitchFamily="34" charset="0"/>
            <a:cs typeface="Arial" pitchFamily="34" charset="0"/>
          </a:endParaRPr>
        </a:p>
        <a:p>
          <a:pPr algn="ctr"/>
          <a:r>
            <a:rPr lang="ru-RU" sz="1400" b="1" dirty="0" smtClean="0">
              <a:solidFill>
                <a:srgbClr val="FFFF00"/>
              </a:solidFill>
              <a:latin typeface="Arial" pitchFamily="34" charset="0"/>
              <a:cs typeface="Arial" pitchFamily="34" charset="0"/>
            </a:rPr>
            <a:t>Образование</a:t>
          </a:r>
        </a:p>
        <a:p>
          <a:pPr algn="ctr"/>
          <a:r>
            <a:rPr lang="ru-RU" sz="1400" b="1" dirty="0" smtClean="0">
              <a:solidFill>
                <a:srgbClr val="FFFF00"/>
              </a:solidFill>
              <a:latin typeface="Arial" pitchFamily="34" charset="0"/>
              <a:cs typeface="Arial" pitchFamily="34" charset="0"/>
            </a:rPr>
            <a:t>59,0</a:t>
          </a:r>
          <a:endParaRPr lang="ru-RU" sz="1400" b="1" dirty="0">
            <a:solidFill>
              <a:srgbClr val="FFFF00"/>
            </a:solidFill>
            <a:latin typeface="Arial" pitchFamily="34" charset="0"/>
            <a:cs typeface="Arial" pitchFamily="34" charset="0"/>
          </a:endParaRPr>
        </a:p>
      </dgm:t>
    </dgm:pt>
    <dgm:pt modelId="{9E499928-9293-4983-B1F9-ABEECD4577EC}" type="parTrans" cxnId="{1932B740-0C68-4BA1-AEAA-DD08A83A9ECC}">
      <dgm:prSet/>
      <dgm:spPr/>
      <dgm:t>
        <a:bodyPr/>
        <a:lstStyle/>
        <a:p>
          <a:endParaRPr lang="ru-RU"/>
        </a:p>
      </dgm:t>
    </dgm:pt>
    <dgm:pt modelId="{46567C1B-C5BA-44D3-97B4-B9D62D4D80DF}" type="sibTrans" cxnId="{1932B740-0C68-4BA1-AEAA-DD08A83A9ECC}">
      <dgm:prSet/>
      <dgm:spPr/>
      <dgm:t>
        <a:bodyPr/>
        <a:lstStyle/>
        <a:p>
          <a:endParaRPr lang="ru-RU"/>
        </a:p>
      </dgm:t>
    </dgm:pt>
    <dgm:pt modelId="{B17E2703-ED7C-40C1-AA5F-205C0BB9EA84}" type="pres">
      <dgm:prSet presAssocID="{227A101D-8088-4F21-A936-43AB877355D2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2FA62D0-0599-45E8-836F-576228845A69}" type="pres">
      <dgm:prSet presAssocID="{68068276-3353-4C66-B853-CC5F797C3845}" presName="comp" presStyleCnt="0"/>
      <dgm:spPr/>
      <dgm:t>
        <a:bodyPr/>
        <a:lstStyle/>
        <a:p>
          <a:endParaRPr lang="ru-RU"/>
        </a:p>
      </dgm:t>
    </dgm:pt>
    <dgm:pt modelId="{1331ED41-3DD3-4EE3-8258-251B37A8AA34}" type="pres">
      <dgm:prSet presAssocID="{68068276-3353-4C66-B853-CC5F797C3845}" presName="box" presStyleLbl="node1" presStyleIdx="0" presStyleCnt="7" custLinFactNeighborX="6849" custLinFactNeighborY="0"/>
      <dgm:spPr/>
      <dgm:t>
        <a:bodyPr/>
        <a:lstStyle/>
        <a:p>
          <a:endParaRPr lang="ru-RU"/>
        </a:p>
      </dgm:t>
    </dgm:pt>
    <dgm:pt modelId="{8742C5EE-2DD0-46E4-AB75-87A4D25F8D62}" type="pres">
      <dgm:prSet presAssocID="{68068276-3353-4C66-B853-CC5F797C3845}" presName="img" presStyleLbl="fgImgPlace1" presStyleIdx="0" presStyleCnt="7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55312841-41DD-44DE-9A9C-3DB5A027B561}" type="pres">
      <dgm:prSet presAssocID="{68068276-3353-4C66-B853-CC5F797C3845}" presName="text" presStyleLbl="node1" presStyleIdx="0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66298ED-D5A6-459E-9653-B88A0D7DE72D}" type="pres">
      <dgm:prSet presAssocID="{4703BA0D-A422-491D-9631-D7CB8F56E314}" presName="spacer" presStyleCnt="0"/>
      <dgm:spPr/>
      <dgm:t>
        <a:bodyPr/>
        <a:lstStyle/>
        <a:p>
          <a:endParaRPr lang="ru-RU"/>
        </a:p>
      </dgm:t>
    </dgm:pt>
    <dgm:pt modelId="{931DB2C6-6A18-4320-B852-C2613EDB2FA8}" type="pres">
      <dgm:prSet presAssocID="{0CB101B1-31FC-4497-B774-302BD4E2A2CB}" presName="comp" presStyleCnt="0"/>
      <dgm:spPr/>
      <dgm:t>
        <a:bodyPr/>
        <a:lstStyle/>
        <a:p>
          <a:endParaRPr lang="ru-RU"/>
        </a:p>
      </dgm:t>
    </dgm:pt>
    <dgm:pt modelId="{67233FA9-89F9-43A8-9F80-99BA1DBCD9E3}" type="pres">
      <dgm:prSet presAssocID="{0CB101B1-31FC-4497-B774-302BD4E2A2CB}" presName="box" presStyleLbl="node1" presStyleIdx="1" presStyleCnt="7" custScaleY="130245"/>
      <dgm:spPr/>
      <dgm:t>
        <a:bodyPr/>
        <a:lstStyle/>
        <a:p>
          <a:endParaRPr lang="ru-RU"/>
        </a:p>
      </dgm:t>
    </dgm:pt>
    <dgm:pt modelId="{B43CAF5A-DF0E-47F1-8B84-50B2394B9328}" type="pres">
      <dgm:prSet presAssocID="{0CB101B1-31FC-4497-B774-302BD4E2A2CB}" presName="img" presStyleLbl="fgImgPlace1" presStyleIdx="1" presStyleCnt="7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ED0EA491-65AE-4061-9E58-F527A96B4B18}" type="pres">
      <dgm:prSet presAssocID="{0CB101B1-31FC-4497-B774-302BD4E2A2CB}" presName="text" presStyleLbl="node1" presStyleIdx="1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D375768-0ECA-4AFD-96FD-19990CEB488B}" type="pres">
      <dgm:prSet presAssocID="{A20E049E-2BD9-47CC-87E7-27BD5E13D5CD}" presName="spacer" presStyleCnt="0"/>
      <dgm:spPr/>
      <dgm:t>
        <a:bodyPr/>
        <a:lstStyle/>
        <a:p>
          <a:endParaRPr lang="ru-RU"/>
        </a:p>
      </dgm:t>
    </dgm:pt>
    <dgm:pt modelId="{7D4D5190-7A99-4EE3-BF13-894BFF6BFA1A}" type="pres">
      <dgm:prSet presAssocID="{8061A499-68BB-4517-AEA3-079F9BE298A5}" presName="comp" presStyleCnt="0"/>
      <dgm:spPr/>
      <dgm:t>
        <a:bodyPr/>
        <a:lstStyle/>
        <a:p>
          <a:endParaRPr lang="ru-RU"/>
        </a:p>
      </dgm:t>
    </dgm:pt>
    <dgm:pt modelId="{681E65EC-7E48-44FF-9933-C4F2C62D5FC2}" type="pres">
      <dgm:prSet presAssocID="{8061A499-68BB-4517-AEA3-079F9BE298A5}" presName="box" presStyleLbl="node1" presStyleIdx="2" presStyleCnt="7" custLinFactNeighborX="15686" custLinFactNeighborY="16332"/>
      <dgm:spPr/>
      <dgm:t>
        <a:bodyPr/>
        <a:lstStyle/>
        <a:p>
          <a:endParaRPr lang="ru-RU"/>
        </a:p>
      </dgm:t>
    </dgm:pt>
    <dgm:pt modelId="{7DE197FE-AADA-44C3-8B2B-CF16D12E116A}" type="pres">
      <dgm:prSet presAssocID="{8061A499-68BB-4517-AEA3-079F9BE298A5}" presName="img" presStyleLbl="fgImgPlace1" presStyleIdx="2" presStyleCnt="7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15C59F69-595E-4B67-B539-081BDD40D04C}" type="pres">
      <dgm:prSet presAssocID="{8061A499-68BB-4517-AEA3-079F9BE298A5}" presName="text" presStyleLbl="node1" presStyleIdx="2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AFA3499-CF7C-4437-BB77-60DAFC4E26ED}" type="pres">
      <dgm:prSet presAssocID="{2FF04357-4C60-47B2-ABA7-F34F2DD98536}" presName="spacer" presStyleCnt="0"/>
      <dgm:spPr/>
      <dgm:t>
        <a:bodyPr/>
        <a:lstStyle/>
        <a:p>
          <a:endParaRPr lang="ru-RU"/>
        </a:p>
      </dgm:t>
    </dgm:pt>
    <dgm:pt modelId="{E9C9C0DB-7628-4918-95C6-35F53D811906}" type="pres">
      <dgm:prSet presAssocID="{61D99D17-2746-4EA0-AD49-B2201E3298AB}" presName="comp" presStyleCnt="0"/>
      <dgm:spPr/>
      <dgm:t>
        <a:bodyPr/>
        <a:lstStyle/>
        <a:p>
          <a:endParaRPr lang="ru-RU"/>
        </a:p>
      </dgm:t>
    </dgm:pt>
    <dgm:pt modelId="{0CE79A18-16FB-4FBF-9129-D4AB1E2AEE32}" type="pres">
      <dgm:prSet presAssocID="{61D99D17-2746-4EA0-AD49-B2201E3298AB}" presName="box" presStyleLbl="node1" presStyleIdx="3" presStyleCnt="7" custScaleY="87019" custLinFactNeighborX="-33333" custLinFactNeighborY="3355"/>
      <dgm:spPr/>
      <dgm:t>
        <a:bodyPr/>
        <a:lstStyle/>
        <a:p>
          <a:endParaRPr lang="ru-RU"/>
        </a:p>
      </dgm:t>
    </dgm:pt>
    <dgm:pt modelId="{3A722FFA-D144-4D82-A948-F625B32E43B9}" type="pres">
      <dgm:prSet presAssocID="{61D99D17-2746-4EA0-AD49-B2201E3298AB}" presName="img" presStyleLbl="fgImgPlace1" presStyleIdx="3" presStyleCnt="7" custScaleY="97926" custLinFactNeighborX="2752" custLinFactNeighborY="-865"/>
      <dgm:spPr>
        <a:blipFill rotWithShape="0">
          <a:blip xmlns:r="http://schemas.openxmlformats.org/officeDocument/2006/relationships" r:embed="rId4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4CE6E21C-486E-4E7A-97E6-FE3F941B762A}" type="pres">
      <dgm:prSet presAssocID="{61D99D17-2746-4EA0-AD49-B2201E3298AB}" presName="text" presStyleLbl="node1" presStyleIdx="3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A9457FF-7929-4F23-8944-59CC37CB2C59}" type="pres">
      <dgm:prSet presAssocID="{6560EDE6-CC5A-4C9D-8A2C-2654E990D14A}" presName="spacer" presStyleCnt="0"/>
      <dgm:spPr/>
    </dgm:pt>
    <dgm:pt modelId="{2350E0CA-57BF-4684-AC36-EDD559365B77}" type="pres">
      <dgm:prSet presAssocID="{AC7F4D8F-90E7-4113-8AA7-E045A737679F}" presName="comp" presStyleCnt="0"/>
      <dgm:spPr/>
    </dgm:pt>
    <dgm:pt modelId="{97CE86EA-7C7C-4024-815D-E3E95FDCC209}" type="pres">
      <dgm:prSet presAssocID="{AC7F4D8F-90E7-4113-8AA7-E045A737679F}" presName="box" presStyleLbl="node1" presStyleIdx="4" presStyleCnt="7" custScaleY="87019" custLinFactNeighborX="-33333" custLinFactNeighborY="3355"/>
      <dgm:spPr/>
      <dgm:t>
        <a:bodyPr/>
        <a:lstStyle/>
        <a:p>
          <a:endParaRPr lang="ru-RU"/>
        </a:p>
      </dgm:t>
    </dgm:pt>
    <dgm:pt modelId="{41A6BF44-B293-4BA2-8863-2523825655CA}" type="pres">
      <dgm:prSet presAssocID="{AC7F4D8F-90E7-4113-8AA7-E045A737679F}" presName="img" presStyleLbl="fgImgPlace1" presStyleIdx="4" presStyleCnt="7" custScaleY="97926"/>
      <dgm:spPr>
        <a:blipFill rotWithShape="0">
          <a:blip xmlns:r="http://schemas.openxmlformats.org/officeDocument/2006/relationships" r:embed="rId5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D2259407-01D8-4452-BE62-306D911EF64E}" type="pres">
      <dgm:prSet presAssocID="{AC7F4D8F-90E7-4113-8AA7-E045A737679F}" presName="text" presStyleLbl="node1" presStyleIdx="4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20962F8-55C1-4AA6-ACF6-305ACA7F0FF2}" type="pres">
      <dgm:prSet presAssocID="{93A4DCCF-AA92-4AFF-8A3F-454A8EFC19E1}" presName="spacer" presStyleCnt="0"/>
      <dgm:spPr/>
    </dgm:pt>
    <dgm:pt modelId="{93412BED-D256-4B5C-85BD-072070082E6B}" type="pres">
      <dgm:prSet presAssocID="{141BF6D1-B747-4420-B90A-B01610E5A286}" presName="comp" presStyleCnt="0"/>
      <dgm:spPr/>
    </dgm:pt>
    <dgm:pt modelId="{DEBA809D-4656-4DD0-9969-B0E981E358F5}" type="pres">
      <dgm:prSet presAssocID="{141BF6D1-B747-4420-B90A-B01610E5A286}" presName="box" presStyleLbl="node1" presStyleIdx="5" presStyleCnt="7" custScaleY="87019" custLinFactNeighborX="-33333" custLinFactNeighborY="3355"/>
      <dgm:spPr/>
      <dgm:t>
        <a:bodyPr/>
        <a:lstStyle/>
        <a:p>
          <a:endParaRPr lang="ru-RU"/>
        </a:p>
      </dgm:t>
    </dgm:pt>
    <dgm:pt modelId="{49B16435-6F80-4C40-803F-8DBCEBE6B20D}" type="pres">
      <dgm:prSet presAssocID="{141BF6D1-B747-4420-B90A-B01610E5A286}" presName="img" presStyleLbl="fgImgPlace1" presStyleIdx="5" presStyleCnt="7" custScaleY="97926"/>
      <dgm:spPr>
        <a:blipFill rotWithShape="0">
          <a:blip xmlns:r="http://schemas.openxmlformats.org/officeDocument/2006/relationships" r:embed="rId6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20B3464C-EA00-4F3B-BC5A-8653599F0510}" type="pres">
      <dgm:prSet presAssocID="{141BF6D1-B747-4420-B90A-B01610E5A286}" presName="text" presStyleLbl="node1" presStyleIdx="5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D662DA4-759F-453D-820F-7D761FBBE5F3}" type="pres">
      <dgm:prSet presAssocID="{2498E522-CC6C-48DC-90B4-08EDAC32EE65}" presName="spacer" presStyleCnt="0"/>
      <dgm:spPr/>
    </dgm:pt>
    <dgm:pt modelId="{937E53AC-8958-476F-876C-6E6C383D0172}" type="pres">
      <dgm:prSet presAssocID="{B108F20A-239D-4106-9698-2EFA9EE89891}" presName="comp" presStyleCnt="0"/>
      <dgm:spPr/>
    </dgm:pt>
    <dgm:pt modelId="{E6066EEA-7DC4-437C-A2D9-DD5D52A0E9A2}" type="pres">
      <dgm:prSet presAssocID="{B108F20A-239D-4106-9698-2EFA9EE89891}" presName="box" presStyleLbl="node1" presStyleIdx="6" presStyleCnt="7" custScaleY="87019" custLinFactNeighborX="-33333" custLinFactNeighborY="3355"/>
      <dgm:spPr/>
      <dgm:t>
        <a:bodyPr/>
        <a:lstStyle/>
        <a:p>
          <a:endParaRPr lang="ru-RU"/>
        </a:p>
      </dgm:t>
    </dgm:pt>
    <dgm:pt modelId="{4E606E8D-3DC9-4B03-85E2-15B5B774F507}" type="pres">
      <dgm:prSet presAssocID="{B108F20A-239D-4106-9698-2EFA9EE89891}" presName="img" presStyleLbl="fgImgPlace1" presStyleIdx="6" presStyleCnt="7" custScaleY="97926"/>
      <dgm:spPr>
        <a:blipFill rotWithShape="0">
          <a:blip xmlns:r="http://schemas.openxmlformats.org/officeDocument/2006/relationships" r:embed="rId7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54C2E044-817B-41A5-8279-4B0463C72C23}" type="pres">
      <dgm:prSet presAssocID="{B108F20A-239D-4106-9698-2EFA9EE89891}" presName="text" presStyleLbl="node1" presStyleIdx="6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515E950-0752-47AB-8C05-3E6D221A23AF}" type="presOf" srcId="{141BF6D1-B747-4420-B90A-B01610E5A286}" destId="{20B3464C-EA00-4F3B-BC5A-8653599F0510}" srcOrd="1" destOrd="0" presId="urn:microsoft.com/office/officeart/2005/8/layout/vList4#2"/>
    <dgm:cxn modelId="{BAA27C9C-2E59-417E-BE30-648AD2CA1D0D}" type="presOf" srcId="{68068276-3353-4C66-B853-CC5F797C3845}" destId="{1331ED41-3DD3-4EE3-8258-251B37A8AA34}" srcOrd="0" destOrd="0" presId="urn:microsoft.com/office/officeart/2005/8/layout/vList4#2"/>
    <dgm:cxn modelId="{7E784635-465F-44E3-AA2F-8658038E040B}" type="presOf" srcId="{8061A499-68BB-4517-AEA3-079F9BE298A5}" destId="{15C59F69-595E-4B67-B539-081BDD40D04C}" srcOrd="1" destOrd="0" presId="urn:microsoft.com/office/officeart/2005/8/layout/vList4#2"/>
    <dgm:cxn modelId="{B49FE7FD-8A61-4FD2-9389-47277BB8059E}" type="presOf" srcId="{B108F20A-239D-4106-9698-2EFA9EE89891}" destId="{E6066EEA-7DC4-437C-A2D9-DD5D52A0E9A2}" srcOrd="0" destOrd="0" presId="urn:microsoft.com/office/officeart/2005/8/layout/vList4#2"/>
    <dgm:cxn modelId="{97895F70-F512-4FAC-B427-F8448F4A03F4}" type="presOf" srcId="{0CB101B1-31FC-4497-B774-302BD4E2A2CB}" destId="{67233FA9-89F9-43A8-9F80-99BA1DBCD9E3}" srcOrd="0" destOrd="0" presId="urn:microsoft.com/office/officeart/2005/8/layout/vList4#2"/>
    <dgm:cxn modelId="{1932B740-0C68-4BA1-AEAA-DD08A83A9ECC}" srcId="{227A101D-8088-4F21-A936-43AB877355D2}" destId="{B108F20A-239D-4106-9698-2EFA9EE89891}" srcOrd="6" destOrd="0" parTransId="{9E499928-9293-4983-B1F9-ABEECD4577EC}" sibTransId="{46567C1B-C5BA-44D3-97B4-B9D62D4D80DF}"/>
    <dgm:cxn modelId="{1976B630-F973-461E-BDB1-0B71663BF0B1}" srcId="{227A101D-8088-4F21-A936-43AB877355D2}" destId="{141BF6D1-B747-4420-B90A-B01610E5A286}" srcOrd="5" destOrd="0" parTransId="{79619245-C54B-4B27-92EC-CDD741F88906}" sibTransId="{2498E522-CC6C-48DC-90B4-08EDAC32EE65}"/>
    <dgm:cxn modelId="{5D35DB28-5D3C-4448-8034-61B0BA05D87F}" type="presOf" srcId="{227A101D-8088-4F21-A936-43AB877355D2}" destId="{B17E2703-ED7C-40C1-AA5F-205C0BB9EA84}" srcOrd="0" destOrd="0" presId="urn:microsoft.com/office/officeart/2005/8/layout/vList4#2"/>
    <dgm:cxn modelId="{9C6853F0-A8E9-4B10-A9BA-C824F1D8AC2D}" type="presOf" srcId="{141BF6D1-B747-4420-B90A-B01610E5A286}" destId="{DEBA809D-4656-4DD0-9969-B0E981E358F5}" srcOrd="0" destOrd="0" presId="urn:microsoft.com/office/officeart/2005/8/layout/vList4#2"/>
    <dgm:cxn modelId="{D3751498-F5E8-4D99-934C-B91CDB1FC94E}" type="presOf" srcId="{B108F20A-239D-4106-9698-2EFA9EE89891}" destId="{54C2E044-817B-41A5-8279-4B0463C72C23}" srcOrd="1" destOrd="0" presId="urn:microsoft.com/office/officeart/2005/8/layout/vList4#2"/>
    <dgm:cxn modelId="{92DE88B5-AA87-4656-8341-E629182F621B}" type="presOf" srcId="{68068276-3353-4C66-B853-CC5F797C3845}" destId="{55312841-41DD-44DE-9A9C-3DB5A027B561}" srcOrd="1" destOrd="0" presId="urn:microsoft.com/office/officeart/2005/8/layout/vList4#2"/>
    <dgm:cxn modelId="{99B9EB67-C25C-4875-8894-79CA374BE811}" type="presOf" srcId="{8061A499-68BB-4517-AEA3-079F9BE298A5}" destId="{681E65EC-7E48-44FF-9933-C4F2C62D5FC2}" srcOrd="0" destOrd="0" presId="urn:microsoft.com/office/officeart/2005/8/layout/vList4#2"/>
    <dgm:cxn modelId="{2FFF13D2-4E77-4CFF-9A31-0A14F3F2418D}" srcId="{227A101D-8088-4F21-A936-43AB877355D2}" destId="{61D99D17-2746-4EA0-AD49-B2201E3298AB}" srcOrd="3" destOrd="0" parTransId="{F346383C-8891-40C0-90C8-ECC53B07E9E8}" sibTransId="{6560EDE6-CC5A-4C9D-8A2C-2654E990D14A}"/>
    <dgm:cxn modelId="{9469BABD-7B52-472A-919C-FD09352CDD3D}" srcId="{227A101D-8088-4F21-A936-43AB877355D2}" destId="{0CB101B1-31FC-4497-B774-302BD4E2A2CB}" srcOrd="1" destOrd="0" parTransId="{72B65FE5-70A3-4544-A451-2D11560A5446}" sibTransId="{A20E049E-2BD9-47CC-87E7-27BD5E13D5CD}"/>
    <dgm:cxn modelId="{14773E7B-0C9C-4223-9DF5-C47E8BC8189B}" type="presOf" srcId="{AC7F4D8F-90E7-4113-8AA7-E045A737679F}" destId="{D2259407-01D8-4452-BE62-306D911EF64E}" srcOrd="1" destOrd="0" presId="urn:microsoft.com/office/officeart/2005/8/layout/vList4#2"/>
    <dgm:cxn modelId="{5BB48CD0-53E5-461C-9DDB-B7375F671B27}" type="presOf" srcId="{61D99D17-2746-4EA0-AD49-B2201E3298AB}" destId="{4CE6E21C-486E-4E7A-97E6-FE3F941B762A}" srcOrd="1" destOrd="0" presId="urn:microsoft.com/office/officeart/2005/8/layout/vList4#2"/>
    <dgm:cxn modelId="{1748BEC6-7FB7-49F1-83F5-E53ABFC3F9DB}" type="presOf" srcId="{AC7F4D8F-90E7-4113-8AA7-E045A737679F}" destId="{97CE86EA-7C7C-4024-815D-E3E95FDCC209}" srcOrd="0" destOrd="0" presId="urn:microsoft.com/office/officeart/2005/8/layout/vList4#2"/>
    <dgm:cxn modelId="{84B2508D-E45B-42BD-B935-F7CAE7583505}" srcId="{227A101D-8088-4F21-A936-43AB877355D2}" destId="{AC7F4D8F-90E7-4113-8AA7-E045A737679F}" srcOrd="4" destOrd="0" parTransId="{F08EFA79-F0CB-495A-9642-ED5B19949CB0}" sibTransId="{93A4DCCF-AA92-4AFF-8A3F-454A8EFC19E1}"/>
    <dgm:cxn modelId="{CF96AFAD-3612-4EFD-8E6A-C7198F3DDEBC}" type="presOf" srcId="{0CB101B1-31FC-4497-B774-302BD4E2A2CB}" destId="{ED0EA491-65AE-4061-9E58-F527A96B4B18}" srcOrd="1" destOrd="0" presId="urn:microsoft.com/office/officeart/2005/8/layout/vList4#2"/>
    <dgm:cxn modelId="{1B953493-F6F7-47FE-B292-8924ADD9A5A0}" srcId="{227A101D-8088-4F21-A936-43AB877355D2}" destId="{8061A499-68BB-4517-AEA3-079F9BE298A5}" srcOrd="2" destOrd="0" parTransId="{55E260D4-7E74-422F-989D-1A883D30C42B}" sibTransId="{2FF04357-4C60-47B2-ABA7-F34F2DD98536}"/>
    <dgm:cxn modelId="{31EE567C-073A-496A-9554-220EB16EDAAA}" srcId="{227A101D-8088-4F21-A936-43AB877355D2}" destId="{68068276-3353-4C66-B853-CC5F797C3845}" srcOrd="0" destOrd="0" parTransId="{CAF82757-7ED5-42C9-BED9-DD03A6740F3B}" sibTransId="{4703BA0D-A422-491D-9631-D7CB8F56E314}"/>
    <dgm:cxn modelId="{271FD91A-C238-4A50-A768-DE83C650921F}" type="presOf" srcId="{61D99D17-2746-4EA0-AD49-B2201E3298AB}" destId="{0CE79A18-16FB-4FBF-9129-D4AB1E2AEE32}" srcOrd="0" destOrd="0" presId="urn:microsoft.com/office/officeart/2005/8/layout/vList4#2"/>
    <dgm:cxn modelId="{C144162E-AE20-46EA-8EE1-4212686E859A}" type="presParOf" srcId="{B17E2703-ED7C-40C1-AA5F-205C0BB9EA84}" destId="{72FA62D0-0599-45E8-836F-576228845A69}" srcOrd="0" destOrd="0" presId="urn:microsoft.com/office/officeart/2005/8/layout/vList4#2"/>
    <dgm:cxn modelId="{88270682-ABA5-44D1-AA56-BAA630EE3478}" type="presParOf" srcId="{72FA62D0-0599-45E8-836F-576228845A69}" destId="{1331ED41-3DD3-4EE3-8258-251B37A8AA34}" srcOrd="0" destOrd="0" presId="urn:microsoft.com/office/officeart/2005/8/layout/vList4#2"/>
    <dgm:cxn modelId="{E1D19AA3-494C-42D4-8090-040F0C3A1E63}" type="presParOf" srcId="{72FA62D0-0599-45E8-836F-576228845A69}" destId="{8742C5EE-2DD0-46E4-AB75-87A4D25F8D62}" srcOrd="1" destOrd="0" presId="urn:microsoft.com/office/officeart/2005/8/layout/vList4#2"/>
    <dgm:cxn modelId="{947E0587-F0B1-4FF4-BBCC-7FB177976841}" type="presParOf" srcId="{72FA62D0-0599-45E8-836F-576228845A69}" destId="{55312841-41DD-44DE-9A9C-3DB5A027B561}" srcOrd="2" destOrd="0" presId="urn:microsoft.com/office/officeart/2005/8/layout/vList4#2"/>
    <dgm:cxn modelId="{5ACB297A-E745-4F3E-9247-62ECDF56971E}" type="presParOf" srcId="{B17E2703-ED7C-40C1-AA5F-205C0BB9EA84}" destId="{F66298ED-D5A6-459E-9653-B88A0D7DE72D}" srcOrd="1" destOrd="0" presId="urn:microsoft.com/office/officeart/2005/8/layout/vList4#2"/>
    <dgm:cxn modelId="{D8198283-C277-4BD1-A1DF-57447762AE22}" type="presParOf" srcId="{B17E2703-ED7C-40C1-AA5F-205C0BB9EA84}" destId="{931DB2C6-6A18-4320-B852-C2613EDB2FA8}" srcOrd="2" destOrd="0" presId="urn:microsoft.com/office/officeart/2005/8/layout/vList4#2"/>
    <dgm:cxn modelId="{40DD30C9-D9A4-4219-8BD2-797A88A4D9B6}" type="presParOf" srcId="{931DB2C6-6A18-4320-B852-C2613EDB2FA8}" destId="{67233FA9-89F9-43A8-9F80-99BA1DBCD9E3}" srcOrd="0" destOrd="0" presId="urn:microsoft.com/office/officeart/2005/8/layout/vList4#2"/>
    <dgm:cxn modelId="{36776BE8-A558-408A-916B-2A8231861CEB}" type="presParOf" srcId="{931DB2C6-6A18-4320-B852-C2613EDB2FA8}" destId="{B43CAF5A-DF0E-47F1-8B84-50B2394B9328}" srcOrd="1" destOrd="0" presId="urn:microsoft.com/office/officeart/2005/8/layout/vList4#2"/>
    <dgm:cxn modelId="{D9A1D8F4-C2B5-4E55-830D-87AC8F7AD5A1}" type="presParOf" srcId="{931DB2C6-6A18-4320-B852-C2613EDB2FA8}" destId="{ED0EA491-65AE-4061-9E58-F527A96B4B18}" srcOrd="2" destOrd="0" presId="urn:microsoft.com/office/officeart/2005/8/layout/vList4#2"/>
    <dgm:cxn modelId="{DD8DC037-833C-4D6F-94EA-14BCD3FC4153}" type="presParOf" srcId="{B17E2703-ED7C-40C1-AA5F-205C0BB9EA84}" destId="{5D375768-0ECA-4AFD-96FD-19990CEB488B}" srcOrd="3" destOrd="0" presId="urn:microsoft.com/office/officeart/2005/8/layout/vList4#2"/>
    <dgm:cxn modelId="{4F9D7AC6-67F5-4386-B71D-72A976BA63F7}" type="presParOf" srcId="{B17E2703-ED7C-40C1-AA5F-205C0BB9EA84}" destId="{7D4D5190-7A99-4EE3-BF13-894BFF6BFA1A}" srcOrd="4" destOrd="0" presId="urn:microsoft.com/office/officeart/2005/8/layout/vList4#2"/>
    <dgm:cxn modelId="{213AF165-D7FF-4525-9E5E-A902865A78D5}" type="presParOf" srcId="{7D4D5190-7A99-4EE3-BF13-894BFF6BFA1A}" destId="{681E65EC-7E48-44FF-9933-C4F2C62D5FC2}" srcOrd="0" destOrd="0" presId="urn:microsoft.com/office/officeart/2005/8/layout/vList4#2"/>
    <dgm:cxn modelId="{CEAF7813-4906-40DB-92F8-CF45DB57FD47}" type="presParOf" srcId="{7D4D5190-7A99-4EE3-BF13-894BFF6BFA1A}" destId="{7DE197FE-AADA-44C3-8B2B-CF16D12E116A}" srcOrd="1" destOrd="0" presId="urn:microsoft.com/office/officeart/2005/8/layout/vList4#2"/>
    <dgm:cxn modelId="{0B66F380-67CD-4ADC-B19A-AC356E0C9018}" type="presParOf" srcId="{7D4D5190-7A99-4EE3-BF13-894BFF6BFA1A}" destId="{15C59F69-595E-4B67-B539-081BDD40D04C}" srcOrd="2" destOrd="0" presId="urn:microsoft.com/office/officeart/2005/8/layout/vList4#2"/>
    <dgm:cxn modelId="{D340860F-C177-48C8-872B-F4F42794D59B}" type="presParOf" srcId="{B17E2703-ED7C-40C1-AA5F-205C0BB9EA84}" destId="{6AFA3499-CF7C-4437-BB77-60DAFC4E26ED}" srcOrd="5" destOrd="0" presId="urn:microsoft.com/office/officeart/2005/8/layout/vList4#2"/>
    <dgm:cxn modelId="{14433620-87E3-4827-9195-D24F6FBFD010}" type="presParOf" srcId="{B17E2703-ED7C-40C1-AA5F-205C0BB9EA84}" destId="{E9C9C0DB-7628-4918-95C6-35F53D811906}" srcOrd="6" destOrd="0" presId="urn:microsoft.com/office/officeart/2005/8/layout/vList4#2"/>
    <dgm:cxn modelId="{276AE664-E67E-462E-9A88-69CA9DFA01DD}" type="presParOf" srcId="{E9C9C0DB-7628-4918-95C6-35F53D811906}" destId="{0CE79A18-16FB-4FBF-9129-D4AB1E2AEE32}" srcOrd="0" destOrd="0" presId="urn:microsoft.com/office/officeart/2005/8/layout/vList4#2"/>
    <dgm:cxn modelId="{39FA4DEC-249A-43E8-8B5D-1DEDF7E25BC8}" type="presParOf" srcId="{E9C9C0DB-7628-4918-95C6-35F53D811906}" destId="{3A722FFA-D144-4D82-A948-F625B32E43B9}" srcOrd="1" destOrd="0" presId="urn:microsoft.com/office/officeart/2005/8/layout/vList4#2"/>
    <dgm:cxn modelId="{CB863AC3-701F-48A0-8619-4D80D1B88CC9}" type="presParOf" srcId="{E9C9C0DB-7628-4918-95C6-35F53D811906}" destId="{4CE6E21C-486E-4E7A-97E6-FE3F941B762A}" srcOrd="2" destOrd="0" presId="urn:microsoft.com/office/officeart/2005/8/layout/vList4#2"/>
    <dgm:cxn modelId="{328B8F69-D26D-46AA-97C2-6E7D64941490}" type="presParOf" srcId="{B17E2703-ED7C-40C1-AA5F-205C0BB9EA84}" destId="{DA9457FF-7929-4F23-8944-59CC37CB2C59}" srcOrd="7" destOrd="0" presId="urn:microsoft.com/office/officeart/2005/8/layout/vList4#2"/>
    <dgm:cxn modelId="{42EB6D76-EFC6-463F-ADF2-EE7963B7290C}" type="presParOf" srcId="{B17E2703-ED7C-40C1-AA5F-205C0BB9EA84}" destId="{2350E0CA-57BF-4684-AC36-EDD559365B77}" srcOrd="8" destOrd="0" presId="urn:microsoft.com/office/officeart/2005/8/layout/vList4#2"/>
    <dgm:cxn modelId="{F6244EA1-F27C-4B37-8D94-0568ECFA94A4}" type="presParOf" srcId="{2350E0CA-57BF-4684-AC36-EDD559365B77}" destId="{97CE86EA-7C7C-4024-815D-E3E95FDCC209}" srcOrd="0" destOrd="0" presId="urn:microsoft.com/office/officeart/2005/8/layout/vList4#2"/>
    <dgm:cxn modelId="{04CEF719-45D7-4202-A216-7E9CAD7D9EFD}" type="presParOf" srcId="{2350E0CA-57BF-4684-AC36-EDD559365B77}" destId="{41A6BF44-B293-4BA2-8863-2523825655CA}" srcOrd="1" destOrd="0" presId="urn:microsoft.com/office/officeart/2005/8/layout/vList4#2"/>
    <dgm:cxn modelId="{69819D4B-77BD-4D84-8D28-A9FB69A950D4}" type="presParOf" srcId="{2350E0CA-57BF-4684-AC36-EDD559365B77}" destId="{D2259407-01D8-4452-BE62-306D911EF64E}" srcOrd="2" destOrd="0" presId="urn:microsoft.com/office/officeart/2005/8/layout/vList4#2"/>
    <dgm:cxn modelId="{8C0FC38A-DE57-477E-91B9-9E793C9EF4EC}" type="presParOf" srcId="{B17E2703-ED7C-40C1-AA5F-205C0BB9EA84}" destId="{C20962F8-55C1-4AA6-ACF6-305ACA7F0FF2}" srcOrd="9" destOrd="0" presId="urn:microsoft.com/office/officeart/2005/8/layout/vList4#2"/>
    <dgm:cxn modelId="{1B95B638-D6D0-4979-B7DB-ECF87C24B7C4}" type="presParOf" srcId="{B17E2703-ED7C-40C1-AA5F-205C0BB9EA84}" destId="{93412BED-D256-4B5C-85BD-072070082E6B}" srcOrd="10" destOrd="0" presId="urn:microsoft.com/office/officeart/2005/8/layout/vList4#2"/>
    <dgm:cxn modelId="{D780AB64-603F-41CA-8FF7-A5DDBA4773A9}" type="presParOf" srcId="{93412BED-D256-4B5C-85BD-072070082E6B}" destId="{DEBA809D-4656-4DD0-9969-B0E981E358F5}" srcOrd="0" destOrd="0" presId="urn:microsoft.com/office/officeart/2005/8/layout/vList4#2"/>
    <dgm:cxn modelId="{F540F39D-34E7-462A-A501-5DDABE136B74}" type="presParOf" srcId="{93412BED-D256-4B5C-85BD-072070082E6B}" destId="{49B16435-6F80-4C40-803F-8DBCEBE6B20D}" srcOrd="1" destOrd="0" presId="urn:microsoft.com/office/officeart/2005/8/layout/vList4#2"/>
    <dgm:cxn modelId="{1270E1A6-4E35-458F-87AA-9107FAAF5D26}" type="presParOf" srcId="{93412BED-D256-4B5C-85BD-072070082E6B}" destId="{20B3464C-EA00-4F3B-BC5A-8653599F0510}" srcOrd="2" destOrd="0" presId="urn:microsoft.com/office/officeart/2005/8/layout/vList4#2"/>
    <dgm:cxn modelId="{42167D56-5BCD-4D91-9F2B-94960D2F8135}" type="presParOf" srcId="{B17E2703-ED7C-40C1-AA5F-205C0BB9EA84}" destId="{BD662DA4-759F-453D-820F-7D761FBBE5F3}" srcOrd="11" destOrd="0" presId="urn:microsoft.com/office/officeart/2005/8/layout/vList4#2"/>
    <dgm:cxn modelId="{EFAD6336-D916-42A5-B54B-625F23694980}" type="presParOf" srcId="{B17E2703-ED7C-40C1-AA5F-205C0BB9EA84}" destId="{937E53AC-8958-476F-876C-6E6C383D0172}" srcOrd="12" destOrd="0" presId="urn:microsoft.com/office/officeart/2005/8/layout/vList4#2"/>
    <dgm:cxn modelId="{0DF6926B-F165-4F86-93C2-AB0F80E69C4F}" type="presParOf" srcId="{937E53AC-8958-476F-876C-6E6C383D0172}" destId="{E6066EEA-7DC4-437C-A2D9-DD5D52A0E9A2}" srcOrd="0" destOrd="0" presId="urn:microsoft.com/office/officeart/2005/8/layout/vList4#2"/>
    <dgm:cxn modelId="{6786AB78-F4B8-4B7F-AEC1-DD1B2926FBEE}" type="presParOf" srcId="{937E53AC-8958-476F-876C-6E6C383D0172}" destId="{4E606E8D-3DC9-4B03-85E2-15B5B774F507}" srcOrd="1" destOrd="0" presId="urn:microsoft.com/office/officeart/2005/8/layout/vList4#2"/>
    <dgm:cxn modelId="{CA94EFAB-6A09-4A00-B1A6-92EBBC3C6047}" type="presParOf" srcId="{937E53AC-8958-476F-876C-6E6C383D0172}" destId="{54C2E044-817B-41A5-8279-4B0463C72C23}" srcOrd="2" destOrd="0" presId="urn:microsoft.com/office/officeart/2005/8/layout/vList4#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78F301D6-983B-48F2-A2EB-44E8E196C687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AECDF61D-338B-4885-9FA4-6F515B1946E0}">
      <dgm:prSet phldrT="[Текст]" custT="1"/>
      <dgm:spPr/>
      <dgm:t>
        <a:bodyPr/>
        <a:lstStyle/>
        <a:p>
          <a:pPr algn="ctr"/>
          <a:r>
            <a:rPr lang="ru-RU" sz="32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ОАО «</a:t>
          </a:r>
          <a:r>
            <a:rPr lang="ru-RU" sz="3200" b="1" dirty="0" err="1" smtClean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Астон</a:t>
          </a:r>
          <a:r>
            <a:rPr lang="ru-RU" sz="32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»</a:t>
          </a:r>
        </a:p>
      </dgm:t>
    </dgm:pt>
    <dgm:pt modelId="{A32986AA-C9DB-46A1-8C6E-6774DF90FCA0}" type="parTrans" cxnId="{55334577-138D-4DC4-BAB5-F25A0504FC67}">
      <dgm:prSet/>
      <dgm:spPr/>
      <dgm:t>
        <a:bodyPr/>
        <a:lstStyle/>
        <a:p>
          <a:endParaRPr lang="ru-RU"/>
        </a:p>
      </dgm:t>
    </dgm:pt>
    <dgm:pt modelId="{252EDC46-C578-44AF-A3CF-208A5C183C7C}" type="sibTrans" cxnId="{55334577-138D-4DC4-BAB5-F25A0504FC67}">
      <dgm:prSet/>
      <dgm:spPr/>
      <dgm:t>
        <a:bodyPr/>
        <a:lstStyle/>
        <a:p>
          <a:endParaRPr lang="ru-RU"/>
        </a:p>
      </dgm:t>
    </dgm:pt>
    <dgm:pt modelId="{A74D4110-2E51-4537-A2FE-5F5F710DC434}">
      <dgm:prSet phldrT="[Текст]" custT="1"/>
      <dgm:spPr/>
      <dgm:t>
        <a:bodyPr/>
        <a:lstStyle/>
        <a:p>
          <a:pPr algn="ctr"/>
          <a:r>
            <a:rPr lang="ru-RU" sz="2800" b="1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rPr>
            <a:t>АО «МГОК»</a:t>
          </a:r>
          <a:endParaRPr lang="ru-RU" sz="2800" b="1" dirty="0">
            <a:solidFill>
              <a:srgbClr val="FF0000"/>
            </a:solidFill>
            <a:latin typeface="Arial" pitchFamily="34" charset="0"/>
            <a:cs typeface="Arial" pitchFamily="34" charset="0"/>
          </a:endParaRPr>
        </a:p>
      </dgm:t>
    </dgm:pt>
    <dgm:pt modelId="{2906108C-E69B-4CAF-92F3-6DED6D4D06E1}" type="parTrans" cxnId="{72B46117-FD7F-4C0F-8A9A-054247F17295}">
      <dgm:prSet/>
      <dgm:spPr/>
      <dgm:t>
        <a:bodyPr/>
        <a:lstStyle/>
        <a:p>
          <a:endParaRPr lang="ru-RU"/>
        </a:p>
      </dgm:t>
    </dgm:pt>
    <dgm:pt modelId="{8EB56C4A-8C7D-496E-9DE0-F2A132EEEB7C}" type="sibTrans" cxnId="{72B46117-FD7F-4C0F-8A9A-054247F17295}">
      <dgm:prSet/>
      <dgm:spPr/>
      <dgm:t>
        <a:bodyPr/>
        <a:lstStyle/>
        <a:p>
          <a:endParaRPr lang="ru-RU"/>
        </a:p>
      </dgm:t>
    </dgm:pt>
    <dgm:pt modelId="{EA63D518-2DD2-4032-9DD8-7DBB859DBC3C}">
      <dgm:prSet phldrT="[Текст]" custT="1"/>
      <dgm:spPr/>
      <dgm:t>
        <a:bodyPr/>
        <a:lstStyle/>
        <a:p>
          <a:pPr algn="ctr"/>
          <a:r>
            <a:rPr lang="ru-RU" sz="2800" b="1" dirty="0" smtClean="0">
              <a:solidFill>
                <a:srgbClr val="99FF66"/>
              </a:solidFill>
              <a:latin typeface="Arial" pitchFamily="34" charset="0"/>
              <a:cs typeface="Arial" pitchFamily="34" charset="0"/>
            </a:rPr>
            <a:t>ООО «</a:t>
          </a:r>
          <a:r>
            <a:rPr lang="ru-RU" sz="2800" b="1" dirty="0" err="1" smtClean="0">
              <a:solidFill>
                <a:srgbClr val="99FF66"/>
              </a:solidFill>
              <a:latin typeface="Arial" pitchFamily="34" charset="0"/>
              <a:cs typeface="Arial" pitchFamily="34" charset="0"/>
            </a:rPr>
            <a:t>Амилко</a:t>
          </a:r>
          <a:r>
            <a:rPr lang="ru-RU" sz="2800" b="1" dirty="0" smtClean="0">
              <a:solidFill>
                <a:srgbClr val="99FF66"/>
              </a:solidFill>
              <a:latin typeface="Arial" pitchFamily="34" charset="0"/>
              <a:cs typeface="Arial" pitchFamily="34" charset="0"/>
            </a:rPr>
            <a:t>»</a:t>
          </a:r>
          <a:endParaRPr lang="ru-RU" sz="2800" b="1" dirty="0">
            <a:solidFill>
              <a:srgbClr val="99FF66"/>
            </a:solidFill>
            <a:latin typeface="Arial" pitchFamily="34" charset="0"/>
            <a:cs typeface="Arial" pitchFamily="34" charset="0"/>
          </a:endParaRPr>
        </a:p>
      </dgm:t>
    </dgm:pt>
    <dgm:pt modelId="{59B4FF2A-C0A7-4489-82E1-9AE5A22ADC2F}" type="parTrans" cxnId="{49F1265D-41A5-4F33-9CDC-7A93F8BB3D58}">
      <dgm:prSet/>
      <dgm:spPr/>
      <dgm:t>
        <a:bodyPr/>
        <a:lstStyle/>
        <a:p>
          <a:endParaRPr lang="ru-RU"/>
        </a:p>
      </dgm:t>
    </dgm:pt>
    <dgm:pt modelId="{5227106C-EABD-4666-9FF0-23B7C3E5693B}" type="sibTrans" cxnId="{49F1265D-41A5-4F33-9CDC-7A93F8BB3D58}">
      <dgm:prSet/>
      <dgm:spPr/>
      <dgm:t>
        <a:bodyPr/>
        <a:lstStyle/>
        <a:p>
          <a:endParaRPr lang="ru-RU"/>
        </a:p>
      </dgm:t>
    </dgm:pt>
    <dgm:pt modelId="{A52609DF-71B6-44D9-A163-F87EB9C91D90}" type="pres">
      <dgm:prSet presAssocID="{78F301D6-983B-48F2-A2EB-44E8E196C687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0A36C06-7BC3-49BD-8401-59F9524F22D6}" type="pres">
      <dgm:prSet presAssocID="{AECDF61D-338B-4885-9FA4-6F515B1946E0}" presName="parentLin" presStyleCnt="0"/>
      <dgm:spPr/>
    </dgm:pt>
    <dgm:pt modelId="{594ED7FC-9EA4-45ED-BA99-CAC1576ADD69}" type="pres">
      <dgm:prSet presAssocID="{AECDF61D-338B-4885-9FA4-6F515B1946E0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4289BBCF-44E4-47C4-BCFB-353B6DF4DDFB}" type="pres">
      <dgm:prSet presAssocID="{AECDF61D-338B-4885-9FA4-6F515B1946E0}" presName="parentText" presStyleLbl="node1" presStyleIdx="0" presStyleCnt="3" custScaleX="142327" custScaleY="15158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963EAD5-7F8A-40B6-BC40-9922E327FBF3}" type="pres">
      <dgm:prSet presAssocID="{AECDF61D-338B-4885-9FA4-6F515B1946E0}" presName="negativeSpace" presStyleCnt="0"/>
      <dgm:spPr/>
    </dgm:pt>
    <dgm:pt modelId="{8B063AAC-0637-47C6-8C8E-5D6D163CEC38}" type="pres">
      <dgm:prSet presAssocID="{AECDF61D-338B-4885-9FA4-6F515B1946E0}" presName="childText" presStyleLbl="conFgAcc1" presStyleIdx="0" presStyleCnt="3">
        <dgm:presLayoutVars>
          <dgm:bulletEnabled val="1"/>
        </dgm:presLayoutVars>
      </dgm:prSet>
      <dgm:spPr>
        <a:ln w="0">
          <a:solidFill>
            <a:schemeClr val="bg1"/>
          </a:solidFill>
        </a:ln>
      </dgm:spPr>
    </dgm:pt>
    <dgm:pt modelId="{4BD1F1B0-D060-4C2E-AFD7-6B2B65F25B1F}" type="pres">
      <dgm:prSet presAssocID="{252EDC46-C578-44AF-A3CF-208A5C183C7C}" presName="spaceBetweenRectangles" presStyleCnt="0"/>
      <dgm:spPr/>
    </dgm:pt>
    <dgm:pt modelId="{D6790682-4197-47A8-A7C3-D5ACB3ADBD94}" type="pres">
      <dgm:prSet presAssocID="{A74D4110-2E51-4537-A2FE-5F5F710DC434}" presName="parentLin" presStyleCnt="0"/>
      <dgm:spPr/>
    </dgm:pt>
    <dgm:pt modelId="{A5698B06-B55A-4F0E-99D7-22AC9C8C6FAD}" type="pres">
      <dgm:prSet presAssocID="{A74D4110-2E51-4537-A2FE-5F5F710DC434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104F009F-C5A9-41DF-A53C-9C07279112E8}" type="pres">
      <dgm:prSet presAssocID="{A74D4110-2E51-4537-A2FE-5F5F710DC434}" presName="parentText" presStyleLbl="node1" presStyleIdx="1" presStyleCnt="3" custScaleX="142857" custScaleY="152813" custLinFactNeighborX="7630" custLinFactNeighborY="832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44944E5-8168-4F2A-B363-D6B889B3C774}" type="pres">
      <dgm:prSet presAssocID="{A74D4110-2E51-4537-A2FE-5F5F710DC434}" presName="negativeSpace" presStyleCnt="0"/>
      <dgm:spPr/>
    </dgm:pt>
    <dgm:pt modelId="{D706DFA6-2118-4A1F-A048-22CC1E2A247D}" type="pres">
      <dgm:prSet presAssocID="{A74D4110-2E51-4537-A2FE-5F5F710DC434}" presName="childText" presStyleLbl="conFgAcc1" presStyleIdx="1" presStyleCnt="3">
        <dgm:presLayoutVars>
          <dgm:bulletEnabled val="1"/>
        </dgm:presLayoutVars>
      </dgm:prSet>
      <dgm:spPr>
        <a:ln w="0">
          <a:solidFill>
            <a:schemeClr val="bg1"/>
          </a:solidFill>
        </a:ln>
      </dgm:spPr>
    </dgm:pt>
    <dgm:pt modelId="{718D7F6C-145E-414B-848A-141BBE7AFAA6}" type="pres">
      <dgm:prSet presAssocID="{8EB56C4A-8C7D-496E-9DE0-F2A132EEEB7C}" presName="spaceBetweenRectangles" presStyleCnt="0"/>
      <dgm:spPr/>
    </dgm:pt>
    <dgm:pt modelId="{1859DBEE-3CA2-408C-96C4-12AED35D22D0}" type="pres">
      <dgm:prSet presAssocID="{EA63D518-2DD2-4032-9DD8-7DBB859DBC3C}" presName="parentLin" presStyleCnt="0"/>
      <dgm:spPr/>
    </dgm:pt>
    <dgm:pt modelId="{2F45C2BD-EB7C-47D5-A960-D0781C0866B9}" type="pres">
      <dgm:prSet presAssocID="{EA63D518-2DD2-4032-9DD8-7DBB859DBC3C}" presName="parentLeftMargin" presStyleLbl="node1" presStyleIdx="1" presStyleCnt="3"/>
      <dgm:spPr/>
      <dgm:t>
        <a:bodyPr/>
        <a:lstStyle/>
        <a:p>
          <a:endParaRPr lang="ru-RU"/>
        </a:p>
      </dgm:t>
    </dgm:pt>
    <dgm:pt modelId="{BC541F10-6783-4EB1-BB02-ECC05D28D8F1}" type="pres">
      <dgm:prSet presAssocID="{EA63D518-2DD2-4032-9DD8-7DBB859DBC3C}" presName="parentText" presStyleLbl="node1" presStyleIdx="2" presStyleCnt="3" custScaleX="142857" custScaleY="133049" custLinFactNeighborX="10554" custLinFactNeighborY="4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3FEA66B-CFA8-4D4D-BA3F-55963A6E305D}" type="pres">
      <dgm:prSet presAssocID="{EA63D518-2DD2-4032-9DD8-7DBB859DBC3C}" presName="negativeSpace" presStyleCnt="0"/>
      <dgm:spPr/>
    </dgm:pt>
    <dgm:pt modelId="{DFA92D93-D68D-4325-ADA7-A491C239014A}" type="pres">
      <dgm:prSet presAssocID="{EA63D518-2DD2-4032-9DD8-7DBB859DBC3C}" presName="childText" presStyleLbl="conFgAcc1" presStyleIdx="2" presStyleCnt="3">
        <dgm:presLayoutVars>
          <dgm:bulletEnabled val="1"/>
        </dgm:presLayoutVars>
      </dgm:prSet>
      <dgm:spPr>
        <a:ln w="0">
          <a:solidFill>
            <a:schemeClr val="bg1"/>
          </a:solidFill>
        </a:ln>
      </dgm:spPr>
    </dgm:pt>
  </dgm:ptLst>
  <dgm:cxnLst>
    <dgm:cxn modelId="{0E94D26D-C5DB-4A6A-856A-6E4A516436CA}" type="presOf" srcId="{A74D4110-2E51-4537-A2FE-5F5F710DC434}" destId="{A5698B06-B55A-4F0E-99D7-22AC9C8C6FAD}" srcOrd="0" destOrd="0" presId="urn:microsoft.com/office/officeart/2005/8/layout/list1"/>
    <dgm:cxn modelId="{72B46117-FD7F-4C0F-8A9A-054247F17295}" srcId="{78F301D6-983B-48F2-A2EB-44E8E196C687}" destId="{A74D4110-2E51-4537-A2FE-5F5F710DC434}" srcOrd="1" destOrd="0" parTransId="{2906108C-E69B-4CAF-92F3-6DED6D4D06E1}" sibTransId="{8EB56C4A-8C7D-496E-9DE0-F2A132EEEB7C}"/>
    <dgm:cxn modelId="{D1AF4EF9-CB37-46EA-BDD1-1DB407313834}" type="presOf" srcId="{AECDF61D-338B-4885-9FA4-6F515B1946E0}" destId="{4289BBCF-44E4-47C4-BCFB-353B6DF4DDFB}" srcOrd="1" destOrd="0" presId="urn:microsoft.com/office/officeart/2005/8/layout/list1"/>
    <dgm:cxn modelId="{70D2C7C1-6A6B-408D-8E1F-0884B28D5686}" type="presOf" srcId="{EA63D518-2DD2-4032-9DD8-7DBB859DBC3C}" destId="{2F45C2BD-EB7C-47D5-A960-D0781C0866B9}" srcOrd="0" destOrd="0" presId="urn:microsoft.com/office/officeart/2005/8/layout/list1"/>
    <dgm:cxn modelId="{55334577-138D-4DC4-BAB5-F25A0504FC67}" srcId="{78F301D6-983B-48F2-A2EB-44E8E196C687}" destId="{AECDF61D-338B-4885-9FA4-6F515B1946E0}" srcOrd="0" destOrd="0" parTransId="{A32986AA-C9DB-46A1-8C6E-6774DF90FCA0}" sibTransId="{252EDC46-C578-44AF-A3CF-208A5C183C7C}"/>
    <dgm:cxn modelId="{49F1265D-41A5-4F33-9CDC-7A93F8BB3D58}" srcId="{78F301D6-983B-48F2-A2EB-44E8E196C687}" destId="{EA63D518-2DD2-4032-9DD8-7DBB859DBC3C}" srcOrd="2" destOrd="0" parTransId="{59B4FF2A-C0A7-4489-82E1-9AE5A22ADC2F}" sibTransId="{5227106C-EABD-4666-9FF0-23B7C3E5693B}"/>
    <dgm:cxn modelId="{1C11BEA0-2F31-44B9-AD72-B96C6B6F8630}" type="presOf" srcId="{A74D4110-2E51-4537-A2FE-5F5F710DC434}" destId="{104F009F-C5A9-41DF-A53C-9C07279112E8}" srcOrd="1" destOrd="0" presId="urn:microsoft.com/office/officeart/2005/8/layout/list1"/>
    <dgm:cxn modelId="{40760B1B-6FCC-4A14-B7AD-0A23938E77D0}" type="presOf" srcId="{AECDF61D-338B-4885-9FA4-6F515B1946E0}" destId="{594ED7FC-9EA4-45ED-BA99-CAC1576ADD69}" srcOrd="0" destOrd="0" presId="urn:microsoft.com/office/officeart/2005/8/layout/list1"/>
    <dgm:cxn modelId="{9E8A6050-CC5A-4EC5-BDE3-67BB59777D82}" type="presOf" srcId="{78F301D6-983B-48F2-A2EB-44E8E196C687}" destId="{A52609DF-71B6-44D9-A163-F87EB9C91D90}" srcOrd="0" destOrd="0" presId="urn:microsoft.com/office/officeart/2005/8/layout/list1"/>
    <dgm:cxn modelId="{6A8741F3-E6CF-42F5-92C3-939B087911C3}" type="presOf" srcId="{EA63D518-2DD2-4032-9DD8-7DBB859DBC3C}" destId="{BC541F10-6783-4EB1-BB02-ECC05D28D8F1}" srcOrd="1" destOrd="0" presId="urn:microsoft.com/office/officeart/2005/8/layout/list1"/>
    <dgm:cxn modelId="{29BBE0E8-1CFA-463A-8927-EB62EE5A5036}" type="presParOf" srcId="{A52609DF-71B6-44D9-A163-F87EB9C91D90}" destId="{30A36C06-7BC3-49BD-8401-59F9524F22D6}" srcOrd="0" destOrd="0" presId="urn:microsoft.com/office/officeart/2005/8/layout/list1"/>
    <dgm:cxn modelId="{5E2400E7-5C31-4B05-84F5-0E4928270864}" type="presParOf" srcId="{30A36C06-7BC3-49BD-8401-59F9524F22D6}" destId="{594ED7FC-9EA4-45ED-BA99-CAC1576ADD69}" srcOrd="0" destOrd="0" presId="urn:microsoft.com/office/officeart/2005/8/layout/list1"/>
    <dgm:cxn modelId="{3A4285AD-58EF-4D44-87E4-59AE589A88FF}" type="presParOf" srcId="{30A36C06-7BC3-49BD-8401-59F9524F22D6}" destId="{4289BBCF-44E4-47C4-BCFB-353B6DF4DDFB}" srcOrd="1" destOrd="0" presId="urn:microsoft.com/office/officeart/2005/8/layout/list1"/>
    <dgm:cxn modelId="{6BD4E93E-2BA8-4B78-866E-D14501E17752}" type="presParOf" srcId="{A52609DF-71B6-44D9-A163-F87EB9C91D90}" destId="{3963EAD5-7F8A-40B6-BC40-9922E327FBF3}" srcOrd="1" destOrd="0" presId="urn:microsoft.com/office/officeart/2005/8/layout/list1"/>
    <dgm:cxn modelId="{49E4C0F3-AAC5-4828-A9F3-EA1581E3A424}" type="presParOf" srcId="{A52609DF-71B6-44D9-A163-F87EB9C91D90}" destId="{8B063AAC-0637-47C6-8C8E-5D6D163CEC38}" srcOrd="2" destOrd="0" presId="urn:microsoft.com/office/officeart/2005/8/layout/list1"/>
    <dgm:cxn modelId="{920F24CE-E5E0-461B-B5A2-6A829E80AA90}" type="presParOf" srcId="{A52609DF-71B6-44D9-A163-F87EB9C91D90}" destId="{4BD1F1B0-D060-4C2E-AFD7-6B2B65F25B1F}" srcOrd="3" destOrd="0" presId="urn:microsoft.com/office/officeart/2005/8/layout/list1"/>
    <dgm:cxn modelId="{38781069-FD85-4F5F-ADEE-1C8056C3659E}" type="presParOf" srcId="{A52609DF-71B6-44D9-A163-F87EB9C91D90}" destId="{D6790682-4197-47A8-A7C3-D5ACB3ADBD94}" srcOrd="4" destOrd="0" presId="urn:microsoft.com/office/officeart/2005/8/layout/list1"/>
    <dgm:cxn modelId="{EFBC0267-E763-4EA4-B718-46DADC5600A9}" type="presParOf" srcId="{D6790682-4197-47A8-A7C3-D5ACB3ADBD94}" destId="{A5698B06-B55A-4F0E-99D7-22AC9C8C6FAD}" srcOrd="0" destOrd="0" presId="urn:microsoft.com/office/officeart/2005/8/layout/list1"/>
    <dgm:cxn modelId="{E3DC46EA-39BB-44D1-BE0F-22BF163A956E}" type="presParOf" srcId="{D6790682-4197-47A8-A7C3-D5ACB3ADBD94}" destId="{104F009F-C5A9-41DF-A53C-9C07279112E8}" srcOrd="1" destOrd="0" presId="urn:microsoft.com/office/officeart/2005/8/layout/list1"/>
    <dgm:cxn modelId="{87ACCD37-6F43-4FCA-BE27-8FDBEB5189A0}" type="presParOf" srcId="{A52609DF-71B6-44D9-A163-F87EB9C91D90}" destId="{144944E5-8168-4F2A-B363-D6B889B3C774}" srcOrd="5" destOrd="0" presId="urn:microsoft.com/office/officeart/2005/8/layout/list1"/>
    <dgm:cxn modelId="{AF1CFA8A-DF45-4056-91D4-480198E39063}" type="presParOf" srcId="{A52609DF-71B6-44D9-A163-F87EB9C91D90}" destId="{D706DFA6-2118-4A1F-A048-22CC1E2A247D}" srcOrd="6" destOrd="0" presId="urn:microsoft.com/office/officeart/2005/8/layout/list1"/>
    <dgm:cxn modelId="{824AD4B7-3958-4A98-BA10-EA341D7E6279}" type="presParOf" srcId="{A52609DF-71B6-44D9-A163-F87EB9C91D90}" destId="{718D7F6C-145E-414B-848A-141BBE7AFAA6}" srcOrd="7" destOrd="0" presId="urn:microsoft.com/office/officeart/2005/8/layout/list1"/>
    <dgm:cxn modelId="{7550C4DE-C2CF-4FDE-A1C8-4F0F526512FD}" type="presParOf" srcId="{A52609DF-71B6-44D9-A163-F87EB9C91D90}" destId="{1859DBEE-3CA2-408C-96C4-12AED35D22D0}" srcOrd="8" destOrd="0" presId="urn:microsoft.com/office/officeart/2005/8/layout/list1"/>
    <dgm:cxn modelId="{FCE6590A-06A0-43BC-A2CB-113CEEA50FB7}" type="presParOf" srcId="{1859DBEE-3CA2-408C-96C4-12AED35D22D0}" destId="{2F45C2BD-EB7C-47D5-A960-D0781C0866B9}" srcOrd="0" destOrd="0" presId="urn:microsoft.com/office/officeart/2005/8/layout/list1"/>
    <dgm:cxn modelId="{F6DC52A0-34A7-4F63-A67B-F5A0301B5C6E}" type="presParOf" srcId="{1859DBEE-3CA2-408C-96C4-12AED35D22D0}" destId="{BC541F10-6783-4EB1-BB02-ECC05D28D8F1}" srcOrd="1" destOrd="0" presId="urn:microsoft.com/office/officeart/2005/8/layout/list1"/>
    <dgm:cxn modelId="{4497DC80-38C6-4DC9-B399-7A9DA6B7D16B}" type="presParOf" srcId="{A52609DF-71B6-44D9-A163-F87EB9C91D90}" destId="{A3FEA66B-CFA8-4D4D-BA3F-55963A6E305D}" srcOrd="9" destOrd="0" presId="urn:microsoft.com/office/officeart/2005/8/layout/list1"/>
    <dgm:cxn modelId="{DFC38DAD-5119-4B32-A3B7-9D5CDD473541}" type="presParOf" srcId="{A52609DF-71B6-44D9-A163-F87EB9C91D90}" destId="{DFA92D93-D68D-4325-ADA7-A491C239014A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2ACD1B6E-A521-4BD9-81FF-AA3DAB4720A5}" type="doc">
      <dgm:prSet loTypeId="urn:microsoft.com/office/officeart/2005/8/layout/hList7#2" loCatId="process" qsTypeId="urn:microsoft.com/office/officeart/2005/8/quickstyle/3d2" qsCatId="3D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4A94DA3C-EEC7-4229-8156-07EF1B9017A0}">
      <dgm:prSet phldrT="[Текст]" custT="1"/>
      <dgm:spPr/>
      <dgm:t>
        <a:bodyPr/>
        <a:lstStyle/>
        <a:p>
          <a:pPr algn="ctr"/>
          <a:r>
            <a:rPr lang="ru-RU" sz="2400" b="1" i="1" dirty="0" smtClean="0">
              <a:solidFill>
                <a:srgbClr val="FFFF00"/>
              </a:solidFill>
              <a:latin typeface="+mn-lt"/>
              <a:cs typeface="Times New Roman" pitchFamily="18" charset="0"/>
            </a:rPr>
            <a:t>ЖКХ</a:t>
          </a:r>
        </a:p>
        <a:p>
          <a:pPr algn="ctr"/>
          <a:r>
            <a:rPr lang="ru-RU" sz="2400" b="1" i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Times New Roman" pitchFamily="18" charset="0"/>
            </a:rPr>
            <a:t>15846,0 тыс. рублей</a:t>
          </a:r>
        </a:p>
        <a:p>
          <a:pPr algn="ctr"/>
          <a:r>
            <a:rPr lang="ru-RU" sz="1600" b="1" i="1" dirty="0" smtClean="0">
              <a:solidFill>
                <a:srgbClr val="FFFF00"/>
              </a:solidFill>
              <a:latin typeface="+mn-lt"/>
              <a:cs typeface="Times New Roman" pitchFamily="18" charset="0"/>
            </a:rPr>
            <a:t>(Строительство и реконструкция объектов водопроводно-канализационного хозяйства)</a:t>
          </a:r>
        </a:p>
        <a:p>
          <a:pPr algn="ctr"/>
          <a:endParaRPr lang="ru-RU" sz="1200" b="1" i="1" dirty="0">
            <a:solidFill>
              <a:srgbClr val="FFFF00"/>
            </a:solidFill>
            <a:latin typeface="+mn-lt"/>
            <a:cs typeface="Times New Roman" pitchFamily="18" charset="0"/>
          </a:endParaRPr>
        </a:p>
      </dgm:t>
    </dgm:pt>
    <dgm:pt modelId="{E62B3F62-2341-4C48-A50A-9F1C1C318849}" type="parTrans" cxnId="{83420EBA-18CB-4008-9B3F-76708F5E809D}">
      <dgm:prSet/>
      <dgm:spPr/>
      <dgm:t>
        <a:bodyPr/>
        <a:lstStyle/>
        <a:p>
          <a:pPr algn="ctr"/>
          <a:endParaRPr lang="ru-RU"/>
        </a:p>
      </dgm:t>
    </dgm:pt>
    <dgm:pt modelId="{A8BC7EB1-C3D1-44AB-86E2-AF21B89E8537}" type="sibTrans" cxnId="{83420EBA-18CB-4008-9B3F-76708F5E809D}">
      <dgm:prSet/>
      <dgm:spPr/>
      <dgm:t>
        <a:bodyPr/>
        <a:lstStyle/>
        <a:p>
          <a:pPr algn="ctr"/>
          <a:endParaRPr lang="ru-RU"/>
        </a:p>
      </dgm:t>
    </dgm:pt>
    <dgm:pt modelId="{A678E430-4214-4BC8-8EF4-97AFAC53B981}" type="pres">
      <dgm:prSet presAssocID="{2ACD1B6E-A521-4BD9-81FF-AA3DAB4720A5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8A080B9-64C8-420C-A8A0-EE82A3B1B7DB}" type="pres">
      <dgm:prSet presAssocID="{2ACD1B6E-A521-4BD9-81FF-AA3DAB4720A5}" presName="fgShape" presStyleLbl="fgShp" presStyleIdx="0" presStyleCnt="1" custFlipHor="1" custScaleX="590" custScaleY="107843" custLinFactNeighborX="57430" custLinFactNeighborY="9804"/>
      <dgm:spPr/>
      <dgm:t>
        <a:bodyPr/>
        <a:lstStyle/>
        <a:p>
          <a:endParaRPr lang="ru-RU"/>
        </a:p>
      </dgm:t>
    </dgm:pt>
    <dgm:pt modelId="{34791EF8-58F4-412B-911B-22991D8593A6}" type="pres">
      <dgm:prSet presAssocID="{2ACD1B6E-A521-4BD9-81FF-AA3DAB4720A5}" presName="linComp" presStyleCnt="0"/>
      <dgm:spPr/>
      <dgm:t>
        <a:bodyPr/>
        <a:lstStyle/>
        <a:p>
          <a:endParaRPr lang="ru-RU"/>
        </a:p>
      </dgm:t>
    </dgm:pt>
    <dgm:pt modelId="{1FD5054A-D0BF-4C9C-A40D-E0376D7AE451}" type="pres">
      <dgm:prSet presAssocID="{4A94DA3C-EEC7-4229-8156-07EF1B9017A0}" presName="compNode" presStyleCnt="0"/>
      <dgm:spPr/>
      <dgm:t>
        <a:bodyPr/>
        <a:lstStyle/>
        <a:p>
          <a:endParaRPr lang="ru-RU"/>
        </a:p>
      </dgm:t>
    </dgm:pt>
    <dgm:pt modelId="{2B364587-56A9-4E0F-A658-46C62D6543C3}" type="pres">
      <dgm:prSet presAssocID="{4A94DA3C-EEC7-4229-8156-07EF1B9017A0}" presName="bkgdShape" presStyleLbl="node1" presStyleIdx="0" presStyleCnt="1" custLinFactNeighborX="440" custLinFactNeighborY="-1471"/>
      <dgm:spPr/>
      <dgm:t>
        <a:bodyPr/>
        <a:lstStyle/>
        <a:p>
          <a:endParaRPr lang="ru-RU"/>
        </a:p>
      </dgm:t>
    </dgm:pt>
    <dgm:pt modelId="{18C2D012-6198-4CE9-9540-12FC5762D92F}" type="pres">
      <dgm:prSet presAssocID="{4A94DA3C-EEC7-4229-8156-07EF1B9017A0}" presName="nodeTx" presStyleLbl="node1" presStyleIdx="0" presStyleCnt="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A2BF3D8-A9B9-424E-994B-C1EBB417DB9E}" type="pres">
      <dgm:prSet presAssocID="{4A94DA3C-EEC7-4229-8156-07EF1B9017A0}" presName="invisiNode" presStyleLbl="node1" presStyleIdx="0" presStyleCnt="1"/>
      <dgm:spPr/>
      <dgm:t>
        <a:bodyPr/>
        <a:lstStyle/>
        <a:p>
          <a:endParaRPr lang="ru-RU"/>
        </a:p>
      </dgm:t>
    </dgm:pt>
    <dgm:pt modelId="{BA26DB0F-C56B-4C3E-9BD6-77F1E303000C}" type="pres">
      <dgm:prSet presAssocID="{4A94DA3C-EEC7-4229-8156-07EF1B9017A0}" presName="imagNode" presStyleLbl="fgImgPlace1" presStyleIdx="0" presStyleCnt="1" custLinFactNeighborX="-3509" custLinFactNeighborY="-353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ru-RU"/>
        </a:p>
      </dgm:t>
    </dgm:pt>
  </dgm:ptLst>
  <dgm:cxnLst>
    <dgm:cxn modelId="{50F53518-0901-4301-9C9D-6A9991EA399C}" type="presOf" srcId="{4A94DA3C-EEC7-4229-8156-07EF1B9017A0}" destId="{18C2D012-6198-4CE9-9540-12FC5762D92F}" srcOrd="1" destOrd="0" presId="urn:microsoft.com/office/officeart/2005/8/layout/hList7#2"/>
    <dgm:cxn modelId="{83420EBA-18CB-4008-9B3F-76708F5E809D}" srcId="{2ACD1B6E-A521-4BD9-81FF-AA3DAB4720A5}" destId="{4A94DA3C-EEC7-4229-8156-07EF1B9017A0}" srcOrd="0" destOrd="0" parTransId="{E62B3F62-2341-4C48-A50A-9F1C1C318849}" sibTransId="{A8BC7EB1-C3D1-44AB-86E2-AF21B89E8537}"/>
    <dgm:cxn modelId="{7FCE12BC-BF3B-4E4D-A612-DC0D312BFB69}" type="presOf" srcId="{2ACD1B6E-A521-4BD9-81FF-AA3DAB4720A5}" destId="{A678E430-4214-4BC8-8EF4-97AFAC53B981}" srcOrd="0" destOrd="0" presId="urn:microsoft.com/office/officeart/2005/8/layout/hList7#2"/>
    <dgm:cxn modelId="{AFB2D9C6-5156-41D3-BCCE-C5C1CEDBAC0F}" type="presOf" srcId="{4A94DA3C-EEC7-4229-8156-07EF1B9017A0}" destId="{2B364587-56A9-4E0F-A658-46C62D6543C3}" srcOrd="0" destOrd="0" presId="urn:microsoft.com/office/officeart/2005/8/layout/hList7#2"/>
    <dgm:cxn modelId="{87224944-1D20-4945-982D-187A563EB16E}" type="presParOf" srcId="{A678E430-4214-4BC8-8EF4-97AFAC53B981}" destId="{38A080B9-64C8-420C-A8A0-EE82A3B1B7DB}" srcOrd="0" destOrd="0" presId="urn:microsoft.com/office/officeart/2005/8/layout/hList7#2"/>
    <dgm:cxn modelId="{922CD53B-697D-44EB-A534-80B13A520E31}" type="presParOf" srcId="{A678E430-4214-4BC8-8EF4-97AFAC53B981}" destId="{34791EF8-58F4-412B-911B-22991D8593A6}" srcOrd="1" destOrd="0" presId="urn:microsoft.com/office/officeart/2005/8/layout/hList7#2"/>
    <dgm:cxn modelId="{243D4A66-40F8-4B4E-A7A5-A6224ED70889}" type="presParOf" srcId="{34791EF8-58F4-412B-911B-22991D8593A6}" destId="{1FD5054A-D0BF-4C9C-A40D-E0376D7AE451}" srcOrd="0" destOrd="0" presId="urn:microsoft.com/office/officeart/2005/8/layout/hList7#2"/>
    <dgm:cxn modelId="{5FE9F91E-0633-42A6-A2E4-46B078C4CF45}" type="presParOf" srcId="{1FD5054A-D0BF-4C9C-A40D-E0376D7AE451}" destId="{2B364587-56A9-4E0F-A658-46C62D6543C3}" srcOrd="0" destOrd="0" presId="urn:microsoft.com/office/officeart/2005/8/layout/hList7#2"/>
    <dgm:cxn modelId="{4AE63FA1-207B-428E-B817-827ABAC81670}" type="presParOf" srcId="{1FD5054A-D0BF-4C9C-A40D-E0376D7AE451}" destId="{18C2D012-6198-4CE9-9540-12FC5762D92F}" srcOrd="1" destOrd="0" presId="urn:microsoft.com/office/officeart/2005/8/layout/hList7#2"/>
    <dgm:cxn modelId="{DACF8888-6383-4E9D-B81A-7CC4D0AC95C3}" type="presParOf" srcId="{1FD5054A-D0BF-4C9C-A40D-E0376D7AE451}" destId="{CA2BF3D8-A9B9-424E-994B-C1EBB417DB9E}" srcOrd="2" destOrd="0" presId="urn:microsoft.com/office/officeart/2005/8/layout/hList7#2"/>
    <dgm:cxn modelId="{E964376F-AE4D-470D-A792-E57A775F41C0}" type="presParOf" srcId="{1FD5054A-D0BF-4C9C-A40D-E0376D7AE451}" destId="{BA26DB0F-C56B-4C3E-9BD6-77F1E303000C}" srcOrd="3" destOrd="0" presId="urn:microsoft.com/office/officeart/2005/8/layout/hList7#2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73F7537-DE83-45D9-AFD1-908328D4D97E}">
      <dsp:nvSpPr>
        <dsp:cNvPr id="0" name=""/>
        <dsp:cNvSpPr/>
      </dsp:nvSpPr>
      <dsp:spPr>
        <a:xfrm>
          <a:off x="316566" y="0"/>
          <a:ext cx="2923834" cy="291187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43000"/>
                <a:satMod val="165000"/>
              </a:schemeClr>
            </a:gs>
            <a:gs pos="55000">
              <a:schemeClr val="accent1">
                <a:hueOff val="0"/>
                <a:satOff val="0"/>
                <a:lumOff val="0"/>
                <a:alphaOff val="0"/>
                <a:tint val="83000"/>
                <a:satMod val="15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85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rgbClr val="FFFF00"/>
              </a:solidFill>
              <a:latin typeface="+mn-lt"/>
            </a:rPr>
            <a:t>Повышение налоговых и неналоговых поступлений в бюджет города</a:t>
          </a:r>
          <a:endParaRPr lang="ru-RU" sz="2000" b="1" kern="1200" dirty="0">
            <a:solidFill>
              <a:srgbClr val="FFFF00"/>
            </a:solidFill>
            <a:latin typeface="+mn-lt"/>
            <a:cs typeface="Times New Roman" pitchFamily="18" charset="0"/>
          </a:endParaRPr>
        </a:p>
      </dsp:txBody>
      <dsp:txXfrm>
        <a:off x="316566" y="1164748"/>
        <a:ext cx="2923834" cy="1164748"/>
      </dsp:txXfrm>
    </dsp:sp>
    <dsp:sp modelId="{79E796B1-3ABE-4958-A470-95B84B3BA8FB}">
      <dsp:nvSpPr>
        <dsp:cNvPr id="0" name=""/>
        <dsp:cNvSpPr/>
      </dsp:nvSpPr>
      <dsp:spPr>
        <a:xfrm>
          <a:off x="1372533" y="259130"/>
          <a:ext cx="811900" cy="800817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1B5A3FF-8112-48C6-9524-2594DAB99429}">
      <dsp:nvSpPr>
        <dsp:cNvPr id="0" name=""/>
        <dsp:cNvSpPr/>
      </dsp:nvSpPr>
      <dsp:spPr>
        <a:xfrm>
          <a:off x="3342853" y="0"/>
          <a:ext cx="2750861" cy="291187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43000"/>
                <a:satMod val="165000"/>
              </a:schemeClr>
            </a:gs>
            <a:gs pos="55000">
              <a:schemeClr val="accent1">
                <a:hueOff val="0"/>
                <a:satOff val="0"/>
                <a:lumOff val="0"/>
                <a:alphaOff val="0"/>
                <a:tint val="83000"/>
                <a:satMod val="15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85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rgbClr val="FF0000"/>
              </a:solidFill>
              <a:latin typeface="+mn-lt"/>
            </a:rPr>
            <a:t>Формирование расходов с учетом их оптимизации и повышения эффективнос</a:t>
          </a:r>
          <a:r>
            <a:rPr lang="ru-RU" sz="2000" kern="1200" dirty="0" smtClean="0">
              <a:solidFill>
                <a:srgbClr val="FF0000"/>
              </a:solidFill>
              <a:latin typeface="+mn-lt"/>
            </a:rPr>
            <a:t>ти</a:t>
          </a:r>
          <a:endParaRPr lang="ru-RU" sz="2000" kern="1200" dirty="0">
            <a:solidFill>
              <a:srgbClr val="FF0000"/>
            </a:solidFill>
            <a:latin typeface="+mn-lt"/>
          </a:endParaRPr>
        </a:p>
      </dsp:txBody>
      <dsp:txXfrm>
        <a:off x="3342853" y="1164748"/>
        <a:ext cx="2750861" cy="1164748"/>
      </dsp:txXfrm>
    </dsp:sp>
    <dsp:sp modelId="{E6379D24-0F7F-4C89-AA74-40B94EA75227}">
      <dsp:nvSpPr>
        <dsp:cNvPr id="0" name=""/>
        <dsp:cNvSpPr/>
      </dsp:nvSpPr>
      <dsp:spPr>
        <a:xfrm>
          <a:off x="4331062" y="259130"/>
          <a:ext cx="774442" cy="800817"/>
        </a:xfrm>
        <a:prstGeom prst="ellipse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4E9E240-14D8-48CE-A8EF-4C26DD964D0B}">
      <dsp:nvSpPr>
        <dsp:cNvPr id="0" name=""/>
        <dsp:cNvSpPr/>
      </dsp:nvSpPr>
      <dsp:spPr>
        <a:xfrm>
          <a:off x="6196166" y="0"/>
          <a:ext cx="2631266" cy="291187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43000"/>
                <a:satMod val="165000"/>
              </a:schemeClr>
            </a:gs>
            <a:gs pos="55000">
              <a:schemeClr val="accent1">
                <a:hueOff val="0"/>
                <a:satOff val="0"/>
                <a:lumOff val="0"/>
                <a:alphaOff val="0"/>
                <a:tint val="83000"/>
                <a:satMod val="15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85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solidFill>
                <a:srgbClr val="CCFF33"/>
              </a:solidFill>
              <a:latin typeface="+mn-lt"/>
            </a:rPr>
            <a:t>Проведение взвешенной долговой политики</a:t>
          </a:r>
          <a:endParaRPr lang="ru-RU" sz="2400" kern="1200" dirty="0">
            <a:solidFill>
              <a:srgbClr val="CCFF33"/>
            </a:solidFill>
            <a:latin typeface="+mn-lt"/>
          </a:endParaRPr>
        </a:p>
      </dsp:txBody>
      <dsp:txXfrm>
        <a:off x="6196166" y="1164748"/>
        <a:ext cx="2631266" cy="1164748"/>
      </dsp:txXfrm>
    </dsp:sp>
    <dsp:sp modelId="{801EDB75-7215-4290-9F39-D09130BB9918}">
      <dsp:nvSpPr>
        <dsp:cNvPr id="0" name=""/>
        <dsp:cNvSpPr/>
      </dsp:nvSpPr>
      <dsp:spPr>
        <a:xfrm>
          <a:off x="7098698" y="259130"/>
          <a:ext cx="826202" cy="800817"/>
        </a:xfrm>
        <a:prstGeom prst="ellipse">
          <a:avLst/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132C0C5-E5AF-4E5E-918C-A1BB430E7228}">
      <dsp:nvSpPr>
        <dsp:cNvPr id="0" name=""/>
        <dsp:cNvSpPr/>
      </dsp:nvSpPr>
      <dsp:spPr>
        <a:xfrm flipH="1" flipV="1">
          <a:off x="2206743" y="96359"/>
          <a:ext cx="99409" cy="45005"/>
        </a:xfrm>
        <a:prstGeom prst="leftRightArrow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9D480C1-C8E8-4CE7-8873-41C175F67275}">
      <dsp:nvSpPr>
        <dsp:cNvPr id="0" name=""/>
        <dsp:cNvSpPr/>
      </dsp:nvSpPr>
      <dsp:spPr>
        <a:xfrm rot="5400000">
          <a:off x="-90166" y="198581"/>
          <a:ext cx="1408194" cy="1011032"/>
        </a:xfrm>
        <a:prstGeom prst="bevel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b="1" i="1" kern="1200" dirty="0">
            <a:latin typeface="Times New Roman" pitchFamily="18" charset="0"/>
            <a:cs typeface="Times New Roman" pitchFamily="18" charset="0"/>
          </a:endParaRPr>
        </a:p>
      </dsp:txBody>
      <dsp:txXfrm rot="-5400000">
        <a:off x="234794" y="126379"/>
        <a:ext cx="758274" cy="1155436"/>
      </dsp:txXfrm>
    </dsp:sp>
    <dsp:sp modelId="{CA80EEC5-8180-463D-AB43-E20FC1CCE0B0}">
      <dsp:nvSpPr>
        <dsp:cNvPr id="0" name=""/>
        <dsp:cNvSpPr/>
      </dsp:nvSpPr>
      <dsp:spPr>
        <a:xfrm rot="5400000">
          <a:off x="4449489" y="-3306518"/>
          <a:ext cx="1280488" cy="7893525"/>
        </a:xfrm>
        <a:prstGeom prst="round2SameRect">
          <a:avLst/>
        </a:prstGeom>
        <a:solidFill>
          <a:srgbClr val="90C5D8">
            <a:alpha val="89804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b="1" i="1" kern="1200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План мероприятий по росту доходного потенциала бюджета Миллеровского городского поселения оптимизации расходов бюджета и сокращению муниципального долга Миллеровского городского поселения до 2024 года,  утвержденный распоряжением Администрации Миллеровского городского поселения от </a:t>
          </a:r>
          <a:r>
            <a:rPr lang="ru-RU" sz="1600" kern="1200" dirty="0" smtClean="0">
              <a:solidFill>
                <a:srgbClr val="FFFF00"/>
              </a:solidFill>
            </a:rPr>
            <a:t>06.06.2019 № 61 </a:t>
          </a:r>
          <a:endParaRPr lang="ru-RU" sz="1600" b="1" kern="1200" dirty="0">
            <a:solidFill>
              <a:srgbClr val="FFFF00"/>
            </a:solidFill>
          </a:endParaRPr>
        </a:p>
      </dsp:txBody>
      <dsp:txXfrm rot="-5400000">
        <a:off x="1142971" y="62508"/>
        <a:ext cx="7831017" cy="1155472"/>
      </dsp:txXfrm>
    </dsp:sp>
    <dsp:sp modelId="{B59BF440-36E6-48B3-BC75-E6445956244C}">
      <dsp:nvSpPr>
        <dsp:cNvPr id="0" name=""/>
        <dsp:cNvSpPr/>
      </dsp:nvSpPr>
      <dsp:spPr>
        <a:xfrm rot="5400000">
          <a:off x="-255444" y="1963766"/>
          <a:ext cx="1740347" cy="1011032"/>
        </a:xfrm>
        <a:prstGeom prst="bevel">
          <a:avLst/>
        </a:prstGeom>
        <a:solidFill>
          <a:schemeClr val="accent5">
            <a:hueOff val="-4966938"/>
            <a:satOff val="19906"/>
            <a:lumOff val="4314"/>
            <a:alphaOff val="0"/>
          </a:schemeClr>
        </a:soli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b="1" i="1" kern="1200" dirty="0" smtClean="0">
            <a:latin typeface="Times New Roman" pitchFamily="18" charset="0"/>
            <a:cs typeface="Times New Roman" pitchFamily="18" charset="0"/>
          </a:endParaRPr>
        </a:p>
      </dsp:txBody>
      <dsp:txXfrm rot="-5400000">
        <a:off x="235592" y="1725488"/>
        <a:ext cx="758274" cy="1487589"/>
      </dsp:txXfrm>
    </dsp:sp>
    <dsp:sp modelId="{6F6C7F8D-CA85-4C86-A8B9-DE0E49DC8118}">
      <dsp:nvSpPr>
        <dsp:cNvPr id="0" name=""/>
        <dsp:cNvSpPr/>
      </dsp:nvSpPr>
      <dsp:spPr>
        <a:xfrm rot="5400000">
          <a:off x="4243858" y="-1515580"/>
          <a:ext cx="1677945" cy="7907328"/>
        </a:xfrm>
        <a:prstGeom prst="round2SameRect">
          <a:avLst/>
        </a:prstGeom>
        <a:solidFill>
          <a:srgbClr val="CCFF33">
            <a:alpha val="89804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b="1" i="1" kern="1200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rPr>
            <a:t>Реализация основных направлений долговой политики на 2020 год и плановый период 2021 и 2022 годов</a:t>
          </a:r>
          <a:endParaRPr lang="ru-RU" sz="1800" kern="1200" dirty="0">
            <a:solidFill>
              <a:srgbClr val="7030A0"/>
            </a:solidFill>
          </a:endParaRPr>
        </a:p>
      </dsp:txBody>
      <dsp:txXfrm rot="-5400000">
        <a:off x="1129167" y="1681022"/>
        <a:ext cx="7825417" cy="1514123"/>
      </dsp:txXfrm>
    </dsp:sp>
    <dsp:sp modelId="{A6E13E1B-7D1B-442A-959A-A9F6D8AE7DD8}">
      <dsp:nvSpPr>
        <dsp:cNvPr id="0" name=""/>
        <dsp:cNvSpPr/>
      </dsp:nvSpPr>
      <dsp:spPr>
        <a:xfrm rot="5400000">
          <a:off x="-107436" y="3765195"/>
          <a:ext cx="1444331" cy="1011032"/>
        </a:xfrm>
        <a:prstGeom prst="bevel">
          <a:avLst/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b="1" i="1" kern="1200" dirty="0">
            <a:latin typeface="Times New Roman" pitchFamily="18" charset="0"/>
            <a:cs typeface="Times New Roman" pitchFamily="18" charset="0"/>
          </a:endParaRPr>
        </a:p>
      </dsp:txBody>
      <dsp:txXfrm rot="-5400000">
        <a:off x="235592" y="3674925"/>
        <a:ext cx="758274" cy="1191573"/>
      </dsp:txXfrm>
    </dsp:sp>
    <dsp:sp modelId="{F6DF088B-B792-439B-9EEE-AF2670D0671E}">
      <dsp:nvSpPr>
        <dsp:cNvPr id="0" name=""/>
        <dsp:cNvSpPr/>
      </dsp:nvSpPr>
      <dsp:spPr>
        <a:xfrm rot="5400000">
          <a:off x="4344784" y="338145"/>
          <a:ext cx="1481310" cy="7902112"/>
        </a:xfrm>
        <a:prstGeom prst="round2SameRect">
          <a:avLst/>
        </a:prstGeom>
        <a:solidFill>
          <a:srgbClr val="FF9933">
            <a:alpha val="89804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b="1" i="1" kern="1200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rPr>
            <a:t>Контроль за качеством и своевременным принятием бюджета Миллеровского городского поселения</a:t>
          </a:r>
          <a:endParaRPr lang="ru-RU" sz="1800" kern="1200" dirty="0">
            <a:solidFill>
              <a:srgbClr val="0070C0"/>
            </a:solidFill>
          </a:endParaRPr>
        </a:p>
      </dsp:txBody>
      <dsp:txXfrm rot="-5400000">
        <a:off x="1134383" y="3620858"/>
        <a:ext cx="7829800" cy="133668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D57390B-957B-42E2-9EEB-3D286DE16B84}">
      <dsp:nvSpPr>
        <dsp:cNvPr id="0" name=""/>
        <dsp:cNvSpPr/>
      </dsp:nvSpPr>
      <dsp:spPr>
        <a:xfrm>
          <a:off x="0" y="19929"/>
          <a:ext cx="3816424" cy="78292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43000"/>
                <a:satMod val="165000"/>
              </a:schemeClr>
            </a:gs>
            <a:gs pos="55000">
              <a:schemeClr val="accent2">
                <a:hueOff val="0"/>
                <a:satOff val="0"/>
                <a:lumOff val="0"/>
                <a:alphaOff val="0"/>
                <a:tint val="83000"/>
                <a:satMod val="155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85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kern="1200" dirty="0" smtClean="0">
            <a:latin typeface="+mj-lt"/>
          </a:endParaRP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Налог на доходы физических лиц </a:t>
          </a:r>
          <a:r>
            <a:rPr lang="ru-RU" sz="1600" b="1" kern="1200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46000,6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kern="1200" dirty="0" smtClean="0">
            <a:latin typeface="+mj-lt"/>
          </a:endParaRPr>
        </a:p>
      </dsp:txBody>
      <dsp:txXfrm>
        <a:off x="828181" y="19929"/>
        <a:ext cx="2988242" cy="782928"/>
      </dsp:txXfrm>
    </dsp:sp>
    <dsp:sp modelId="{DC3D1057-3911-49DC-8B4B-4F8305BF098A}">
      <dsp:nvSpPr>
        <dsp:cNvPr id="0" name=""/>
        <dsp:cNvSpPr/>
      </dsp:nvSpPr>
      <dsp:spPr>
        <a:xfrm>
          <a:off x="21332" y="84206"/>
          <a:ext cx="708152" cy="656922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7233FA9-89F9-43A8-9F80-99BA1DBCD9E3}">
      <dsp:nvSpPr>
        <dsp:cNvPr id="0" name=""/>
        <dsp:cNvSpPr/>
      </dsp:nvSpPr>
      <dsp:spPr>
        <a:xfrm>
          <a:off x="0" y="779521"/>
          <a:ext cx="3816424" cy="74251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43000"/>
                <a:satMod val="165000"/>
              </a:schemeClr>
            </a:gs>
            <a:gs pos="55000">
              <a:schemeClr val="accent3">
                <a:hueOff val="0"/>
                <a:satOff val="0"/>
                <a:lumOff val="0"/>
                <a:alphaOff val="0"/>
                <a:tint val="83000"/>
                <a:satMod val="155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85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Акцизы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9233,5</a:t>
          </a:r>
        </a:p>
      </dsp:txBody>
      <dsp:txXfrm>
        <a:off x="828181" y="779521"/>
        <a:ext cx="2988242" cy="742510"/>
      </dsp:txXfrm>
    </dsp:sp>
    <dsp:sp modelId="{B43CAF5A-DF0E-47F1-8B84-50B2394B9328}">
      <dsp:nvSpPr>
        <dsp:cNvPr id="0" name=""/>
        <dsp:cNvSpPr/>
      </dsp:nvSpPr>
      <dsp:spPr>
        <a:xfrm>
          <a:off x="0" y="834403"/>
          <a:ext cx="707931" cy="621473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81E65EC-7E48-44FF-9933-C4F2C62D5FC2}">
      <dsp:nvSpPr>
        <dsp:cNvPr id="0" name=""/>
        <dsp:cNvSpPr/>
      </dsp:nvSpPr>
      <dsp:spPr>
        <a:xfrm>
          <a:off x="0" y="3694704"/>
          <a:ext cx="3816424" cy="127384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43000"/>
                <a:satMod val="165000"/>
              </a:schemeClr>
            </a:gs>
            <a:gs pos="55000">
              <a:schemeClr val="accent4">
                <a:hueOff val="0"/>
                <a:satOff val="0"/>
                <a:lumOff val="0"/>
                <a:alphaOff val="0"/>
                <a:tint val="83000"/>
                <a:satMod val="155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85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Безвозмездные поступления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81113,8</a:t>
          </a:r>
          <a:endParaRPr lang="ru-RU" sz="1600" b="1" kern="1200" dirty="0"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sp:txBody>
      <dsp:txXfrm>
        <a:off x="828181" y="3694704"/>
        <a:ext cx="2988242" cy="1273847"/>
      </dsp:txXfrm>
    </dsp:sp>
    <dsp:sp modelId="{7DE197FE-AADA-44C3-8B2B-CF16D12E116A}">
      <dsp:nvSpPr>
        <dsp:cNvPr id="0" name=""/>
        <dsp:cNvSpPr/>
      </dsp:nvSpPr>
      <dsp:spPr>
        <a:xfrm>
          <a:off x="9398" y="4021959"/>
          <a:ext cx="670331" cy="467465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3E8F88B-0370-448B-8D0E-D54292C8691C}">
      <dsp:nvSpPr>
        <dsp:cNvPr id="0" name=""/>
        <dsp:cNvSpPr/>
      </dsp:nvSpPr>
      <dsp:spPr>
        <a:xfrm>
          <a:off x="0" y="3331648"/>
          <a:ext cx="3816424" cy="60324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43000"/>
                <a:satMod val="165000"/>
              </a:schemeClr>
            </a:gs>
            <a:gs pos="55000">
              <a:schemeClr val="accent5">
                <a:hueOff val="0"/>
                <a:satOff val="0"/>
                <a:lumOff val="0"/>
                <a:alphaOff val="0"/>
                <a:tint val="83000"/>
                <a:satMod val="155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85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Налоги на имущество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81471,9</a:t>
          </a:r>
        </a:p>
      </dsp:txBody>
      <dsp:txXfrm>
        <a:off x="828181" y="3331648"/>
        <a:ext cx="2988242" cy="603242"/>
      </dsp:txXfrm>
    </dsp:sp>
    <dsp:sp modelId="{0EECD78B-C0A7-434E-9ADD-45852886C17A}">
      <dsp:nvSpPr>
        <dsp:cNvPr id="0" name=""/>
        <dsp:cNvSpPr/>
      </dsp:nvSpPr>
      <dsp:spPr>
        <a:xfrm>
          <a:off x="9402" y="3062393"/>
          <a:ext cx="668629" cy="516023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4"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FF4AF0E-1500-4BD3-8C3A-3E143A3E4058}">
      <dsp:nvSpPr>
        <dsp:cNvPr id="0" name=""/>
        <dsp:cNvSpPr/>
      </dsp:nvSpPr>
      <dsp:spPr>
        <a:xfrm>
          <a:off x="0" y="1487410"/>
          <a:ext cx="3816424" cy="78769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43000"/>
                <a:satMod val="165000"/>
              </a:schemeClr>
            </a:gs>
            <a:gs pos="55000">
              <a:schemeClr val="accent6">
                <a:hueOff val="0"/>
                <a:satOff val="0"/>
                <a:lumOff val="0"/>
                <a:alphaOff val="0"/>
                <a:tint val="83000"/>
                <a:satMod val="155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85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Единый сельскохозяйственный налог </a:t>
          </a:r>
          <a:r>
            <a:rPr lang="ru-RU" sz="1600" b="1" kern="1200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2784,4</a:t>
          </a:r>
        </a:p>
      </dsp:txBody>
      <dsp:txXfrm>
        <a:off x="828181" y="1487410"/>
        <a:ext cx="2988242" cy="787698"/>
      </dsp:txXfrm>
    </dsp:sp>
    <dsp:sp modelId="{844F59AA-F0BE-4A71-B9FB-41A33D108C7D}">
      <dsp:nvSpPr>
        <dsp:cNvPr id="0" name=""/>
        <dsp:cNvSpPr/>
      </dsp:nvSpPr>
      <dsp:spPr>
        <a:xfrm>
          <a:off x="9402" y="1517252"/>
          <a:ext cx="668629" cy="719306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5"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F11DD5F-ABA5-4BE8-8237-3507B0BA4660}">
      <dsp:nvSpPr>
        <dsp:cNvPr id="0" name=""/>
        <dsp:cNvSpPr/>
      </dsp:nvSpPr>
      <dsp:spPr>
        <a:xfrm>
          <a:off x="0" y="2450375"/>
          <a:ext cx="3816424" cy="45364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43000"/>
                <a:satMod val="165000"/>
              </a:schemeClr>
            </a:gs>
            <a:gs pos="55000">
              <a:schemeClr val="accent2">
                <a:hueOff val="0"/>
                <a:satOff val="0"/>
                <a:lumOff val="0"/>
                <a:alphaOff val="0"/>
                <a:tint val="83000"/>
                <a:satMod val="155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85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Доходы, получаемые в виде арендной платы за земельные участки  9748,6</a:t>
          </a:r>
          <a:endParaRPr lang="ru-RU" sz="1200" b="1" kern="1200" dirty="0" smtClean="0"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sp:txBody>
      <dsp:txXfrm>
        <a:off x="828181" y="2450375"/>
        <a:ext cx="2988242" cy="453648"/>
      </dsp:txXfrm>
    </dsp:sp>
    <dsp:sp modelId="{0B0E7E74-22FC-4D83-A5A8-B863E1A0FD16}">
      <dsp:nvSpPr>
        <dsp:cNvPr id="0" name=""/>
        <dsp:cNvSpPr/>
      </dsp:nvSpPr>
      <dsp:spPr>
        <a:xfrm>
          <a:off x="1494" y="2513840"/>
          <a:ext cx="668614" cy="389100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6"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331ED41-3DD3-4EE3-8258-251B37A8AA34}">
      <dsp:nvSpPr>
        <dsp:cNvPr id="0" name=""/>
        <dsp:cNvSpPr/>
      </dsp:nvSpPr>
      <dsp:spPr>
        <a:xfrm>
          <a:off x="0" y="0"/>
          <a:ext cx="3672408" cy="67201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43000"/>
                <a:satMod val="165000"/>
              </a:schemeClr>
            </a:gs>
            <a:gs pos="55000">
              <a:schemeClr val="accent2">
                <a:hueOff val="0"/>
                <a:satOff val="0"/>
                <a:lumOff val="0"/>
                <a:alphaOff val="0"/>
                <a:tint val="83000"/>
                <a:satMod val="155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85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solidFill>
                <a:srgbClr val="FFFF00"/>
              </a:solidFill>
              <a:latin typeface="Arial" pitchFamily="34" charset="0"/>
              <a:cs typeface="Arial" pitchFamily="34" charset="0"/>
            </a:rPr>
            <a:t>Социальная политика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307,2</a:t>
          </a:r>
          <a:endParaRPr lang="ru-RU" sz="1400" b="1" kern="1200" dirty="0"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itchFamily="34" charset="0"/>
            <a:cs typeface="Arial" pitchFamily="34" charset="0"/>
          </a:endParaRPr>
        </a:p>
      </dsp:txBody>
      <dsp:txXfrm>
        <a:off x="801683" y="0"/>
        <a:ext cx="2870724" cy="672016"/>
      </dsp:txXfrm>
    </dsp:sp>
    <dsp:sp modelId="{8742C5EE-2DD0-46E4-AB75-87A4D25F8D62}">
      <dsp:nvSpPr>
        <dsp:cNvPr id="0" name=""/>
        <dsp:cNvSpPr/>
      </dsp:nvSpPr>
      <dsp:spPr>
        <a:xfrm>
          <a:off x="67201" y="67201"/>
          <a:ext cx="734481" cy="537612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7233FA9-89F9-43A8-9F80-99BA1DBCD9E3}">
      <dsp:nvSpPr>
        <dsp:cNvPr id="0" name=""/>
        <dsp:cNvSpPr/>
      </dsp:nvSpPr>
      <dsp:spPr>
        <a:xfrm>
          <a:off x="0" y="739217"/>
          <a:ext cx="3672408" cy="87526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43000"/>
                <a:satMod val="165000"/>
              </a:schemeClr>
            </a:gs>
            <a:gs pos="55000">
              <a:schemeClr val="accent3">
                <a:hueOff val="0"/>
                <a:satOff val="0"/>
                <a:lumOff val="0"/>
                <a:alphaOff val="0"/>
                <a:tint val="83000"/>
                <a:satMod val="155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85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rgbClr val="FFFF00"/>
              </a:solidFill>
              <a:latin typeface="Arial" pitchFamily="34" charset="0"/>
              <a:cs typeface="Arial" pitchFamily="34" charset="0"/>
            </a:rPr>
            <a:t>Жилищно-коммунальное хозяйство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138549,8</a:t>
          </a:r>
          <a:endParaRPr lang="ru-RU" sz="1400" b="1" kern="1200" dirty="0"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itchFamily="34" charset="0"/>
            <a:cs typeface="Arial" pitchFamily="34" charset="0"/>
          </a:endParaRPr>
        </a:p>
      </dsp:txBody>
      <dsp:txXfrm>
        <a:off x="801683" y="739217"/>
        <a:ext cx="2870724" cy="875267"/>
      </dsp:txXfrm>
    </dsp:sp>
    <dsp:sp modelId="{B43CAF5A-DF0E-47F1-8B84-50B2394B9328}">
      <dsp:nvSpPr>
        <dsp:cNvPr id="0" name=""/>
        <dsp:cNvSpPr/>
      </dsp:nvSpPr>
      <dsp:spPr>
        <a:xfrm>
          <a:off x="67201" y="908044"/>
          <a:ext cx="734481" cy="537612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81E65EC-7E48-44FF-9933-C4F2C62D5FC2}">
      <dsp:nvSpPr>
        <dsp:cNvPr id="0" name=""/>
        <dsp:cNvSpPr/>
      </dsp:nvSpPr>
      <dsp:spPr>
        <a:xfrm>
          <a:off x="0" y="1791440"/>
          <a:ext cx="3672408" cy="67201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43000"/>
                <a:satMod val="165000"/>
              </a:schemeClr>
            </a:gs>
            <a:gs pos="55000">
              <a:schemeClr val="accent4">
                <a:hueOff val="0"/>
                <a:satOff val="0"/>
                <a:lumOff val="0"/>
                <a:alphaOff val="0"/>
                <a:tint val="83000"/>
                <a:satMod val="155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85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rgbClr val="FFFF00"/>
              </a:solidFill>
              <a:latin typeface="Arial" pitchFamily="34" charset="0"/>
              <a:cs typeface="Arial" pitchFamily="34" charset="0"/>
            </a:rPr>
            <a:t>Национальная экономика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45402,3</a:t>
          </a:r>
        </a:p>
      </dsp:txBody>
      <dsp:txXfrm>
        <a:off x="801683" y="1791440"/>
        <a:ext cx="2870724" cy="672016"/>
      </dsp:txXfrm>
    </dsp:sp>
    <dsp:sp modelId="{7DE197FE-AADA-44C3-8B2B-CF16D12E116A}">
      <dsp:nvSpPr>
        <dsp:cNvPr id="0" name=""/>
        <dsp:cNvSpPr/>
      </dsp:nvSpPr>
      <dsp:spPr>
        <a:xfrm>
          <a:off x="67201" y="1748888"/>
          <a:ext cx="734481" cy="537612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CE79A18-16FB-4FBF-9129-D4AB1E2AEE32}">
      <dsp:nvSpPr>
        <dsp:cNvPr id="0" name=""/>
        <dsp:cNvSpPr/>
      </dsp:nvSpPr>
      <dsp:spPr>
        <a:xfrm>
          <a:off x="0" y="2443450"/>
          <a:ext cx="3672408" cy="58478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43000"/>
                <a:satMod val="165000"/>
              </a:schemeClr>
            </a:gs>
            <a:gs pos="55000">
              <a:schemeClr val="accent5">
                <a:hueOff val="0"/>
                <a:satOff val="0"/>
                <a:lumOff val="0"/>
                <a:alphaOff val="0"/>
                <a:tint val="83000"/>
                <a:satMod val="155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85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kern="1200" dirty="0" smtClean="0">
            <a:latin typeface="Arial" pitchFamily="34" charset="0"/>
            <a:cs typeface="Arial" pitchFamily="34" charset="0"/>
          </a:endParaRP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rgbClr val="FFFF00"/>
              </a:solidFill>
              <a:latin typeface="Arial" pitchFamily="34" charset="0"/>
              <a:cs typeface="Arial" pitchFamily="34" charset="0"/>
            </a:rPr>
            <a:t>Культура и кинематография     </a:t>
          </a:r>
          <a:r>
            <a:rPr lang="ru-RU" sz="1400" b="1" kern="1200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22988,4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kern="1200" dirty="0">
            <a:latin typeface="Arial" pitchFamily="34" charset="0"/>
            <a:cs typeface="Arial" pitchFamily="34" charset="0"/>
          </a:endParaRPr>
        </a:p>
      </dsp:txBody>
      <dsp:txXfrm>
        <a:off x="801683" y="2443450"/>
        <a:ext cx="2870724" cy="584781"/>
      </dsp:txXfrm>
    </dsp:sp>
    <dsp:sp modelId="{3A722FFA-D144-4D82-A948-F625B32E43B9}">
      <dsp:nvSpPr>
        <dsp:cNvPr id="0" name=""/>
        <dsp:cNvSpPr/>
      </dsp:nvSpPr>
      <dsp:spPr>
        <a:xfrm>
          <a:off x="87414" y="2445413"/>
          <a:ext cx="734481" cy="526462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4"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7CE86EA-7C7C-4024-815D-E3E95FDCC209}">
      <dsp:nvSpPr>
        <dsp:cNvPr id="0" name=""/>
        <dsp:cNvSpPr/>
      </dsp:nvSpPr>
      <dsp:spPr>
        <a:xfrm>
          <a:off x="0" y="3095433"/>
          <a:ext cx="3672408" cy="58478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43000"/>
                <a:satMod val="165000"/>
              </a:schemeClr>
            </a:gs>
            <a:gs pos="55000">
              <a:schemeClr val="accent6">
                <a:hueOff val="0"/>
                <a:satOff val="0"/>
                <a:lumOff val="0"/>
                <a:alphaOff val="0"/>
                <a:tint val="83000"/>
                <a:satMod val="155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85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l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600" kern="1200" dirty="0" smtClean="0">
            <a:latin typeface="Arial" pitchFamily="34" charset="0"/>
            <a:cs typeface="Arial" pitchFamily="34" charset="0"/>
          </a:endParaRPr>
        </a:p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solidFill>
                <a:srgbClr val="FFFF00"/>
              </a:solidFill>
              <a:latin typeface="Arial" pitchFamily="34" charset="0"/>
              <a:cs typeface="Arial" pitchFamily="34" charset="0"/>
            </a:rPr>
            <a:t>Общегосударственные вопросы</a:t>
          </a:r>
        </a:p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22499,1</a:t>
          </a:r>
        </a:p>
        <a:p>
          <a:pPr lvl="0" algn="l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600" kern="1200" dirty="0">
            <a:latin typeface="Arial" pitchFamily="34" charset="0"/>
            <a:cs typeface="Arial" pitchFamily="34" charset="0"/>
          </a:endParaRPr>
        </a:p>
      </dsp:txBody>
      <dsp:txXfrm>
        <a:off x="801683" y="3095433"/>
        <a:ext cx="2870724" cy="584781"/>
      </dsp:txXfrm>
    </dsp:sp>
    <dsp:sp modelId="{41A6BF44-B293-4BA2-8863-2523825655CA}">
      <dsp:nvSpPr>
        <dsp:cNvPr id="0" name=""/>
        <dsp:cNvSpPr/>
      </dsp:nvSpPr>
      <dsp:spPr>
        <a:xfrm>
          <a:off x="67201" y="3102046"/>
          <a:ext cx="734481" cy="526462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5"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EBA809D-4656-4DD0-9969-B0E981E358F5}">
      <dsp:nvSpPr>
        <dsp:cNvPr id="0" name=""/>
        <dsp:cNvSpPr/>
      </dsp:nvSpPr>
      <dsp:spPr>
        <a:xfrm>
          <a:off x="0" y="3747416"/>
          <a:ext cx="3672408" cy="58478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43000"/>
                <a:satMod val="165000"/>
              </a:schemeClr>
            </a:gs>
            <a:gs pos="55000">
              <a:schemeClr val="accent2">
                <a:hueOff val="0"/>
                <a:satOff val="0"/>
                <a:lumOff val="0"/>
                <a:alphaOff val="0"/>
                <a:tint val="83000"/>
                <a:satMod val="155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85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l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600" kern="1200" dirty="0" smtClean="0">
            <a:latin typeface="Arial" pitchFamily="34" charset="0"/>
            <a:cs typeface="Arial" pitchFamily="34" charset="0"/>
          </a:endParaRPr>
        </a:p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900" b="1" kern="1200" dirty="0" smtClean="0">
              <a:solidFill>
                <a:srgbClr val="FFFF00"/>
              </a:solidFill>
              <a:latin typeface="Arial" pitchFamily="34" charset="0"/>
              <a:cs typeface="Arial" pitchFamily="34" charset="0"/>
            </a:rPr>
            <a:t>Национальная безопасность и правоохранительная деятельность</a:t>
          </a:r>
        </a:p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2127,3</a:t>
          </a:r>
        </a:p>
        <a:p>
          <a:pPr lvl="0" algn="l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600" kern="1200" dirty="0">
            <a:latin typeface="Arial" pitchFamily="34" charset="0"/>
            <a:cs typeface="Arial" pitchFamily="34" charset="0"/>
          </a:endParaRPr>
        </a:p>
      </dsp:txBody>
      <dsp:txXfrm>
        <a:off x="801683" y="3747416"/>
        <a:ext cx="2870724" cy="584781"/>
      </dsp:txXfrm>
    </dsp:sp>
    <dsp:sp modelId="{49B16435-6F80-4C40-803F-8DBCEBE6B20D}">
      <dsp:nvSpPr>
        <dsp:cNvPr id="0" name=""/>
        <dsp:cNvSpPr/>
      </dsp:nvSpPr>
      <dsp:spPr>
        <a:xfrm>
          <a:off x="67201" y="3754030"/>
          <a:ext cx="734481" cy="526462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6"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6066EEA-7DC4-437C-A2D9-DD5D52A0E9A2}">
      <dsp:nvSpPr>
        <dsp:cNvPr id="0" name=""/>
        <dsp:cNvSpPr/>
      </dsp:nvSpPr>
      <dsp:spPr>
        <a:xfrm>
          <a:off x="0" y="4383770"/>
          <a:ext cx="3672408" cy="58478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43000"/>
                <a:satMod val="165000"/>
              </a:schemeClr>
            </a:gs>
            <a:gs pos="55000">
              <a:schemeClr val="accent3">
                <a:hueOff val="0"/>
                <a:satOff val="0"/>
                <a:lumOff val="0"/>
                <a:alphaOff val="0"/>
                <a:tint val="83000"/>
                <a:satMod val="155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85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l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 dirty="0" smtClean="0">
            <a:latin typeface="Arial" pitchFamily="34" charset="0"/>
            <a:cs typeface="Arial" pitchFamily="34" charset="0"/>
          </a:endParaRPr>
        </a:p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rgbClr val="FFFF00"/>
              </a:solidFill>
              <a:latin typeface="Arial" pitchFamily="34" charset="0"/>
              <a:cs typeface="Arial" pitchFamily="34" charset="0"/>
            </a:rPr>
            <a:t>Образование</a:t>
          </a:r>
        </a:p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rgbClr val="FFFF00"/>
              </a:solidFill>
              <a:latin typeface="Arial" pitchFamily="34" charset="0"/>
              <a:cs typeface="Arial" pitchFamily="34" charset="0"/>
            </a:rPr>
            <a:t>59,0</a:t>
          </a:r>
          <a:endParaRPr lang="ru-RU" sz="1400" b="1" kern="1200" dirty="0">
            <a:solidFill>
              <a:srgbClr val="FFFF00"/>
            </a:solidFill>
            <a:latin typeface="Arial" pitchFamily="34" charset="0"/>
            <a:cs typeface="Arial" pitchFamily="34" charset="0"/>
          </a:endParaRPr>
        </a:p>
      </dsp:txBody>
      <dsp:txXfrm>
        <a:off x="801683" y="4383770"/>
        <a:ext cx="2870724" cy="584781"/>
      </dsp:txXfrm>
    </dsp:sp>
    <dsp:sp modelId="{4E606E8D-3DC9-4B03-85E2-15B5B774F507}">
      <dsp:nvSpPr>
        <dsp:cNvPr id="0" name=""/>
        <dsp:cNvSpPr/>
      </dsp:nvSpPr>
      <dsp:spPr>
        <a:xfrm>
          <a:off x="67201" y="4406013"/>
          <a:ext cx="734481" cy="526462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7"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B063AAC-0637-47C6-8C8E-5D6D163CEC38}">
      <dsp:nvSpPr>
        <dsp:cNvPr id="0" name=""/>
        <dsp:cNvSpPr/>
      </dsp:nvSpPr>
      <dsp:spPr>
        <a:xfrm>
          <a:off x="0" y="906736"/>
          <a:ext cx="5472608" cy="730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0" cap="flat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289BBCF-44E4-47C4-BCFB-353B6DF4DDFB}">
      <dsp:nvSpPr>
        <dsp:cNvPr id="0" name=""/>
        <dsp:cNvSpPr/>
      </dsp:nvSpPr>
      <dsp:spPr>
        <a:xfrm>
          <a:off x="261338" y="37096"/>
          <a:ext cx="5207371" cy="12976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4796" tIns="0" rIns="144796" bIns="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b="1" kern="12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ОАО «</a:t>
          </a:r>
          <a:r>
            <a:rPr lang="ru-RU" sz="3200" b="1" kern="1200" dirty="0" err="1" smtClean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Астон</a:t>
          </a:r>
          <a:r>
            <a:rPr lang="ru-RU" sz="3200" b="1" kern="12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»</a:t>
          </a:r>
        </a:p>
      </dsp:txBody>
      <dsp:txXfrm>
        <a:off x="324686" y="100444"/>
        <a:ext cx="5080675" cy="1170984"/>
      </dsp:txXfrm>
    </dsp:sp>
    <dsp:sp modelId="{D706DFA6-2118-4A1F-A048-22CC1E2A247D}">
      <dsp:nvSpPr>
        <dsp:cNvPr id="0" name=""/>
        <dsp:cNvSpPr/>
      </dsp:nvSpPr>
      <dsp:spPr>
        <a:xfrm>
          <a:off x="0" y="2674297"/>
          <a:ext cx="5472608" cy="730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0" cap="flat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04F009F-C5A9-41DF-A53C-9C07279112E8}">
      <dsp:nvSpPr>
        <dsp:cNvPr id="0" name=""/>
        <dsp:cNvSpPr/>
      </dsp:nvSpPr>
      <dsp:spPr>
        <a:xfrm>
          <a:off x="261878" y="1865370"/>
          <a:ext cx="5210729" cy="130820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4796" tIns="0" rIns="144796" bIns="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rPr>
            <a:t>АО «МГОК»</a:t>
          </a:r>
          <a:endParaRPr lang="ru-RU" sz="2800" b="1" kern="1200" dirty="0">
            <a:solidFill>
              <a:srgbClr val="FF0000"/>
            </a:solidFill>
            <a:latin typeface="Arial" pitchFamily="34" charset="0"/>
            <a:cs typeface="Arial" pitchFamily="34" charset="0"/>
          </a:endParaRPr>
        </a:p>
      </dsp:txBody>
      <dsp:txXfrm>
        <a:off x="325739" y="1929231"/>
        <a:ext cx="5083007" cy="1180479"/>
      </dsp:txXfrm>
    </dsp:sp>
    <dsp:sp modelId="{DFA92D93-D68D-4325-ADA7-A491C239014A}">
      <dsp:nvSpPr>
        <dsp:cNvPr id="0" name=""/>
        <dsp:cNvSpPr/>
      </dsp:nvSpPr>
      <dsp:spPr>
        <a:xfrm>
          <a:off x="0" y="4272663"/>
          <a:ext cx="5472608" cy="730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0" cap="flat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C541F10-6783-4EB1-BB02-ECC05D28D8F1}">
      <dsp:nvSpPr>
        <dsp:cNvPr id="0" name=""/>
        <dsp:cNvSpPr/>
      </dsp:nvSpPr>
      <dsp:spPr>
        <a:xfrm>
          <a:off x="261878" y="3562083"/>
          <a:ext cx="5210729" cy="113900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4796" tIns="0" rIns="144796" bIns="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 smtClean="0">
              <a:solidFill>
                <a:srgbClr val="99FF66"/>
              </a:solidFill>
              <a:latin typeface="Arial" pitchFamily="34" charset="0"/>
              <a:cs typeface="Arial" pitchFamily="34" charset="0"/>
            </a:rPr>
            <a:t>ООО «</a:t>
          </a:r>
          <a:r>
            <a:rPr lang="ru-RU" sz="2800" b="1" kern="1200" dirty="0" err="1" smtClean="0">
              <a:solidFill>
                <a:srgbClr val="99FF66"/>
              </a:solidFill>
              <a:latin typeface="Arial" pitchFamily="34" charset="0"/>
              <a:cs typeface="Arial" pitchFamily="34" charset="0"/>
            </a:rPr>
            <a:t>Амилко</a:t>
          </a:r>
          <a:r>
            <a:rPr lang="ru-RU" sz="2800" b="1" kern="1200" dirty="0" smtClean="0">
              <a:solidFill>
                <a:srgbClr val="99FF66"/>
              </a:solidFill>
              <a:latin typeface="Arial" pitchFamily="34" charset="0"/>
              <a:cs typeface="Arial" pitchFamily="34" charset="0"/>
            </a:rPr>
            <a:t>»</a:t>
          </a:r>
          <a:endParaRPr lang="ru-RU" sz="2800" b="1" kern="1200" dirty="0">
            <a:solidFill>
              <a:srgbClr val="99FF66"/>
            </a:solidFill>
            <a:latin typeface="Arial" pitchFamily="34" charset="0"/>
            <a:cs typeface="Arial" pitchFamily="34" charset="0"/>
          </a:endParaRPr>
        </a:p>
      </dsp:txBody>
      <dsp:txXfrm>
        <a:off x="317480" y="3617685"/>
        <a:ext cx="5099525" cy="1027801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7#1">
  <dgm:title val=""/>
  <dgm:desc val=""/>
  <dgm:catLst>
    <dgm:cat type="list" pri="12000"/>
    <dgm:cat type="process" pri="20000"/>
    <dgm:cat type="relationship" pri="14000"/>
    <dgm:cat type="convert" pri="8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4#1">
  <dgm:title val=""/>
  <dgm:desc val=""/>
  <dgm:catLst>
    <dgm:cat type="list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4#2">
  <dgm:title val=""/>
  <dgm:desc val=""/>
  <dgm:catLst>
    <dgm:cat type="list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List7#2">
  <dgm:title val=""/>
  <dgm:desc val=""/>
  <dgm:catLst>
    <dgm:cat type="list" pri="12000"/>
    <dgm:cat type="process" pri="20000"/>
    <dgm:cat type="relationship" pri="14000"/>
    <dgm:cat type="convert" pri="8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</cdr:x>
      <cdr:y>0</cdr:y>
    </cdr:from>
    <cdr:to>
      <cdr:x>0</cdr:x>
      <cdr:y>0</cdr:y>
    </cdr:to>
    <cdr:sp macro="" textlink="">
      <cdr:nvSpPr>
        <cdr:cNvPr id="4" name="Line 35"/>
        <cdr:cNvSpPr>
          <a:spLocks xmlns:a="http://schemas.openxmlformats.org/drawingml/2006/main" noChangeShapeType="1"/>
        </cdr:cNvSpPr>
      </cdr:nvSpPr>
      <cdr:spPr bwMode="auto">
        <a:xfrm xmlns:a="http://schemas.openxmlformats.org/drawingml/2006/main">
          <a:off x="0" y="-2204864"/>
          <a:ext cx="0" cy="0"/>
        </a:xfrm>
        <a:prstGeom xmlns:a="http://schemas.openxmlformats.org/drawingml/2006/main" prst="line">
          <a:avLst/>
        </a:prstGeom>
        <a:noFill xmlns:a="http://schemas.openxmlformats.org/drawingml/2006/main"/>
        <a:ln xmlns:a="http://schemas.openxmlformats.org/drawingml/2006/main" w="19050">
          <a:solidFill>
            <a:srgbClr val="333399"/>
          </a:solidFill>
          <a:prstDash val="lgDash"/>
          <a:round/>
          <a:headEnd/>
          <a:tailEnd type="stealth" w="med" len="med"/>
        </a:ln>
        <a:effectLst xmlns:a="http://schemas.openxmlformats.org/drawingml/2006/main"/>
      </cdr:spPr>
      <cdr:txBody>
        <a:bodyPr xmlns:a="http://schemas.openxmlformats.org/drawingml/2006/main"/>
        <a:lstStyle xmlns:a="http://schemas.openxmlformats.org/drawingml/2006/main">
          <a:defPPr>
            <a:defRPr lang="ru-RU"/>
          </a:defPPr>
          <a:lvl1pPr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Text" lastClr="000000"/>
              </a:solidFill>
              <a:latin typeface="Arial" charset="0"/>
            </a:defRPr>
          </a:lvl1pPr>
          <a:lvl2pPr marL="4572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Text" lastClr="000000"/>
              </a:solidFill>
              <a:latin typeface="Arial" charset="0"/>
            </a:defRPr>
          </a:lvl2pPr>
          <a:lvl3pPr marL="9144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Text" lastClr="000000"/>
              </a:solidFill>
              <a:latin typeface="Arial" charset="0"/>
            </a:defRPr>
          </a:lvl3pPr>
          <a:lvl4pPr marL="13716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Text" lastClr="000000"/>
              </a:solidFill>
              <a:latin typeface="Arial" charset="0"/>
            </a:defRPr>
          </a:lvl4pPr>
          <a:lvl5pPr marL="18288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Text" lastClr="000000"/>
              </a:solidFill>
              <a:latin typeface="Arial" charset="0"/>
            </a:defRPr>
          </a:lvl5pPr>
          <a:lvl6pPr marL="2286000" algn="l" defTabSz="914400" rtl="0" eaLnBrk="1" latinLnBrk="0" hangingPunct="1">
            <a:defRPr kern="1200">
              <a:solidFill>
                <a:sysClr val="windowText" lastClr="000000"/>
              </a:solidFill>
              <a:latin typeface="Arial" charset="0"/>
            </a:defRPr>
          </a:lvl6pPr>
          <a:lvl7pPr marL="2743200" algn="l" defTabSz="914400" rtl="0" eaLnBrk="1" latinLnBrk="0" hangingPunct="1">
            <a:defRPr kern="1200">
              <a:solidFill>
                <a:sysClr val="windowText" lastClr="000000"/>
              </a:solidFill>
              <a:latin typeface="Arial" charset="0"/>
            </a:defRPr>
          </a:lvl7pPr>
          <a:lvl8pPr marL="3200400" algn="l" defTabSz="914400" rtl="0" eaLnBrk="1" latinLnBrk="0" hangingPunct="1">
            <a:defRPr kern="1200">
              <a:solidFill>
                <a:sysClr val="windowText" lastClr="000000"/>
              </a:solidFill>
              <a:latin typeface="Arial" charset="0"/>
            </a:defRPr>
          </a:lvl8pPr>
          <a:lvl9pPr marL="3657600" algn="l" defTabSz="914400" rtl="0" eaLnBrk="1" latinLnBrk="0" hangingPunct="1">
            <a:defRPr kern="1200">
              <a:solidFill>
                <a:sysClr val="windowText" lastClr="000000"/>
              </a:solidFill>
              <a:latin typeface="Arial" charset="0"/>
            </a:defRPr>
          </a:lvl9pPr>
        </a:lstStyle>
        <a:p xmlns:a="http://schemas.openxmlformats.org/drawingml/2006/main">
          <a:endParaRPr lang="ru-RU" dirty="0"/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0.00061</cdr:x>
      <cdr:y>0.00992</cdr:y>
    </cdr:from>
    <cdr:to>
      <cdr:x>0.24673</cdr:x>
      <cdr:y>0.27302</cdr:y>
    </cdr:to>
    <cdr:sp macro="" textlink="">
      <cdr:nvSpPr>
        <cdr:cNvPr id="22" name="TextBox 21"/>
        <cdr:cNvSpPr txBox="1"/>
      </cdr:nvSpPr>
      <cdr:spPr>
        <a:xfrm xmlns:a="http://schemas.openxmlformats.org/drawingml/2006/main">
          <a:off x="5670" y="68677"/>
          <a:ext cx="2320790" cy="146035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dirty="0"/>
        </a:p>
      </cdr:txBody>
    </cdr:sp>
  </cdr:relSizeAnchor>
  <cdr:relSizeAnchor xmlns:cdr="http://schemas.openxmlformats.org/drawingml/2006/chartDrawing">
    <cdr:from>
      <cdr:x>0.57546</cdr:x>
      <cdr:y>0.00069</cdr:y>
    </cdr:from>
    <cdr:to>
      <cdr:x>0.89102</cdr:x>
      <cdr:y>0.12377</cdr:y>
    </cdr:to>
    <cdr:sp macro="" textlink="">
      <cdr:nvSpPr>
        <cdr:cNvPr id="25" name="TextBox 24"/>
        <cdr:cNvSpPr txBox="1"/>
      </cdr:nvSpPr>
      <cdr:spPr>
        <a:xfrm xmlns:a="http://schemas.openxmlformats.org/drawingml/2006/main">
          <a:off x="5336343" y="9344"/>
          <a:ext cx="2887404" cy="69027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dirty="0"/>
        </a:p>
      </cdr:txBody>
    </cdr:sp>
  </cdr:relSizeAnchor>
  <cdr:relSizeAnchor xmlns:cdr="http://schemas.openxmlformats.org/drawingml/2006/chartDrawing">
    <cdr:from>
      <cdr:x>0.75244</cdr:x>
      <cdr:y>0.39489</cdr:y>
    </cdr:from>
    <cdr:to>
      <cdr:x>0.99325</cdr:x>
      <cdr:y>0.59861</cdr:y>
    </cdr:to>
    <cdr:sp macro="" textlink="">
      <cdr:nvSpPr>
        <cdr:cNvPr id="28" name="TextBox 27"/>
        <cdr:cNvSpPr txBox="1"/>
      </cdr:nvSpPr>
      <cdr:spPr>
        <a:xfrm xmlns:a="http://schemas.openxmlformats.org/drawingml/2006/main">
          <a:off x="6951582" y="2208451"/>
          <a:ext cx="2278396" cy="113615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dirty="0"/>
        </a:p>
      </cdr:txBody>
    </cdr:sp>
  </cdr:relSizeAnchor>
  <cdr:relSizeAnchor xmlns:cdr="http://schemas.openxmlformats.org/drawingml/2006/chartDrawing">
    <cdr:from>
      <cdr:x>0.04829</cdr:x>
      <cdr:y>0.5034</cdr:y>
    </cdr:from>
    <cdr:to>
      <cdr:x>0.28696</cdr:x>
      <cdr:y>0.63189</cdr:y>
    </cdr:to>
    <cdr:sp macro="" textlink="">
      <cdr:nvSpPr>
        <cdr:cNvPr id="31" name="TextBox 30"/>
        <cdr:cNvSpPr txBox="1"/>
      </cdr:nvSpPr>
      <cdr:spPr>
        <a:xfrm xmlns:a="http://schemas.openxmlformats.org/drawingml/2006/main">
          <a:off x="474540" y="2815354"/>
          <a:ext cx="2214376" cy="71327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dirty="0"/>
        </a:p>
      </cdr:txBody>
    </cdr:sp>
  </cdr:relSizeAnchor>
  <cdr:relSizeAnchor xmlns:cdr="http://schemas.openxmlformats.org/drawingml/2006/chartDrawing">
    <cdr:from>
      <cdr:x>0.12441</cdr:x>
      <cdr:y>0.64286</cdr:y>
    </cdr:from>
    <cdr:to>
      <cdr:x>0.36276</cdr:x>
      <cdr:y>0.84218</cdr:y>
    </cdr:to>
    <cdr:sp macro="" textlink="">
      <cdr:nvSpPr>
        <cdr:cNvPr id="33" name="TextBox 32"/>
        <cdr:cNvSpPr txBox="1"/>
      </cdr:nvSpPr>
      <cdr:spPr>
        <a:xfrm xmlns:a="http://schemas.openxmlformats.org/drawingml/2006/main">
          <a:off x="936104" y="3240360"/>
          <a:ext cx="1793424" cy="100468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dirty="0"/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0.60637</cdr:x>
      <cdr:y>0.03865</cdr:y>
    </cdr:from>
    <cdr:to>
      <cdr:x>0.88986</cdr:x>
      <cdr:y>0.10306</cdr:y>
    </cdr:to>
    <cdr:sp macro="" textlink="">
      <cdr:nvSpPr>
        <cdr:cNvPr id="7" name="TextBox 6"/>
        <cdr:cNvSpPr txBox="1"/>
      </cdr:nvSpPr>
      <cdr:spPr>
        <a:xfrm xmlns:a="http://schemas.openxmlformats.org/drawingml/2006/main">
          <a:off x="5544616" y="216024"/>
          <a:ext cx="2592289" cy="36000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r"/>
          <a:r>
            <a:rPr lang="ru-RU" sz="1100" b="1" dirty="0" smtClean="0">
              <a:latin typeface="Arial" pitchFamily="34" charset="0"/>
              <a:cs typeface="Arial" pitchFamily="34" charset="0"/>
            </a:rPr>
            <a:t>тыс. рублей</a:t>
          </a:r>
        </a:p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0.14563</cdr:x>
      <cdr:y>0.43803</cdr:y>
    </cdr:from>
    <cdr:to>
      <cdr:x>0.35038</cdr:x>
      <cdr:y>0.60163</cdr:y>
    </cdr:to>
    <cdr:sp macro="" textlink="">
      <cdr:nvSpPr>
        <cdr:cNvPr id="3" name="Прямоугольник 2"/>
        <cdr:cNvSpPr/>
      </cdr:nvSpPr>
      <cdr:spPr>
        <a:xfrm xmlns:a="http://schemas.openxmlformats.org/drawingml/2006/main">
          <a:off x="1331640" y="2448272"/>
          <a:ext cx="1872208" cy="914400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pPr algn="ctr"/>
          <a:endParaRPr lang="ru-RU" sz="2000" b="1" dirty="0" smtClean="0">
            <a:solidFill>
              <a:srgbClr val="FF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  <a:p xmlns:a="http://schemas.openxmlformats.org/drawingml/2006/main">
          <a:pPr algn="ctr"/>
          <a:r>
            <a:rPr lang="ru-RU" sz="20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22988,4 тыс. рублей</a:t>
          </a:r>
          <a:endParaRPr lang="ru-RU" sz="2000" b="1" dirty="0">
            <a:solidFill>
              <a:srgbClr val="FF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1"/>
            <a:ext cx="3078293" cy="51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915" tIns="47457" rIns="94915" bIns="47457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13721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2525" y="1"/>
            <a:ext cx="3078293" cy="51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915" tIns="47457" rIns="94915" bIns="47457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11C43F3F-7A0D-4E80-B2D1-B7727BA61617}" type="datetime1">
              <a:rPr lang="ru-RU"/>
              <a:pPr>
                <a:defRPr/>
              </a:pPr>
              <a:t>31.01.2020</a:t>
            </a:fld>
            <a:endParaRPr lang="ru-RU" dirty="0"/>
          </a:p>
        </p:txBody>
      </p:sp>
      <p:sp>
        <p:nvSpPr>
          <p:cNvPr id="13722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" y="9721244"/>
            <a:ext cx="3078293" cy="51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915" tIns="47457" rIns="94915" bIns="47457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13722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2525" y="9721244"/>
            <a:ext cx="3078293" cy="51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915" tIns="47457" rIns="94915" bIns="47457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0011175E-E1BD-4FB8-80D5-5DE56E1FAE9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9216627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1"/>
            <a:ext cx="3078293" cy="51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915" tIns="47457" rIns="94915" bIns="47457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2525" y="1"/>
            <a:ext cx="3078293" cy="51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915" tIns="47457" rIns="94915" bIns="47457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6A09E055-51D2-44B5-BB8A-3F74EDCFADB4}" type="datetime1">
              <a:rPr lang="ru-RU"/>
              <a:pPr>
                <a:defRPr/>
              </a:pPr>
              <a:t>31.01.2020</a:t>
            </a:fld>
            <a:endParaRPr lang="ru-RU" dirty="0"/>
          </a:p>
        </p:txBody>
      </p:sp>
      <p:sp>
        <p:nvSpPr>
          <p:cNvPr id="1536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3775" y="768350"/>
            <a:ext cx="5114925" cy="38369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4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10248" y="4861441"/>
            <a:ext cx="5681980" cy="46055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915" tIns="47457" rIns="94915" bIns="4745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1024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9721244"/>
            <a:ext cx="3078293" cy="51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915" tIns="47457" rIns="94915" bIns="47457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1024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2525" y="9721244"/>
            <a:ext cx="3078293" cy="51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915" tIns="47457" rIns="94915" bIns="47457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BF09A586-B2C8-4A12-BA8E-0E156BDB000C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081550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42A71F3-84B0-4915-9628-AB10C4428D8D}" type="slidenum">
              <a:rPr lang="ru-RU" smtClean="0"/>
              <a:pPr>
                <a:defRPr/>
              </a:pPr>
              <a:t>4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768656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42A71F3-84B0-4915-9628-AB10C4428D8D}" type="slidenum">
              <a:rPr lang="ru-RU" smtClean="0"/>
              <a:pPr>
                <a:defRPr/>
              </a:pPr>
              <a:t>5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7686565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8C7320-9D90-4350-8044-A3B7AF404B44}" type="slidenum">
              <a:rPr lang="ru-RU" smtClean="0">
                <a:solidFill>
                  <a:prstClr val="black"/>
                </a:solidFill>
              </a:rPr>
              <a:pPr/>
              <a:t>9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795398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F09A586-B2C8-4A12-BA8E-0E156BDB000C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13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465552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8C7320-9D90-4350-8044-A3B7AF404B44}" type="slidenum">
              <a:rPr lang="ru-RU" smtClean="0">
                <a:solidFill>
                  <a:prstClr val="black"/>
                </a:solidFill>
              </a:rPr>
              <a:pPr/>
              <a:t>15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394268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F09A586-B2C8-4A12-BA8E-0E156BDB000C}" type="slidenum">
              <a:rPr lang="ru-RU" smtClean="0"/>
              <a:pPr>
                <a:defRPr/>
              </a:pPr>
              <a:t>20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187056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FC7441-E0B3-439C-8325-54F8CA5C5BB8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D585D3-CF7E-42CC-A34B-39C88C2BF35E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94513" y="214313"/>
            <a:ext cx="1817687" cy="609441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439863" y="214313"/>
            <a:ext cx="5302250" cy="609441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68708C-360A-4A37-BDF8-74EAE3AC490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Прямоугольник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Прямоугольник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Прямоугольник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оугольник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7" name="Прямоугольник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 useBgFill="1">
        <p:nvSpPr>
          <p:cNvPr id="30" name="Скругленный прямоугольник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 useBgFill="1">
        <p:nvSpPr>
          <p:cNvPr id="31" name="Скругленный прямоугольник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Прямоугольник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pPr>
              <a:defRPr/>
            </a:pPr>
            <a:fld id="{A11F5507-8E77-4E8D-A81F-2F975A48664B}" type="datetime1">
              <a:rPr lang="ru-RU" smtClean="0"/>
              <a:pPr>
                <a:defRPr/>
              </a:pPr>
              <a:t>31.01.2020</a:t>
            </a:fld>
            <a:endParaRPr lang="ru-RU" dirty="0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787DEA3E-E4CB-407D-B657-CAF3B9840516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8F7A6D5-027F-4DB0-9A16-72A98B5135F7}" type="datetime1">
              <a:rPr lang="ru-RU" smtClean="0"/>
              <a:pPr>
                <a:defRPr/>
              </a:pPr>
              <a:t>31.01.2020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4B4108-8E3B-4090-B5EB-83F9AF377A90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63CAAF5-8045-44A7-B24C-CCEF5557D627}" type="datetime1">
              <a:rPr lang="ru-RU" smtClean="0"/>
              <a:pPr>
                <a:defRPr/>
              </a:pPr>
              <a:t>31.01.2020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0385A86-A92A-4EA4-9618-82E9287A24DC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835280B-5B00-44BF-B243-C37C248B0055}" type="datetime1">
              <a:rPr lang="ru-RU" smtClean="0"/>
              <a:pPr>
                <a:defRPr/>
              </a:pPr>
              <a:t>31.01.2020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029D096-54BB-47B4-BC44-E02B886345BE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Дата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>
              <a:defRPr/>
            </a:pPr>
            <a:fld id="{46B022DC-AB95-42E8-B74C-2BF8C53F84E4}" type="datetime1">
              <a:rPr lang="ru-RU" smtClean="0"/>
              <a:pPr>
                <a:defRPr/>
              </a:pPr>
              <a:t>31.01.2020</a:t>
            </a:fld>
            <a:endParaRPr lang="ru-RU" dirty="0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>
              <a:defRPr/>
            </a:pPr>
            <a:fld id="{B4FE557B-FF79-4E09-86A0-C04C69E7BBDB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pPr>
              <a:defRPr/>
            </a:pPr>
            <a:endParaRPr lang="ru-RU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pPr>
              <a:defRPr/>
            </a:pPr>
            <a:fld id="{DBE90372-45E1-445F-BA15-5FFFCD8B6401}" type="datetime1">
              <a:rPr lang="ru-RU" smtClean="0"/>
              <a:pPr>
                <a:defRPr/>
              </a:pPr>
              <a:t>31.01.2020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pPr>
              <a:defRPr/>
            </a:pPr>
            <a:fld id="{8225CCA8-A029-4ACE-A2F9-2618B1ED791E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9B0498F-6C31-421D-BA6E-9E04BCDF72C7}" type="datetime1">
              <a:rPr lang="ru-RU" smtClean="0"/>
              <a:pPr>
                <a:defRPr/>
              </a:pPr>
              <a:t>31.01.2020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0FCF6E5-903C-4741-80A7-091C08420D98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6508C30-FE1B-41A3-B56E-D729D39FF96A}" type="datetime1">
              <a:rPr lang="ru-RU" smtClean="0"/>
              <a:pPr>
                <a:defRPr/>
              </a:pPr>
              <a:t>31.01.2020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4B3E528-E862-49EE-BC26-EE88018891AB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5CF373-D2D7-4B41-B251-126AAF6FD190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dirty="0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F1510CD-BA21-428B-BBCB-8EACF56A2920}" type="datetime1">
              <a:rPr lang="ru-RU" smtClean="0"/>
              <a:pPr>
                <a:defRPr/>
              </a:pPr>
              <a:t>31.01.2020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9440790-7843-4A66-BC88-B6E142EDED79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466FF29-F562-434C-A2D5-1A0991CE9EF9}" type="datetime1">
              <a:rPr lang="ru-RU" smtClean="0"/>
              <a:pPr>
                <a:defRPr/>
              </a:pPr>
              <a:t>31.01.2020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D589088-FD8D-4EB4-B3B2-B3EFEB08AAB3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8EF8119-C6F5-4106-8ECF-22D54F684B9B}" type="datetime1">
              <a:rPr lang="ru-RU" smtClean="0"/>
              <a:pPr>
                <a:defRPr/>
              </a:pPr>
              <a:t>31.01.2020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315D06A-1891-4E5E-98F2-D16C0D4438EA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Прямоугольник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4" name="Прямоугольник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5" name="Прямоугольник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6" name="Прямоугольник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7" name="Прямоугольник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30" name="Скругленный прямоугольник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31" name="Скругленный прямоугольник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pPr>
              <a:defRPr/>
            </a:pPr>
            <a:fld id="{AA90EDF4-DD20-4DCF-B072-AD6FCF01C45E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31.01.2020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787DEA3E-E4CB-407D-B657-CAF3B9840516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1B2FA0F-FF47-451C-B87B-620190FDCF6B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31.01.2020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4B4108-8E3B-4090-B5EB-83F9AF377A90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974D41A-3A0D-413C-9EF9-6CA93514A039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31.01.2020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0385A86-A92A-4EA4-9618-82E9287A24DC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D7C8E7C-0361-4305-A587-A5116F97FAB7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31.01.2020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029D096-54BB-47B4-BC44-E02B886345BE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Дата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>
              <a:defRPr/>
            </a:pPr>
            <a:fld id="{B5FCAD9E-4683-4811-AE3A-049D2791325F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31.01.2020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>
              <a:defRPr/>
            </a:pPr>
            <a:fld id="{B4FE557B-FF79-4E09-86A0-C04C69E7BBDB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pPr>
              <a:defRPr/>
            </a:pPr>
            <a:fld id="{55D3CCD1-9326-4A02-BDB6-FE0C93390EF5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31.01.2020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pPr>
              <a:defRPr/>
            </a:pPr>
            <a:fld id="{8225CCA8-A029-4ACE-A2F9-2618B1ED791E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D65E16B-CEAE-4E87-AF93-2693D21954C4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31.01.2020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0FCF6E5-903C-4741-80A7-091C08420D98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BD7355-850B-4754-BAD4-CAFF4DD43AF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67B3599-3657-4A23-859D-E0EF92DC4F9C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31.01.2020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4B3E528-E862-49EE-BC26-EE88018891AB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dirty="0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73AAE42-29CA-4A96-BBE2-BE8B1CE40100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31.01.2020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9440790-7843-4A66-BC88-B6E142EDED79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2A3277F-35ED-4052-9210-A16970609FD1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31.01.2020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D589088-FD8D-4EB4-B3B2-B3EFEB08AAB3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95A0C3C-0287-49BC-8075-26406B54F452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31.01.2020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315D06A-1891-4E5E-98F2-D16C0D4438EA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 flipV="1">
            <a:off x="5410200" y="3810000"/>
            <a:ext cx="3733800" cy="90488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 flipV="1">
            <a:off x="5410200" y="3897313"/>
            <a:ext cx="3733800" cy="19208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 flipV="1">
            <a:off x="5410200" y="4114800"/>
            <a:ext cx="3733800" cy="9525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 flipV="1">
            <a:off x="5410200" y="4164013"/>
            <a:ext cx="1965325" cy="19050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 flipV="1">
            <a:off x="5410200" y="4198938"/>
            <a:ext cx="1965325" cy="9525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11" name="Скругленный прямоугольник 10"/>
          <p:cNvSpPr/>
          <p:nvPr/>
        </p:nvSpPr>
        <p:spPr bwMode="white">
          <a:xfrm>
            <a:off x="5410200" y="3962400"/>
            <a:ext cx="3063875" cy="26988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12" name="Скругленный прямоугольник 11"/>
          <p:cNvSpPr/>
          <p:nvPr/>
        </p:nvSpPr>
        <p:spPr bwMode="white">
          <a:xfrm>
            <a:off x="7377113" y="4060825"/>
            <a:ext cx="1600200" cy="36513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0" y="3649663"/>
            <a:ext cx="9144000" cy="24447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0" y="3675063"/>
            <a:ext cx="9144000" cy="1412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 flipV="1">
            <a:off x="6413500" y="3643313"/>
            <a:ext cx="2730500" cy="24765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0" y="0"/>
            <a:ext cx="9144000" cy="370205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17" name="Дата 27"/>
          <p:cNvSpPr>
            <a:spLocks noGrp="1"/>
          </p:cNvSpPr>
          <p:nvPr>
            <p:ph type="dt" sz="half" idx="10"/>
          </p:nvPr>
        </p:nvSpPr>
        <p:spPr>
          <a:xfrm>
            <a:off x="6705600" y="4206875"/>
            <a:ext cx="960438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922DEC-130C-4521-AE93-8C8A5B1220C2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31.01.2020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18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1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20088" y="1588"/>
            <a:ext cx="747712" cy="365125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56AA00EB-120E-4A73-BF49-F2FF72C562F6}" type="slidenum">
              <a:rPr 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40793A-56C9-498E-A70F-38D3F5D1C8B4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31.01.2020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C97F8C-7B70-469F-99BD-22916FD59261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F9FD61-6BB8-4979-A4C0-776DD6C03323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31.01.2020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3EF5C8-DA30-4A4F-8BEB-F6AD1DBF843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52DC33-0CC9-41FC-92E7-2441844BA919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31.01.2020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F80F2B-8F70-47D5-B4A4-39A6E29FEEE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/>
          <a:lstStyle>
            <a:lvl1pPr>
              <a:defRPr sz="4000" b="0" i="0" cap="none" baseline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8CAA3DCE-A4F2-4A93-A30A-37FDDE2FA2C2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31.01.2020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8" name="Номер слайда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5306A56E-A333-4C61-8E08-8611FFD624DD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9" name="Нижний колонтитул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583363" y="612775"/>
            <a:ext cx="957262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515BB7-4990-4FF4-9EF0-9916C24EB1FA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31.01.2020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B80F07-01D7-46F6-93BF-7E85D5443A77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9863" y="1709738"/>
            <a:ext cx="3559175" cy="45989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151438" y="1709738"/>
            <a:ext cx="3560762" cy="45989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95A042-1C1C-4EB5-BC3E-11C3658785DA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615890-CD32-4330-B054-6E98C7CE1C89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31.01.2020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61510F-C643-4AA0-8380-EABBD49AD4DE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BA75F8-9409-4318-97A3-6291DFC8907F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31.01.2020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BE658A-C51F-4CE5-A014-80C429963A1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dirty="0" smtClean="0"/>
              <a:t>Вставка рисунка</a:t>
            </a:r>
            <a:endParaRPr lang="en-US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66A337-3633-4B12-8BEB-5DA97BD342D0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31.01.2020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C2272D-6230-46C0-B6E2-18597520D0E8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A6C16A-535B-4ABC-A105-7658BD06305B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31.01.2020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4E0319-4005-4E71-8877-6514BCDA0A7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57EF45-CC39-46E4-8B1E-F5CB0DE02963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31.01.2020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F4BF5A-CDCA-4ABB-802A-443D3237E0A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>
  <p:cSld name="Заголовок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иаграмма 2"/>
          <p:cNvSpPr>
            <a:spLocks noGrp="1"/>
          </p:cNvSpPr>
          <p:nvPr>
            <p:ph type="chart" idx="1"/>
          </p:nvPr>
        </p:nvSpPr>
        <p:spPr>
          <a:xfrm>
            <a:off x="457200" y="1828800"/>
            <a:ext cx="8229600" cy="4302125"/>
          </a:xfrm>
        </p:spPr>
        <p:txBody>
          <a:bodyPr/>
          <a:lstStyle/>
          <a:p>
            <a:pPr lvl="0"/>
            <a:endParaRPr lang="ru-RU" noProof="0" dirty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D1AF90-C082-4DC6-A0D4-C9C3EE8A1B6C}" type="datetime1">
              <a:rPr lang="ru-RU" smtClean="0"/>
              <a:pPr>
                <a:defRPr/>
              </a:pPr>
              <a:t>31.01.2020</a:t>
            </a:fld>
            <a:endParaRPr lang="ru-RU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8E8EEE-9704-4CC1-BA08-1780DAC4FD5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DB968D-4D6C-45D9-9298-414BFE4F797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DBC50C-F025-4D88-9684-3B96976DEF0D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768B5F-9977-4F3C-82F2-812503EC125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CEBCAC-853C-43A3-916F-6ACF39FF2F2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dirty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33A1F7-9AAC-4179-A222-1F88C2C9506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slideLayout" Target="../slideLayouts/slideLayout45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rotWithShape="0">
          <a:gsLst>
            <a:gs pos="0">
              <a:srgbClr val="CCCCFF"/>
            </a:gs>
            <a:gs pos="100000">
              <a:srgbClr val="F0F8FF"/>
            </a:gs>
          </a:gsLst>
          <a:path path="rect">
            <a:fillToRect l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439863" y="214313"/>
            <a:ext cx="7272337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439863" y="1709738"/>
            <a:ext cx="7272337" cy="4598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629650" y="6237288"/>
            <a:ext cx="576263" cy="388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2000" b="1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100C51C1-313E-498A-A33E-EDB43AC6CAA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1" r:id="rId1"/>
    <p:sldLayoutId id="2147483752" r:id="rId2"/>
    <p:sldLayoutId id="2147483753" r:id="rId3"/>
    <p:sldLayoutId id="2147483754" r:id="rId4"/>
    <p:sldLayoutId id="2147483755" r:id="rId5"/>
    <p:sldLayoutId id="2147483756" r:id="rId6"/>
    <p:sldLayoutId id="2147483757" r:id="rId7"/>
    <p:sldLayoutId id="2147483758" r:id="rId8"/>
    <p:sldLayoutId id="2147483759" r:id="rId9"/>
    <p:sldLayoutId id="2147483760" r:id="rId10"/>
    <p:sldLayoutId id="2147483761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Прямоугольник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0" name="Прямоугольник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1" name="Прямоугольник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2" name="Прямоугольник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 useBgFill="1">
        <p:nvSpPr>
          <p:cNvPr id="33" name="Скругленный прямоугольник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 useBgFill="1">
        <p:nvSpPr>
          <p:cNvPr id="34" name="Скругленный прямоугольник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5" name="Прямоугольник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Прямоугольник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Прямоугольник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8" name="Прямоугольник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9" name="Прямоугольник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40" name="Прямоугольник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pPr algn="l" eaLnBrk="1" latinLnBrk="0" hangingPunct="1"/>
            <a:fld id="{5A149361-940F-4DE4-A267-7C86AF4F4F9D}" type="datetime1">
              <a:rPr lang="ru-RU" sz="800" smtClean="0">
                <a:solidFill>
                  <a:schemeClr val="accent2"/>
                </a:solidFill>
              </a:rPr>
              <a:pPr algn="l" eaLnBrk="1" latinLnBrk="0" hangingPunct="1"/>
              <a:t>31.01.2020</a:t>
            </a:fld>
            <a:endParaRPr lang="en-US" sz="800" dirty="0">
              <a:solidFill>
                <a:schemeClr val="accent2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pPr algn="r" eaLnBrk="1" latinLnBrk="0" hangingPunct="1"/>
            <a:endParaRPr kumimoji="0" lang="en-US" sz="800" dirty="0">
              <a:solidFill>
                <a:schemeClr val="accent2"/>
              </a:solidFill>
            </a:endParaRPr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100C51C1-313E-498A-A33E-EDB43AC6CAA6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76" r:id="rId1"/>
    <p:sldLayoutId id="2147483777" r:id="rId2"/>
    <p:sldLayoutId id="2147483778" r:id="rId3"/>
    <p:sldLayoutId id="2147483779" r:id="rId4"/>
    <p:sldLayoutId id="2147483780" r:id="rId5"/>
    <p:sldLayoutId id="2147483781" r:id="rId6"/>
    <p:sldLayoutId id="2147483782" r:id="rId7"/>
    <p:sldLayoutId id="2147483783" r:id="rId8"/>
    <p:sldLayoutId id="2147483784" r:id="rId9"/>
    <p:sldLayoutId id="2147483785" r:id="rId10"/>
    <p:sldLayoutId id="2147483786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1" name="Прямоугольник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2" name="Прямоугольник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33" name="Скругленный прямоугольник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34" name="Скругленный прямоугольник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5" name="Прямоугольник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6" name="Прямоугольник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7" name="Прямоугольник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8" name="Прямоугольник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9" name="Прямоугольник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0" name="Прямоугольник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FA026FC8-E8C6-4B3E-BF1D-DACF36C04D91}" type="datetime1">
              <a:rPr lang="ru-RU" smtClean="0">
                <a:solidFill>
                  <a:srgbClr val="C0504D"/>
                </a:solidFill>
              </a:rPr>
              <a:pPr/>
              <a:t>31.01.2020</a:t>
            </a:fld>
            <a:endParaRPr lang="en-US" dirty="0">
              <a:solidFill>
                <a:srgbClr val="C0504D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en-US" dirty="0">
              <a:solidFill>
                <a:srgbClr val="C0504D"/>
              </a:solidFill>
            </a:endParaRPr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100C51C1-313E-498A-A33E-EDB43AC6CAA6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3" r:id="rId1"/>
    <p:sldLayoutId id="2147483814" r:id="rId2"/>
    <p:sldLayoutId id="2147483815" r:id="rId3"/>
    <p:sldLayoutId id="2147483816" r:id="rId4"/>
    <p:sldLayoutId id="2147483817" r:id="rId5"/>
    <p:sldLayoutId id="2147483818" r:id="rId6"/>
    <p:sldLayoutId id="2147483819" r:id="rId7"/>
    <p:sldLayoutId id="2147483820" r:id="rId8"/>
    <p:sldLayoutId id="2147483821" r:id="rId9"/>
    <p:sldLayoutId id="2147483822" r:id="rId10"/>
    <p:sldLayoutId id="2147483823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>
            <a:off x="0" y="366713"/>
            <a:ext cx="9144000" cy="8413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0" y="0"/>
            <a:ext cx="9144000" cy="31115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0" y="307975"/>
            <a:ext cx="9144000" cy="92075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1" name="Прямоугольник 30"/>
          <p:cNvSpPr/>
          <p:nvPr/>
        </p:nvSpPr>
        <p:spPr>
          <a:xfrm flipV="1">
            <a:off x="5410200" y="360363"/>
            <a:ext cx="3733800" cy="904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2" name="Прямоугольник 31"/>
          <p:cNvSpPr/>
          <p:nvPr/>
        </p:nvSpPr>
        <p:spPr>
          <a:xfrm flipV="1">
            <a:off x="5410200" y="439738"/>
            <a:ext cx="3733800" cy="18097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33" name="Скругленный прямоугольник 32"/>
          <p:cNvSpPr/>
          <p:nvPr/>
        </p:nvSpPr>
        <p:spPr bwMode="white">
          <a:xfrm>
            <a:off x="5407025" y="496888"/>
            <a:ext cx="3063875" cy="28575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34" name="Скругленный прямоугольник 33"/>
          <p:cNvSpPr/>
          <p:nvPr/>
        </p:nvSpPr>
        <p:spPr bwMode="white">
          <a:xfrm>
            <a:off x="7373938" y="588963"/>
            <a:ext cx="1600200" cy="3651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5" name="Прямоугольник 34"/>
          <p:cNvSpPr/>
          <p:nvPr/>
        </p:nvSpPr>
        <p:spPr bwMode="invGray">
          <a:xfrm>
            <a:off x="9085263" y="-1588"/>
            <a:ext cx="57150" cy="620713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6" name="Прямоугольник 35"/>
          <p:cNvSpPr/>
          <p:nvPr/>
        </p:nvSpPr>
        <p:spPr bwMode="invGray">
          <a:xfrm>
            <a:off x="9043988" y="-1588"/>
            <a:ext cx="28575" cy="620713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7" name="Прямоугольник 36"/>
          <p:cNvSpPr/>
          <p:nvPr/>
        </p:nvSpPr>
        <p:spPr bwMode="invGray">
          <a:xfrm>
            <a:off x="9024938" y="-1588"/>
            <a:ext cx="9525" cy="620713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8" name="Прямоугольник 37"/>
          <p:cNvSpPr/>
          <p:nvPr/>
        </p:nvSpPr>
        <p:spPr bwMode="invGray">
          <a:xfrm>
            <a:off x="8975725" y="-1588"/>
            <a:ext cx="26988" cy="620713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9" name="Прямоугольник 38"/>
          <p:cNvSpPr/>
          <p:nvPr/>
        </p:nvSpPr>
        <p:spPr bwMode="invGray">
          <a:xfrm>
            <a:off x="8915400" y="0"/>
            <a:ext cx="55563" cy="585788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0" name="Прямоугольник 39"/>
          <p:cNvSpPr/>
          <p:nvPr/>
        </p:nvSpPr>
        <p:spPr bwMode="invGray">
          <a:xfrm>
            <a:off x="8874125" y="0"/>
            <a:ext cx="7938" cy="585788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063" name="Заголовок 21"/>
          <p:cNvSpPr>
            <a:spLocks noGrp="1"/>
          </p:cNvSpPr>
          <p:nvPr>
            <p:ph type="title"/>
          </p:nvPr>
        </p:nvSpPr>
        <p:spPr bwMode="auto">
          <a:xfrm>
            <a:off x="457200" y="1143000"/>
            <a:ext cx="82296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2064" name="Текст 12"/>
          <p:cNvSpPr>
            <a:spLocks noGrp="1"/>
          </p:cNvSpPr>
          <p:nvPr>
            <p:ph type="body" idx="1"/>
          </p:nvPr>
        </p:nvSpPr>
        <p:spPr bwMode="auto">
          <a:xfrm>
            <a:off x="457200" y="2249488"/>
            <a:ext cx="8229600" cy="432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586538" y="612775"/>
            <a:ext cx="957262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  <a:cs typeface="+mn-cs"/>
              </a:defRPr>
            </a:lvl1pPr>
          </a:lstStyle>
          <a:p>
            <a:pPr>
              <a:defRPr/>
            </a:pPr>
            <a:fld id="{2E7B9F55-912A-4666-8831-141DED8881EB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31.01.2020</a:t>
            </a:fld>
            <a:endParaRPr lang="en-US" dirty="0">
              <a:solidFill>
                <a:srgbClr val="C0504D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5257800" y="612775"/>
            <a:ext cx="1325563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  <a:cs typeface="+mn-cs"/>
              </a:defRPr>
            </a:lvl1pPr>
          </a:lstStyle>
          <a:p>
            <a:pPr>
              <a:defRPr/>
            </a:pPr>
            <a:endParaRPr lang="en-US" dirty="0">
              <a:solidFill>
                <a:srgbClr val="C0504D"/>
              </a:solidFill>
            </a:endParaRPr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74038" y="1588"/>
            <a:ext cx="762000" cy="366712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  <a:cs typeface="+mn-cs"/>
              </a:defRPr>
            </a:lvl1pPr>
          </a:lstStyle>
          <a:p>
            <a:pPr>
              <a:defRPr/>
            </a:pPr>
            <a:fld id="{CA0BB7F5-791E-4F5A-B069-A20C241651E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66" r:id="rId1"/>
    <p:sldLayoutId id="2147484067" r:id="rId2"/>
    <p:sldLayoutId id="2147484068" r:id="rId3"/>
    <p:sldLayoutId id="2147484069" r:id="rId4"/>
    <p:sldLayoutId id="2147484070" r:id="rId5"/>
    <p:sldLayoutId id="2147484071" r:id="rId6"/>
    <p:sldLayoutId id="2147484072" r:id="rId7"/>
    <p:sldLayoutId id="2147484073" r:id="rId8"/>
    <p:sldLayoutId id="2147484074" r:id="rId9"/>
    <p:sldLayoutId id="2147484075" r:id="rId10"/>
    <p:sldLayoutId id="2147484076" r:id="rId11"/>
    <p:sldLayoutId id="2147484077" r:id="rId12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9pPr>
    </p:titleStyle>
    <p:bodyStyle>
      <a:lvl1pPr marL="365125" indent="-255588" algn="l" rtl="0" eaLnBrk="0" fontAlgn="base" hangingPunct="0">
        <a:spcBef>
          <a:spcPts val="300"/>
        </a:spcBef>
        <a:spcAft>
          <a:spcPct val="0"/>
        </a:spcAft>
        <a:buClr>
          <a:srgbClr val="9BBB59"/>
        </a:buClr>
        <a:buFont typeface="Georgia" pitchFamily="18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7225" indent="-246063" algn="l" rtl="0" eaLnBrk="0" fontAlgn="base" hangingPunct="0">
        <a:spcBef>
          <a:spcPts val="300"/>
        </a:spcBef>
        <a:spcAft>
          <a:spcPct val="0"/>
        </a:spcAft>
        <a:buClr>
          <a:schemeClr val="accent2"/>
        </a:buClr>
        <a:buFont typeface="Georgia" pitchFamily="18" charset="0"/>
        <a:buChar char="▫"/>
        <a:defRPr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2338" indent="-219075" algn="l" rtl="0" eaLnBrk="0" fontAlgn="base" hangingPunct="0">
        <a:spcBef>
          <a:spcPts val="300"/>
        </a:spcBef>
        <a:spcAft>
          <a:spcPct val="0"/>
        </a:spcAft>
        <a:buClr>
          <a:schemeClr val="accent1"/>
        </a:buClr>
        <a:buFont typeface="Wingdings 2" pitchFamily="18" charset="2"/>
        <a:buChar char=""/>
        <a:defRPr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13" indent="-200025" algn="l" rtl="0" eaLnBrk="0" fontAlgn="base" hangingPunct="0">
        <a:spcBef>
          <a:spcPts val="300"/>
        </a:spcBef>
        <a:spcAft>
          <a:spcPct val="0"/>
        </a:spcAft>
        <a:buClr>
          <a:schemeClr val="accent1"/>
        </a:buClr>
        <a:buFont typeface="Wingdings 2" pitchFamily="18" charset="2"/>
        <a:buChar char=""/>
        <a:defRPr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063" indent="-182563" algn="l" rtl="0" eaLnBrk="0" fontAlgn="base" hangingPunct="0">
        <a:spcBef>
          <a:spcPts val="300"/>
        </a:spcBef>
        <a:spcAft>
          <a:spcPct val="0"/>
        </a:spcAft>
        <a:buClr>
          <a:srgbClr val="9BBB59"/>
        </a:buClr>
        <a:buFont typeface="Georgia" pitchFamily="18" charset="0"/>
        <a:buChar char="▫"/>
        <a:defRPr sz="2000" kern="1200">
          <a:solidFill>
            <a:srgbClr val="9BBB59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5.xml"/><Relationship Id="rId13" Type="http://schemas.openxmlformats.org/officeDocument/2006/relationships/image" Target="../media/image34.jpeg"/><Relationship Id="rId3" Type="http://schemas.openxmlformats.org/officeDocument/2006/relationships/image" Target="../media/image29.png"/><Relationship Id="rId7" Type="http://schemas.openxmlformats.org/officeDocument/2006/relationships/diagramLayout" Target="../diagrams/layout5.xml"/><Relationship Id="rId12" Type="http://schemas.openxmlformats.org/officeDocument/2006/relationships/image" Target="../media/image33.png"/><Relationship Id="rId2" Type="http://schemas.openxmlformats.org/officeDocument/2006/relationships/image" Target="../media/image28.jpeg"/><Relationship Id="rId16" Type="http://schemas.openxmlformats.org/officeDocument/2006/relationships/image" Target="../media/image37.jpeg"/><Relationship Id="rId1" Type="http://schemas.openxmlformats.org/officeDocument/2006/relationships/slideLayout" Target="../slideLayouts/slideLayout24.xml"/><Relationship Id="rId6" Type="http://schemas.openxmlformats.org/officeDocument/2006/relationships/diagramData" Target="../diagrams/data5.xml"/><Relationship Id="rId11" Type="http://schemas.openxmlformats.org/officeDocument/2006/relationships/image" Target="../media/image32.jpeg"/><Relationship Id="rId5" Type="http://schemas.openxmlformats.org/officeDocument/2006/relationships/image" Target="../media/image31.png"/><Relationship Id="rId15" Type="http://schemas.openxmlformats.org/officeDocument/2006/relationships/image" Target="../media/image36.jpeg"/><Relationship Id="rId10" Type="http://schemas.microsoft.com/office/2007/relationships/diagramDrawing" Target="../diagrams/drawing5.xml"/><Relationship Id="rId4" Type="http://schemas.openxmlformats.org/officeDocument/2006/relationships/image" Target="../media/image30.jpeg"/><Relationship Id="rId9" Type="http://schemas.openxmlformats.org/officeDocument/2006/relationships/diagramColors" Target="../diagrams/colors5.xml"/><Relationship Id="rId14" Type="http://schemas.openxmlformats.org/officeDocument/2006/relationships/image" Target="../media/image3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4.xml"/><Relationship Id="rId4" Type="http://schemas.openxmlformats.org/officeDocument/2006/relationships/chart" Target="../charts/char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43.jpeg"/><Relationship Id="rId4" Type="http://schemas.openxmlformats.org/officeDocument/2006/relationships/image" Target="../media/image42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7.xml"/><Relationship Id="rId5" Type="http://schemas.openxmlformats.org/officeDocument/2006/relationships/image" Target="../media/image39.png"/><Relationship Id="rId4" Type="http://schemas.openxmlformats.org/officeDocument/2006/relationships/chart" Target="../charts/char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4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4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3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35.xml"/><Relationship Id="rId6" Type="http://schemas.openxmlformats.org/officeDocument/2006/relationships/image" Target="../media/image49.png"/><Relationship Id="rId5" Type="http://schemas.openxmlformats.org/officeDocument/2006/relationships/image" Target="../media/image48.jpeg"/><Relationship Id="rId4" Type="http://schemas.openxmlformats.org/officeDocument/2006/relationships/image" Target="../media/image31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chart" Target="../charts/chart8.xml"/><Relationship Id="rId3" Type="http://schemas.openxmlformats.org/officeDocument/2006/relationships/image" Target="../media/image50.jpeg"/><Relationship Id="rId7" Type="http://schemas.openxmlformats.org/officeDocument/2006/relationships/chart" Target="../charts/chart7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5.xml"/><Relationship Id="rId6" Type="http://schemas.openxmlformats.org/officeDocument/2006/relationships/image" Target="../media/image53.jpeg"/><Relationship Id="rId5" Type="http://schemas.openxmlformats.org/officeDocument/2006/relationships/image" Target="../media/image52.jpeg"/><Relationship Id="rId4" Type="http://schemas.openxmlformats.org/officeDocument/2006/relationships/image" Target="../media/image51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39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4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6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12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4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4.xml"/><Relationship Id="rId3" Type="http://schemas.openxmlformats.org/officeDocument/2006/relationships/diagramLayout" Target="../diagrams/layout3.xml"/><Relationship Id="rId7" Type="http://schemas.openxmlformats.org/officeDocument/2006/relationships/diagramData" Target="../diagrams/data4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4.xml"/><Relationship Id="rId6" Type="http://schemas.microsoft.com/office/2007/relationships/diagramDrawing" Target="../diagrams/drawing3.xml"/><Relationship Id="rId11" Type="http://schemas.microsoft.com/office/2007/relationships/diagramDrawing" Target="../diagrams/drawing4.xml"/><Relationship Id="rId5" Type="http://schemas.openxmlformats.org/officeDocument/2006/relationships/diagramColors" Target="../diagrams/colors3.xml"/><Relationship Id="rId10" Type="http://schemas.openxmlformats.org/officeDocument/2006/relationships/diagramColors" Target="../diagrams/colors4.xml"/><Relationship Id="rId4" Type="http://schemas.openxmlformats.org/officeDocument/2006/relationships/diagramQuickStyle" Target="../diagrams/quickStyle3.xml"/><Relationship Id="rId9" Type="http://schemas.openxmlformats.org/officeDocument/2006/relationships/diagramQuickStyle" Target="../diagrams/quickStyle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6.xml"/><Relationship Id="rId4" Type="http://schemas.openxmlformats.org/officeDocument/2006/relationships/chart" Target="../charts/char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millerovo.jpg"/>
          <p:cNvPicPr>
            <a:picLocks noChangeAspect="1"/>
          </p:cNvPicPr>
          <p:nvPr/>
        </p:nvPicPr>
        <p:blipFill>
          <a:blip r:embed="rId2" cstate="print"/>
          <a:srcRect l="5660" b="14804"/>
          <a:stretch>
            <a:fillRect/>
          </a:stretch>
        </p:blipFill>
        <p:spPr>
          <a:xfrm>
            <a:off x="2627784" y="476672"/>
            <a:ext cx="4009596" cy="2808312"/>
          </a:xfrm>
          <a:prstGeom prst="rect">
            <a:avLst/>
          </a:prstGeom>
          <a:ln>
            <a:noFill/>
          </a:ln>
          <a:effectLst>
            <a:softEdge rad="317500"/>
          </a:effectLst>
        </p:spPr>
      </p:pic>
      <p:sp>
        <p:nvSpPr>
          <p:cNvPr id="1945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39552" y="980728"/>
            <a:ext cx="8458200" cy="1470025"/>
          </a:xfrm>
        </p:spPr>
        <p:txBody>
          <a:bodyPr>
            <a:normAutofit fontScale="90000"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 eaLnBrk="1" hangingPunct="1">
              <a:defRPr/>
            </a:pPr>
            <a:r>
              <a:rPr lang="ru-RU" sz="2400" b="1" spc="150" dirty="0" smtClean="0">
                <a:ln w="11430"/>
                <a:solidFill>
                  <a:srgbClr val="FFFF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Администрация Миллеровского городского поселения</a:t>
            </a:r>
            <a:r>
              <a:rPr lang="ru-RU" sz="26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/>
            </a:r>
            <a:br>
              <a:rPr lang="ru-RU" sz="26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</a:br>
            <a:r>
              <a:rPr lang="ru-RU" sz="26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/>
            </a:r>
            <a:br>
              <a:rPr lang="ru-RU" sz="26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</a:br>
            <a:r>
              <a:rPr lang="ru-RU" sz="26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/>
            </a:r>
            <a:br>
              <a:rPr lang="ru-RU" sz="26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</a:br>
            <a:endParaRPr lang="ru-RU" sz="4500" b="1" spc="150" dirty="0" smtClean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0" y="3789040"/>
            <a:ext cx="8964488" cy="3068960"/>
          </a:xfrm>
          <a:ln>
            <a:solidFill>
              <a:schemeClr val="tx2">
                <a:lumMod val="40000"/>
                <a:lumOff val="60000"/>
              </a:schemeClr>
            </a:solidFill>
          </a:ln>
        </p:spPr>
        <p:txBody>
          <a:bodyPr>
            <a:normAutofit fontScale="85000" lnSpcReduction="20000"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eaLnBrk="1" hangingPunct="1"/>
            <a:endParaRPr lang="ru-RU" sz="2600" b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algn="ctr" eaLnBrk="1" hangingPunct="1"/>
            <a:r>
              <a:rPr lang="ru-RU" sz="3300" b="1" dirty="0" smtClean="0">
                <a:ln w="11430"/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</a:rPr>
              <a:t>Бюджет Миллеровского городского поселения</a:t>
            </a:r>
          </a:p>
          <a:p>
            <a:pPr algn="ctr" eaLnBrk="1" hangingPunct="1"/>
            <a:r>
              <a:rPr lang="ru-RU" sz="33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</a:rPr>
              <a:t>на 2020 год и на плановый период </a:t>
            </a:r>
          </a:p>
          <a:p>
            <a:pPr algn="ctr" eaLnBrk="1" hangingPunct="1"/>
            <a:r>
              <a:rPr lang="ru-RU" sz="33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</a:rPr>
              <a:t>2021 и 2022 годов</a:t>
            </a:r>
          </a:p>
          <a:p>
            <a:pPr algn="ctr" eaLnBrk="1" hangingPunct="1"/>
            <a:endParaRPr lang="ru-RU" sz="3300" b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Georgia" pitchFamily="18" charset="0"/>
            </a:endParaRPr>
          </a:p>
          <a:p>
            <a:pPr algn="ctr" eaLnBrk="1" hangingPunct="1"/>
            <a:r>
              <a:rPr lang="ru-RU" sz="16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</a:rPr>
              <a:t>(материалы подготовлены с учетом приказа Минфина России от 22.09.2015 № 145н </a:t>
            </a:r>
          </a:p>
          <a:p>
            <a:pPr algn="ctr" eaLnBrk="1" hangingPunct="1"/>
            <a:r>
              <a:rPr lang="ru-RU" sz="16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</a:rPr>
              <a:t>«Об утверждении методических рекомендаций по представлению бюджетов субъектов Российской Федерации и местных бюджетов и отчетов об их исполнении в доступной для граждан форме»)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043608" y="2780928"/>
            <a:ext cx="7161576" cy="6001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64008" lvl="0" algn="ctr" fontAlgn="auto">
              <a:spcBef>
                <a:spcPts val="300"/>
              </a:spcBef>
              <a:spcAft>
                <a:spcPts val="0"/>
              </a:spcAft>
              <a:buClr>
                <a:srgbClr val="9BBB59"/>
              </a:buClr>
              <a:defRPr/>
            </a:pPr>
            <a:r>
              <a:rPr lang="en-US" sz="3300" b="1" dirty="0" smtClean="0">
                <a:ln w="11430"/>
                <a:solidFill>
                  <a:srgbClr val="99FF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</a:rPr>
              <a:t>~ </a:t>
            </a:r>
            <a:r>
              <a:rPr lang="ru-RU" sz="3300" b="1" dirty="0" smtClean="0">
                <a:ln w="11430"/>
                <a:solidFill>
                  <a:srgbClr val="99FF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</a:rPr>
              <a:t>БЮДЖЕТ  ДЛЯ  ГРАЖДАН</a:t>
            </a:r>
            <a:r>
              <a:rPr lang="en-US" sz="3300" b="1" dirty="0" smtClean="0">
                <a:ln w="11430"/>
                <a:solidFill>
                  <a:srgbClr val="99FF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</a:rPr>
              <a:t> ~</a:t>
            </a:r>
            <a:endParaRPr lang="ru-RU" sz="3300" b="1" dirty="0" smtClean="0">
              <a:ln w="11430"/>
              <a:solidFill>
                <a:srgbClr val="99FF66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Georg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Рисунок 23" descr="тагмет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7504" y="3933056"/>
            <a:ext cx="1799030" cy="134927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7" name="Picture 3" descr="D:\Users\Lutoshechkina\Pictures\425870.png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179512" y="3212976"/>
            <a:ext cx="1584176" cy="1345279"/>
          </a:xfrm>
          <a:prstGeom prst="rect">
            <a:avLst/>
          </a:prstGeom>
          <a:noFill/>
          <a:effectLst>
            <a:softEdge rad="317500"/>
          </a:effectLst>
        </p:spPr>
      </p:pic>
      <p:pic>
        <p:nvPicPr>
          <p:cNvPr id="18" name="Рисунок 17" descr="станция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79512" y="1556792"/>
            <a:ext cx="3152208" cy="144965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92696"/>
            <a:ext cx="8229600" cy="720080"/>
          </a:xfrm>
        </p:spPr>
        <p:txBody>
          <a:bodyPr>
            <a:noAutofit/>
          </a:bodyPr>
          <a:lstStyle/>
          <a:p>
            <a:pPr algn="ctr">
              <a:defRPr/>
            </a:pPr>
            <a:r>
              <a:rPr lang="ru-RU" sz="2160" b="1" cap="all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ea typeface="+mn-ea"/>
                <a:cs typeface="+mn-cs"/>
              </a:rPr>
              <a:t>Бюджетообразующие</a:t>
            </a:r>
            <a:r>
              <a:rPr lang="ru-RU" sz="2160" b="1" cap="all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ea typeface="+mn-ea"/>
                <a:cs typeface="+mn-cs"/>
              </a:rPr>
              <a:t> </a:t>
            </a:r>
            <a:r>
              <a:rPr lang="ru-RU" sz="2160" b="1" cap="all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a typeface="+mn-ea"/>
                <a:cs typeface="+mn-cs"/>
              </a:rPr>
              <a:t>предприятия Миллеровского городского поселения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A7A02EA-FBB6-4825-A6DA-D3AEE9BCDD9D}" type="slidenum">
              <a:rPr lang="ru-RU" smtClean="0"/>
              <a:pPr>
                <a:defRPr/>
              </a:pPr>
              <a:t>10</a:t>
            </a:fld>
            <a:endParaRPr lang="ru-RU" dirty="0"/>
          </a:p>
        </p:txBody>
      </p:sp>
      <p:pic>
        <p:nvPicPr>
          <p:cNvPr id="17412" name="Picture 5" descr="Безымянный"/>
          <p:cNvPicPr>
            <a:picLocks noChangeAspect="1" noChangeArrowheads="1"/>
          </p:cNvPicPr>
          <p:nvPr/>
        </p:nvPicPr>
        <p:blipFill>
          <a:blip r:embed="rId5" cstate="print"/>
          <a:stretch>
            <a:fillRect/>
          </a:stretch>
        </p:blipFill>
        <p:spPr bwMode="auto">
          <a:xfrm>
            <a:off x="5537702" y="188913"/>
            <a:ext cx="222833" cy="287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5867400" y="260350"/>
            <a:ext cx="3168650" cy="2317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9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Финансовое управление </a:t>
            </a:r>
            <a:r>
              <a:rPr lang="ru-RU" sz="900" b="1" dirty="0" err="1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Миллеровского</a:t>
            </a:r>
            <a:r>
              <a:rPr lang="ru-RU" sz="9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района</a:t>
            </a:r>
            <a:endParaRPr lang="ru-RU" sz="9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30" name="Схема 29"/>
          <p:cNvGraphicFramePr/>
          <p:nvPr>
            <p:extLst>
              <p:ext uri="{D42A27DB-BD31-4B8C-83A1-F6EECF244321}">
                <p14:modId xmlns:p14="http://schemas.microsoft.com/office/powerpoint/2010/main" val="552542478"/>
              </p:ext>
            </p:extLst>
          </p:nvPr>
        </p:nvGraphicFramePr>
        <p:xfrm>
          <a:off x="1907704" y="1484784"/>
          <a:ext cx="5472608" cy="50405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pic>
        <p:nvPicPr>
          <p:cNvPr id="22" name="Рисунок 21" descr="ростсельмаш1.jpg"/>
          <p:cNvPicPr>
            <a:picLocks noChangeAspect="1"/>
          </p:cNvPicPr>
          <p:nvPr/>
        </p:nvPicPr>
        <p:blipFill>
          <a:blip r:embed="rId11" cstate="print"/>
          <a:srcRect r="16252"/>
          <a:stretch>
            <a:fillRect/>
          </a:stretch>
        </p:blipFill>
        <p:spPr>
          <a:xfrm>
            <a:off x="7452320" y="2780928"/>
            <a:ext cx="1691680" cy="11569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7" name="Рисунок 26" descr="газ пром.png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1259632" y="2924944"/>
            <a:ext cx="1080120" cy="1080120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32" name="Рисунок 31" descr="ростсельмаш.jp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0" y="5517232"/>
            <a:ext cx="2195736" cy="9361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3" name="Рисунок 22" descr="станция1.jpg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7524328" y="1670311"/>
            <a:ext cx="1619672" cy="7448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5" name="Рисунок 24" descr="ростсельмаш1.jpg"/>
          <p:cNvPicPr>
            <a:picLocks noChangeAspect="1"/>
          </p:cNvPicPr>
          <p:nvPr/>
        </p:nvPicPr>
        <p:blipFill>
          <a:blip r:embed="rId15" cstate="print"/>
          <a:stretch>
            <a:fillRect/>
          </a:stretch>
        </p:blipFill>
        <p:spPr>
          <a:xfrm>
            <a:off x="7601456" y="4077072"/>
            <a:ext cx="1542544" cy="11569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8" name="Рисунок 27" descr="ростсельмаш1.jpg"/>
          <p:cNvPicPr>
            <a:picLocks noChangeAspect="1"/>
          </p:cNvPicPr>
          <p:nvPr/>
        </p:nvPicPr>
        <p:blipFill>
          <a:blip r:embed="rId16" cstate="print"/>
          <a:stretch>
            <a:fillRect/>
          </a:stretch>
        </p:blipFill>
        <p:spPr>
          <a:xfrm>
            <a:off x="7112054" y="5616800"/>
            <a:ext cx="2031946" cy="6925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" name="Группа 9"/>
          <p:cNvGrpSpPr/>
          <p:nvPr/>
        </p:nvGrpSpPr>
        <p:grpSpPr>
          <a:xfrm>
            <a:off x="5539892" y="188913"/>
            <a:ext cx="3785083" cy="303212"/>
            <a:chOff x="5539892" y="188913"/>
            <a:chExt cx="3785083" cy="303212"/>
          </a:xfrm>
        </p:grpSpPr>
        <p:pic>
          <p:nvPicPr>
            <p:cNvPr id="18435" name="Picture 5" descr="Безымянный"/>
            <p:cNvPicPr>
              <a:picLocks noChangeAspect="1" noChangeArrowheads="1"/>
            </p:cNvPicPr>
            <p:nvPr/>
          </p:nvPicPr>
          <p:blipFill>
            <a:blip r:embed="rId3" cstate="print"/>
            <a:stretch>
              <a:fillRect/>
            </a:stretch>
          </p:blipFill>
          <p:spPr bwMode="auto">
            <a:xfrm>
              <a:off x="5539892" y="188913"/>
              <a:ext cx="218454" cy="2873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" name="TextBox 6"/>
            <p:cNvSpPr txBox="1"/>
            <p:nvPr/>
          </p:nvSpPr>
          <p:spPr>
            <a:xfrm>
              <a:off x="5795963" y="260350"/>
              <a:ext cx="3529012" cy="231775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ru-RU" sz="900" b="1" dirty="0" smtClean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Финансовое управление </a:t>
              </a:r>
              <a:r>
                <a:rPr lang="ru-RU" sz="900" b="1" dirty="0" err="1" smtClean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Миллеровского</a:t>
              </a:r>
              <a:r>
                <a:rPr lang="ru-RU" sz="900" b="1" dirty="0" smtClean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 района</a:t>
              </a:r>
              <a:endParaRPr lang="ru-RU" sz="9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18438" name="Прямоугольник 11"/>
          <p:cNvSpPr>
            <a:spLocks noChangeArrowheads="1"/>
          </p:cNvSpPr>
          <p:nvPr/>
        </p:nvSpPr>
        <p:spPr bwMode="auto">
          <a:xfrm>
            <a:off x="7524328" y="1556792"/>
            <a:ext cx="1619672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1400" b="1" dirty="0" smtClean="0"/>
              <a:t>тыс. </a:t>
            </a:r>
            <a:r>
              <a:rPr lang="ru-RU" sz="1400" b="1" dirty="0"/>
              <a:t>рублей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692696"/>
            <a:ext cx="9144000" cy="936104"/>
          </a:xfrm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16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ea typeface="+mn-ea"/>
                <a:cs typeface="+mn-cs"/>
              </a:rPr>
              <a:t>Собственные доходы </a:t>
            </a:r>
            <a:br>
              <a:rPr lang="ru-RU" sz="216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ea typeface="+mn-ea"/>
                <a:cs typeface="+mn-cs"/>
              </a:rPr>
            </a:br>
            <a:r>
              <a:rPr lang="ru-RU" sz="216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1FD15A"/>
                </a:soli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ea typeface="+mn-ea"/>
                <a:cs typeface="+mn-cs"/>
              </a:rPr>
              <a:t>бюджета Миллеровского ГОРОДСКОГО ПОСЕЛЕНИЯ</a:t>
            </a:r>
          </a:p>
        </p:txBody>
      </p:sp>
      <p:graphicFrame>
        <p:nvGraphicFramePr>
          <p:cNvPr id="9" name="Диаграмма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23268451"/>
              </p:ext>
            </p:extLst>
          </p:nvPr>
        </p:nvGraphicFramePr>
        <p:xfrm>
          <a:off x="0" y="2132856"/>
          <a:ext cx="9396536" cy="45091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2" name="Номер слайда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7C97F8C-7B70-469F-99BD-22916FD59261}" type="slidenum">
              <a:rPr lang="ru-RU" smtClean="0"/>
              <a:pPr>
                <a:defRPr/>
              </a:pPr>
              <a:t>11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77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36" name="Содержимое 3"/>
          <p:cNvGraphicFramePr>
            <a:graphicFrameLocks noGrp="1"/>
          </p:cNvGraphicFramePr>
          <p:nvPr/>
        </p:nvGraphicFramePr>
        <p:xfrm>
          <a:off x="323528" y="620688"/>
          <a:ext cx="8064896" cy="49685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0484" name="TextBox 5"/>
          <p:cNvSpPr txBox="1">
            <a:spLocks noChangeArrowheads="1"/>
          </p:cNvSpPr>
          <p:nvPr/>
        </p:nvSpPr>
        <p:spPr bwMode="auto">
          <a:xfrm>
            <a:off x="7543800" y="1484784"/>
            <a:ext cx="1600200" cy="995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62553" tIns="81276" rIns="162553" bIns="81276">
            <a:spAutoFit/>
          </a:bodyPr>
          <a:lstStyle/>
          <a:p>
            <a:pPr algn="ctr"/>
            <a:r>
              <a:rPr lang="ru-RU" b="1" dirty="0" smtClean="0">
                <a:solidFill>
                  <a:schemeClr val="accent1"/>
                </a:solidFill>
                <a:latin typeface="Cambria Math" pitchFamily="18" charset="0"/>
                <a:ea typeface="Cambria Math" pitchFamily="18" charset="0"/>
                <a:cs typeface="Arial" charset="0"/>
              </a:rPr>
              <a:t>Всего </a:t>
            </a:r>
            <a:r>
              <a:rPr lang="ru-RU" b="1" dirty="0" smtClean="0">
                <a:solidFill>
                  <a:srgbClr val="FF0000"/>
                </a:solidFill>
                <a:latin typeface="Cambria Math" pitchFamily="18" charset="0"/>
                <a:ea typeface="Cambria Math" pitchFamily="18" charset="0"/>
                <a:cs typeface="Arial" charset="0"/>
              </a:rPr>
              <a:t>231933,1</a:t>
            </a:r>
            <a:r>
              <a:rPr lang="ru-RU" b="1" dirty="0" smtClean="0">
                <a:solidFill>
                  <a:prstClr val="black"/>
                </a:solidFill>
                <a:latin typeface="Cambria Math" pitchFamily="18" charset="0"/>
                <a:ea typeface="Cambria Math" pitchFamily="18" charset="0"/>
                <a:cs typeface="Arial" charset="0"/>
              </a:rPr>
              <a:t>        </a:t>
            </a:r>
            <a:r>
              <a:rPr lang="ru-RU" b="1" dirty="0" smtClean="0">
                <a:solidFill>
                  <a:srgbClr val="FF0000"/>
                </a:solidFill>
                <a:latin typeface="Cambria Math" pitchFamily="18" charset="0"/>
                <a:ea typeface="Cambria Math" pitchFamily="18" charset="0"/>
                <a:cs typeface="Arial" charset="0"/>
              </a:rPr>
              <a:t>тыс. рублей</a:t>
            </a:r>
            <a:endParaRPr lang="ru-RU" b="1" dirty="0">
              <a:solidFill>
                <a:srgbClr val="FF0000"/>
              </a:solidFill>
              <a:latin typeface="Cambria Math" pitchFamily="18" charset="0"/>
              <a:ea typeface="Cambria Math" pitchFamily="18" charset="0"/>
              <a:cs typeface="Arial" charset="0"/>
            </a:endParaRPr>
          </a:p>
        </p:txBody>
      </p:sp>
      <p:sp>
        <p:nvSpPr>
          <p:cNvPr id="20" name="Заголовок 1"/>
          <p:cNvSpPr txBox="1">
            <a:spLocks/>
          </p:cNvSpPr>
          <p:nvPr/>
        </p:nvSpPr>
        <p:spPr>
          <a:xfrm>
            <a:off x="0" y="548680"/>
            <a:ext cx="9144000" cy="720080"/>
          </a:xfrm>
          <a:prstGeom prst="rect">
            <a:avLst/>
          </a:prstGeo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sz="216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/>
                <a:latin typeface="Trebuchet MS"/>
                <a:cs typeface="Arial" charset="0"/>
              </a:rPr>
              <a:t>СТРУКТУРА НАЛОГОВЫХ И НЕНАЛОГОВЫХ ДОХОДОВ </a:t>
            </a:r>
          </a:p>
          <a:p>
            <a:pPr algn="ctr" fontAlgn="auto">
              <a:spcAft>
                <a:spcPts val="0"/>
              </a:spcAft>
              <a:defRPr/>
            </a:pPr>
            <a:r>
              <a:rPr lang="ru-RU" sz="216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/>
                <a:latin typeface="Trebuchet MS"/>
                <a:cs typeface="Arial" charset="0"/>
              </a:rPr>
              <a:t>БЮДЖЕТА миллеровского городского поселения </a:t>
            </a:r>
          </a:p>
          <a:p>
            <a:pPr algn="ctr" fontAlgn="auto">
              <a:spcAft>
                <a:spcPts val="0"/>
              </a:spcAft>
              <a:defRPr/>
            </a:pPr>
            <a:r>
              <a:rPr lang="ru-RU" sz="216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/>
                <a:latin typeface="Trebuchet MS"/>
                <a:cs typeface="Arial" charset="0"/>
              </a:rPr>
              <a:t>В 2020 </a:t>
            </a:r>
            <a:r>
              <a:rPr lang="ru-RU" sz="216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/>
                <a:latin typeface="Trebuchet MS"/>
                <a:cs typeface="Arial" charset="0"/>
              </a:rPr>
              <a:t>ГОДУ</a:t>
            </a:r>
          </a:p>
        </p:txBody>
      </p:sp>
      <p:sp>
        <p:nvSpPr>
          <p:cNvPr id="39" name="Номер слайда 3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F61510F-C643-4AA0-8380-EABBD49AD4DE}" type="slidenum">
              <a:rPr lang="ru-RU" smtClean="0"/>
              <a:pPr>
                <a:defRPr/>
              </a:pPr>
              <a:t>12</a:t>
            </a:fld>
            <a:endParaRPr lang="ru-RU" dirty="0"/>
          </a:p>
        </p:txBody>
      </p:sp>
      <p:grpSp>
        <p:nvGrpSpPr>
          <p:cNvPr id="2" name="Группа 47"/>
          <p:cNvGrpSpPr>
            <a:grpSpLocks/>
          </p:cNvGrpSpPr>
          <p:nvPr/>
        </p:nvGrpSpPr>
        <p:grpSpPr bwMode="auto">
          <a:xfrm>
            <a:off x="467544" y="5373216"/>
            <a:ext cx="8136904" cy="1171872"/>
            <a:chOff x="677110" y="5013167"/>
            <a:chExt cx="7954460" cy="1236390"/>
          </a:xfrm>
        </p:grpSpPr>
        <p:sp>
          <p:nvSpPr>
            <p:cNvPr id="20515" name="TextBox 31"/>
            <p:cNvSpPr txBox="1">
              <a:spLocks noChangeArrowheads="1"/>
            </p:cNvSpPr>
            <p:nvPr/>
          </p:nvSpPr>
          <p:spPr bwMode="auto">
            <a:xfrm>
              <a:off x="683568" y="5013169"/>
              <a:ext cx="4146757" cy="3247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ru-RU" sz="1400" b="1" dirty="0">
                  <a:solidFill>
                    <a:prstClr val="black"/>
                  </a:solidFill>
                  <a:cs typeface="Arial" charset="0"/>
                </a:rPr>
                <a:t>Налог на доходы физических лиц – </a:t>
              </a:r>
              <a:r>
                <a:rPr lang="ru-RU" sz="1400" b="1" dirty="0" smtClean="0">
                  <a:solidFill>
                    <a:prstClr val="black"/>
                  </a:solidFill>
                  <a:cs typeface="Arial" charset="0"/>
                </a:rPr>
                <a:t>46000,6</a:t>
              </a:r>
              <a:endParaRPr lang="ru-RU" sz="1400" b="1" dirty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20511" name="TextBox 34"/>
            <p:cNvSpPr txBox="1">
              <a:spLocks noChangeArrowheads="1"/>
            </p:cNvSpPr>
            <p:nvPr/>
          </p:nvSpPr>
          <p:spPr bwMode="auto">
            <a:xfrm>
              <a:off x="683568" y="5241088"/>
              <a:ext cx="4076362" cy="3247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ru-RU" sz="1400" b="1" dirty="0" smtClean="0">
                  <a:solidFill>
                    <a:prstClr val="black"/>
                  </a:solidFill>
                  <a:cs typeface="Arial" charset="0"/>
                </a:rPr>
                <a:t>Акцизы по подакцизным товарам </a:t>
              </a:r>
              <a:r>
                <a:rPr lang="ru-RU" sz="1400" b="1" dirty="0">
                  <a:solidFill>
                    <a:prstClr val="black"/>
                  </a:solidFill>
                  <a:cs typeface="Arial" charset="0"/>
                </a:rPr>
                <a:t>– </a:t>
              </a:r>
              <a:r>
                <a:rPr lang="ru-RU" sz="1400" b="1" dirty="0" smtClean="0">
                  <a:solidFill>
                    <a:prstClr val="black"/>
                  </a:solidFill>
                  <a:cs typeface="Arial" charset="0"/>
                </a:rPr>
                <a:t>9233,5</a:t>
              </a:r>
              <a:endParaRPr lang="ru-RU" sz="1400" b="1" dirty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20509" name="TextBox 35"/>
            <p:cNvSpPr txBox="1">
              <a:spLocks noChangeArrowheads="1"/>
            </p:cNvSpPr>
            <p:nvPr/>
          </p:nvSpPr>
          <p:spPr bwMode="auto">
            <a:xfrm>
              <a:off x="5406195" y="5013167"/>
              <a:ext cx="3225375" cy="5520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ru-RU" sz="1400" b="1" dirty="0" smtClean="0">
                  <a:solidFill>
                    <a:prstClr val="black"/>
                  </a:solidFill>
                  <a:cs typeface="Arial" charset="0"/>
                </a:rPr>
                <a:t>Доходы получаемые в виде арендной платы – 9748,6</a:t>
              </a:r>
              <a:endParaRPr lang="ru-RU" sz="1400" b="1" dirty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20503" name="TextBox 37"/>
            <p:cNvSpPr txBox="1">
              <a:spLocks noChangeArrowheads="1"/>
            </p:cNvSpPr>
            <p:nvPr/>
          </p:nvSpPr>
          <p:spPr bwMode="auto">
            <a:xfrm>
              <a:off x="677110" y="5924835"/>
              <a:ext cx="3577342" cy="3247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ru-RU" sz="1400" b="1" dirty="0" smtClean="0">
                  <a:solidFill>
                    <a:prstClr val="black"/>
                  </a:solidFill>
                  <a:cs typeface="Arial" charset="0"/>
                </a:rPr>
                <a:t>Налоги на имущество– 81471,9</a:t>
              </a:r>
              <a:endParaRPr lang="ru-RU" sz="1400" b="1" dirty="0">
                <a:solidFill>
                  <a:prstClr val="black"/>
                </a:solidFill>
                <a:cs typeface="Arial" charset="0"/>
              </a:endParaRPr>
            </a:p>
          </p:txBody>
        </p:sp>
      </p:grpSp>
      <p:sp>
        <p:nvSpPr>
          <p:cNvPr id="29" name="TextBox 37"/>
          <p:cNvSpPr txBox="1">
            <a:spLocks noChangeArrowheads="1"/>
          </p:cNvSpPr>
          <p:nvPr/>
        </p:nvSpPr>
        <p:spPr bwMode="auto">
          <a:xfrm>
            <a:off x="467544" y="6021288"/>
            <a:ext cx="4464496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1400" b="1" dirty="0" smtClean="0">
                <a:solidFill>
                  <a:prstClr val="black"/>
                </a:solidFill>
                <a:cs typeface="Arial" charset="0"/>
              </a:rPr>
              <a:t>Единый сельскохозяйственный налог – 2784,4</a:t>
            </a:r>
            <a:endParaRPr lang="ru-RU" sz="1400" b="1" dirty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30" name="TextBox 35"/>
          <p:cNvSpPr txBox="1">
            <a:spLocks noChangeArrowheads="1"/>
          </p:cNvSpPr>
          <p:nvPr/>
        </p:nvSpPr>
        <p:spPr bwMode="auto">
          <a:xfrm>
            <a:off x="5305096" y="5786100"/>
            <a:ext cx="3299352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1400" b="1" dirty="0" smtClean="0">
                <a:solidFill>
                  <a:prstClr val="black"/>
                </a:solidFill>
                <a:cs typeface="Arial" charset="0"/>
              </a:rPr>
              <a:t>штрафы– 297,3</a:t>
            </a:r>
            <a:endParaRPr lang="ru-RU" sz="1400" b="1" dirty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33" name="TextBox 37"/>
          <p:cNvSpPr txBox="1">
            <a:spLocks noChangeArrowheads="1"/>
          </p:cNvSpPr>
          <p:nvPr/>
        </p:nvSpPr>
        <p:spPr bwMode="auto">
          <a:xfrm>
            <a:off x="5292080" y="6217567"/>
            <a:ext cx="3659392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1400" b="1" dirty="0" smtClean="0">
                <a:solidFill>
                  <a:prstClr val="black"/>
                </a:solidFill>
                <a:cs typeface="Arial" charset="0"/>
              </a:rPr>
              <a:t>Иные собственные доходы– 1283</a:t>
            </a:r>
            <a:endParaRPr lang="ru-RU" sz="1400" b="1" dirty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34" name="Прямоугольник 33"/>
          <p:cNvSpPr/>
          <p:nvPr/>
        </p:nvSpPr>
        <p:spPr>
          <a:xfrm>
            <a:off x="179512" y="5445224"/>
            <a:ext cx="144016" cy="144016"/>
          </a:xfrm>
          <a:prstGeom prst="rect">
            <a:avLst/>
          </a:prstGeom>
          <a:solidFill>
            <a:srgbClr val="1FD15A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Прямоугольник 34"/>
          <p:cNvSpPr/>
          <p:nvPr/>
        </p:nvSpPr>
        <p:spPr>
          <a:xfrm>
            <a:off x="179512" y="5661248"/>
            <a:ext cx="144016" cy="144016"/>
          </a:xfrm>
          <a:prstGeom prst="rect">
            <a:avLst/>
          </a:prstGeom>
          <a:solidFill>
            <a:srgbClr val="FB998F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2" name="Прямоугольник 41"/>
          <p:cNvSpPr/>
          <p:nvPr/>
        </p:nvSpPr>
        <p:spPr>
          <a:xfrm>
            <a:off x="179512" y="6093296"/>
            <a:ext cx="144016" cy="144016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3" name="Прямоугольник 42"/>
          <p:cNvSpPr/>
          <p:nvPr/>
        </p:nvSpPr>
        <p:spPr>
          <a:xfrm>
            <a:off x="179512" y="6309320"/>
            <a:ext cx="144016" cy="144016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4" name="Прямоугольник 43"/>
          <p:cNvSpPr/>
          <p:nvPr/>
        </p:nvSpPr>
        <p:spPr>
          <a:xfrm>
            <a:off x="5004048" y="5445224"/>
            <a:ext cx="144016" cy="144016"/>
          </a:xfrm>
          <a:prstGeom prst="rect">
            <a:avLst/>
          </a:prstGeom>
          <a:solidFill>
            <a:srgbClr val="53D2FF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5" name="Прямоугольник 44"/>
          <p:cNvSpPr/>
          <p:nvPr/>
        </p:nvSpPr>
        <p:spPr>
          <a:xfrm>
            <a:off x="5004048" y="5877272"/>
            <a:ext cx="144016" cy="144016"/>
          </a:xfrm>
          <a:prstGeom prst="rect">
            <a:avLst/>
          </a:prstGeom>
          <a:solidFill>
            <a:srgbClr val="FFFF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6" name="Прямоугольник 45"/>
          <p:cNvSpPr/>
          <p:nvPr/>
        </p:nvSpPr>
        <p:spPr>
          <a:xfrm>
            <a:off x="5004048" y="6309320"/>
            <a:ext cx="144016" cy="144016"/>
          </a:xfrm>
          <a:prstGeom prst="rect">
            <a:avLst/>
          </a:prstGeom>
          <a:solidFill>
            <a:srgbClr val="DCB1AE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l="-12000" r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395536" y="548680"/>
            <a:ext cx="8352928" cy="864096"/>
          </a:xfrm>
        </p:spPr>
        <p:txBody>
          <a:bodyPr>
            <a:noAutofit/>
          </a:bodyPr>
          <a:lstStyle/>
          <a:p>
            <a:pPr marL="85725" algn="ctr">
              <a:defRPr/>
            </a:pPr>
            <a:r>
              <a:rPr lang="ru-RU" sz="23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Безвозмездные поступления из областного бюджета</a:t>
            </a:r>
            <a:endParaRPr lang="ru-RU" sz="25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itchFamily="18" charset="0"/>
            </a:endParaRPr>
          </a:p>
        </p:txBody>
      </p:sp>
      <p:graphicFrame>
        <p:nvGraphicFramePr>
          <p:cNvPr id="12" name="Содержимое 1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92574977"/>
              </p:ext>
            </p:extLst>
          </p:nvPr>
        </p:nvGraphicFramePr>
        <p:xfrm>
          <a:off x="467544" y="1484784"/>
          <a:ext cx="6774345" cy="331236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31549"/>
                <a:gridCol w="1434567"/>
                <a:gridCol w="1514266"/>
                <a:gridCol w="1593963"/>
              </a:tblGrid>
              <a:tr h="576064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1" i="0" u="none" strike="noStrike" kern="1200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Наименование</a:t>
                      </a:r>
                      <a:endParaRPr kumimoji="0" lang="ru-RU" sz="1800" b="1" i="0" u="none" strike="noStrike" kern="1200" baseline="0" dirty="0">
                        <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ln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1" i="0" u="none" strike="noStrike" kern="1200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2020 год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600" b="1" i="0" u="none" strike="noStrike" kern="1200" baseline="0" dirty="0" smtClean="0">
                        <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ln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1" i="0" u="none" strike="noStrike" kern="1200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2021 год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600" b="1" i="0" u="none" strike="noStrike" kern="1200" baseline="0" dirty="0" smtClean="0">
                        <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ln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1" i="0" u="none" strike="noStrike" kern="1200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2022 год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600" b="1" i="0" u="none" strike="noStrike" kern="1200" baseline="0" dirty="0" smtClean="0">
                        <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ln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  <a:tr h="360040">
                <a:tc>
                  <a:txBody>
                    <a:bodyPr/>
                    <a:lstStyle/>
                    <a:p>
                      <a:pPr algn="ctr" fontAlgn="t">
                        <a:lnSpc>
                          <a:spcPct val="150000"/>
                        </a:lnSpc>
                      </a:pPr>
                      <a:r>
                        <a:rPr lang="ru-RU" sz="2200" b="0" i="0" u="none" strike="noStrike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ВСЕГО</a:t>
                      </a:r>
                      <a:endParaRPr lang="ru-RU" sz="2200" b="0" i="0" u="none" strike="noStrike" baseline="0" dirty="0">
                        <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ln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50000"/>
                        </a:lnSpc>
                      </a:pPr>
                      <a:r>
                        <a:rPr lang="ru-RU" sz="2200" b="0" i="0" u="none" strike="noStrike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81113,8</a:t>
                      </a:r>
                      <a:endParaRPr lang="ru-RU" sz="2200" b="0" i="0" u="none" strike="noStrike" baseline="0" dirty="0">
                        <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ln>
                        <a:solidFill>
                          <a:srgbClr val="FF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t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200" b="0" i="0" u="none" strike="noStrike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81076,8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t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200" b="0" i="0" u="none" strike="noStrike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121667,6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  <a:tr h="311745">
                <a:tc>
                  <a:txBody>
                    <a:bodyPr/>
                    <a:lstStyle/>
                    <a:p>
                      <a:pPr algn="ctr" fontAlgn="t"/>
                      <a:r>
                        <a:rPr lang="ru-RU" sz="1800" b="0" i="0" u="none" strike="noStrike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 том числе:</a:t>
                      </a:r>
                      <a:endParaRPr lang="ru-RU" sz="1800" b="0" i="0" u="none" strike="noStrike" baseline="0" dirty="0">
                        <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ln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ru-RU" sz="1800" b="0" i="0" u="none" strike="noStrike" baseline="0" dirty="0">
                        <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ln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ru-RU" sz="1800" b="0" i="0" u="none" strike="noStrike" baseline="0" dirty="0">
                        <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ln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ru-RU" sz="1800" b="0" i="0" u="none" strike="noStrike" baseline="0" dirty="0">
                        <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ln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  <a:tr h="313928">
                <a:tc>
                  <a:txBody>
                    <a:bodyPr/>
                    <a:lstStyle/>
                    <a:p>
                      <a:pPr marL="108000" algn="l" fontAlgn="t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800" b="0" i="0" u="none" strike="noStrike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rgbClr val="00B0F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Дотации </a:t>
                      </a:r>
                      <a:endParaRPr lang="ru-RU" sz="1800" b="0" i="0" u="none" strike="noStrike" baseline="0" dirty="0">
                        <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ln>
                        <a:solidFill>
                          <a:srgbClr val="00B0F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>
                        <a:lnSpc>
                          <a:spcPct val="150000"/>
                        </a:lnSpc>
                      </a:pPr>
                      <a:r>
                        <a:rPr kumimoji="0" lang="ru-RU" sz="1800" b="0" i="0" u="none" strike="noStrike" kern="1200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rgbClr val="00B0F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36384,1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50000"/>
                        </a:lnSpc>
                      </a:pPr>
                      <a:r>
                        <a:rPr lang="ru-RU" sz="1800" b="0" i="0" u="none" strike="noStrike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rgbClr val="00B0F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33784,9</a:t>
                      </a:r>
                      <a:endParaRPr lang="ru-RU" sz="1800" b="0" i="0" u="none" strike="noStrike" baseline="0" dirty="0">
                        <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ln>
                        <a:solidFill>
                          <a:srgbClr val="00B0F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50000"/>
                        </a:lnSpc>
                      </a:pPr>
                      <a:r>
                        <a:rPr lang="ru-RU" sz="1800" b="0" i="0" u="none" strike="noStrike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rgbClr val="00B0F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32019,8</a:t>
                      </a:r>
                      <a:endParaRPr lang="ru-RU" sz="1800" b="0" i="0" u="none" strike="noStrike" baseline="0" dirty="0">
                        <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ln>
                        <a:solidFill>
                          <a:srgbClr val="00B0F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  <a:tr h="1510159">
                <a:tc>
                  <a:txBody>
                    <a:bodyPr/>
                    <a:lstStyle/>
                    <a:p>
                      <a:pPr marL="108000" algn="l" fontAlgn="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800" b="0" i="0" u="none" strike="noStrike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rgbClr val="1FD15A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Целевые трансферты из областного бюджета и бюджетов поселений</a:t>
                      </a:r>
                      <a:endParaRPr lang="ru-RU" sz="900" b="0" i="0" u="none" strike="noStrike" baseline="0" dirty="0">
                        <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ln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>
                        <a:lnSpc>
                          <a:spcPct val="150000"/>
                        </a:lnSpc>
                      </a:pPr>
                      <a:r>
                        <a:rPr kumimoji="0" lang="ru-RU" sz="1800" b="0" i="0" u="none" strike="noStrike" kern="1200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rgbClr val="1FD15A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44729,7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50000"/>
                        </a:lnSpc>
                      </a:pPr>
                      <a:r>
                        <a:rPr lang="ru-RU" sz="1800" b="0" i="0" u="none" strike="noStrike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rgbClr val="1FD15A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47291,6</a:t>
                      </a:r>
                      <a:endParaRPr lang="ru-RU" sz="1800" b="0" i="0" u="none" strike="noStrike" baseline="0" dirty="0">
                        <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ln>
                        <a:solidFill>
                          <a:srgbClr val="1FD15A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50000"/>
                        </a:lnSpc>
                      </a:pPr>
                      <a:r>
                        <a:rPr lang="ru-RU" sz="1800" b="0" i="0" u="none" strike="noStrike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rgbClr val="1FD15A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89647,8</a:t>
                      </a:r>
                      <a:endParaRPr lang="ru-RU" sz="1800" b="0" i="0" u="none" strike="noStrike" baseline="0" dirty="0">
                        <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ln>
                        <a:solidFill>
                          <a:srgbClr val="1FD15A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</a:tbl>
          </a:graphicData>
        </a:graphic>
      </p:graphicFrame>
      <p:sp>
        <p:nvSpPr>
          <p:cNvPr id="11" name="Заголовок 7"/>
          <p:cNvSpPr txBox="1">
            <a:spLocks/>
          </p:cNvSpPr>
          <p:nvPr/>
        </p:nvSpPr>
        <p:spPr bwMode="auto">
          <a:xfrm>
            <a:off x="7775848" y="1196752"/>
            <a:ext cx="1368152" cy="216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/>
          <a:p>
            <a:pPr algn="ctr" eaLnBrk="0" hangingPunct="0">
              <a:defRPr/>
            </a:pPr>
            <a:r>
              <a:rPr lang="ru-RU" sz="16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/>
                <a:cs typeface="Arial" pitchFamily="34" charset="0"/>
              </a:rPr>
              <a:t>тыс. рублей</a:t>
            </a:r>
            <a:endParaRPr lang="ru-RU" sz="16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/>
              <a:cs typeface="Arial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23528" y="6453336"/>
            <a:ext cx="86409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14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312E0CA-C96C-438D-A70A-838A9D6F490E}" type="slidenum">
              <a:rPr lang="ru-RU" smtClean="0"/>
              <a:pPr>
                <a:defRPr/>
              </a:pPr>
              <a:t>13</a:t>
            </a:fld>
            <a:endParaRPr lang="ru-RU" dirty="0"/>
          </a:p>
        </p:txBody>
      </p:sp>
      <p:pic>
        <p:nvPicPr>
          <p:cNvPr id="1027" name="Picture 3" descr="D:\Мои документы\Для слайдов\докто.jpg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323528" y="4869160"/>
            <a:ext cx="3960440" cy="18448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9" name="Picture 5" descr="D:\Мои документы\Для слайдов\сельхозтов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995936" y="4797152"/>
            <a:ext cx="4176464" cy="19442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/>
          <p:cNvSpPr/>
          <p:nvPr/>
        </p:nvSpPr>
        <p:spPr>
          <a:xfrm>
            <a:off x="251520" y="548680"/>
            <a:ext cx="8568952" cy="707886"/>
          </a:xfrm>
          <a:prstGeom prst="rect">
            <a:avLst/>
          </a:prstGeom>
          <a:effectLst/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FF0000"/>
                </a:solidFill>
                <a:effectLst>
                  <a:outerShdw sx="1000" sy="1000" algn="ctr" rotWithShape="0">
                    <a:srgbClr val="000000">
                      <a:alpha val="5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Основные приоритеты и подходы к формированию расходов </a:t>
            </a:r>
          </a:p>
          <a:p>
            <a:pPr algn="ctr"/>
            <a:r>
              <a:rPr lang="ru-RU" sz="2000" b="1" dirty="0" smtClean="0">
                <a:solidFill>
                  <a:srgbClr val="FF0000"/>
                </a:solidFill>
                <a:effectLst>
                  <a:outerShdw sx="1000" sy="1000" algn="ctr" rotWithShape="0">
                    <a:srgbClr val="000000">
                      <a:alpha val="5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Бюджета Миллеровского городского поселения на 2020-2022 годы</a:t>
            </a:r>
            <a:endParaRPr lang="ru-RU" sz="2000" b="1" dirty="0">
              <a:solidFill>
                <a:srgbClr val="FF0000"/>
              </a:solidFill>
              <a:effectLst>
                <a:outerShdw sx="1000" sy="1000" algn="ctr" rotWithShape="0">
                  <a:srgbClr val="000000">
                    <a:alpha val="55000"/>
                  </a:srgbClr>
                </a:outerShdw>
              </a:effectLst>
            </a:endParaRPr>
          </a:p>
        </p:txBody>
      </p:sp>
      <p:sp>
        <p:nvSpPr>
          <p:cNvPr id="25" name="Rectangle 10"/>
          <p:cNvSpPr>
            <a:spLocks noChangeArrowheads="1"/>
          </p:cNvSpPr>
          <p:nvPr/>
        </p:nvSpPr>
        <p:spPr bwMode="gray">
          <a:xfrm>
            <a:off x="467544" y="1484784"/>
            <a:ext cx="7704856" cy="1152128"/>
          </a:xfrm>
          <a:prstGeom prst="rect">
            <a:avLst/>
          </a:prstGeom>
          <a:gradFill flip="none" rotWithShape="1">
            <a:gsLst>
              <a:gs pos="0">
                <a:srgbClr val="5E9EFF">
                  <a:alpha val="38000"/>
                </a:srgbClr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4800000" scaled="0"/>
            <a:tileRect/>
          </a:gradFill>
          <a:ln>
            <a:noFill/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39" name="Rectangle 4"/>
          <p:cNvSpPr>
            <a:spLocks noChangeArrowheads="1"/>
          </p:cNvSpPr>
          <p:nvPr/>
        </p:nvSpPr>
        <p:spPr bwMode="gray">
          <a:xfrm>
            <a:off x="467544" y="2780928"/>
            <a:ext cx="7704856" cy="1152128"/>
          </a:xfrm>
          <a:prstGeom prst="rect">
            <a:avLst/>
          </a:prstGeom>
          <a:gradFill flip="none" rotWithShape="1">
            <a:gsLst>
              <a:gs pos="0">
                <a:srgbClr val="FF9900">
                  <a:gamma/>
                  <a:tint val="0"/>
                  <a:invGamma/>
                  <a:alpha val="0"/>
                </a:srgbClr>
              </a:gs>
              <a:gs pos="100000">
                <a:srgbClr val="FF9900"/>
              </a:gs>
            </a:gsLst>
            <a:lin ang="10800000" scaled="1"/>
            <a:tileRect/>
          </a:gradFill>
          <a:ln>
            <a:noFill/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grpSp>
        <p:nvGrpSpPr>
          <p:cNvPr id="3" name="Group 5"/>
          <p:cNvGrpSpPr>
            <a:grpSpLocks/>
          </p:cNvGrpSpPr>
          <p:nvPr/>
        </p:nvGrpSpPr>
        <p:grpSpPr bwMode="auto">
          <a:xfrm>
            <a:off x="7380312" y="2780928"/>
            <a:ext cx="1224136" cy="720080"/>
            <a:chOff x="2016" y="1920"/>
            <a:chExt cx="1680" cy="1680"/>
          </a:xfrm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</p:grpSpPr>
        <p:sp>
          <p:nvSpPr>
            <p:cNvPr id="41" name="Oval 6"/>
            <p:cNvSpPr>
              <a:spLocks noChangeArrowheads="1"/>
            </p:cNvSpPr>
            <p:nvPr/>
          </p:nvSpPr>
          <p:spPr bwMode="gray">
            <a:xfrm>
              <a:off x="2016" y="1920"/>
              <a:ext cx="1680" cy="1680"/>
            </a:xfrm>
            <a:prstGeom prst="ellipse">
              <a:avLst/>
            </a:prstGeom>
            <a:gradFill rotWithShape="1">
              <a:gsLst>
                <a:gs pos="0">
                  <a:srgbClr val="FF9900"/>
                </a:gs>
                <a:gs pos="100000">
                  <a:srgbClr val="FF9900">
                    <a:gamma/>
                    <a:shade val="24314"/>
                    <a:invGamma/>
                  </a:srgbClr>
                </a:gs>
              </a:gsLst>
              <a:lin ang="5400000" scaled="1"/>
            </a:gradFill>
            <a:ln>
              <a:noFill/>
            </a:ln>
            <a:effectLst>
              <a:outerShdw blurRad="184150" dist="241300" dir="11520000" sx="110000" sy="110000" algn="ctr">
                <a:srgbClr val="000000">
                  <a:alpha val="18000"/>
                </a:srgbClr>
              </a:outerShdw>
            </a:effectLst>
            <a:sp3d extrusionH="107950" prstMaterial="plastic">
              <a:bevelT w="82550" h="63500" prst="divot"/>
              <a:bevelB/>
            </a:sp3d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42" name="Freeform 7"/>
            <p:cNvSpPr>
              <a:spLocks/>
            </p:cNvSpPr>
            <p:nvPr/>
          </p:nvSpPr>
          <p:spPr bwMode="gray">
            <a:xfrm>
              <a:off x="2208" y="1948"/>
              <a:ext cx="1296" cy="634"/>
            </a:xfrm>
            <a:custGeom>
              <a:avLst/>
              <a:gdLst>
                <a:gd name="T0" fmla="*/ 1301 w 1321"/>
                <a:gd name="T1" fmla="*/ 401 h 712"/>
                <a:gd name="T2" fmla="*/ 1317 w 1321"/>
                <a:gd name="T3" fmla="*/ 442 h 712"/>
                <a:gd name="T4" fmla="*/ 1321 w 1321"/>
                <a:gd name="T5" fmla="*/ 481 h 712"/>
                <a:gd name="T6" fmla="*/ 1315 w 1321"/>
                <a:gd name="T7" fmla="*/ 516 h 712"/>
                <a:gd name="T8" fmla="*/ 1298 w 1321"/>
                <a:gd name="T9" fmla="*/ 550 h 712"/>
                <a:gd name="T10" fmla="*/ 1272 w 1321"/>
                <a:gd name="T11" fmla="*/ 579 h 712"/>
                <a:gd name="T12" fmla="*/ 1239 w 1321"/>
                <a:gd name="T13" fmla="*/ 604 h 712"/>
                <a:gd name="T14" fmla="*/ 1196 w 1321"/>
                <a:gd name="T15" fmla="*/ 628 h 712"/>
                <a:gd name="T16" fmla="*/ 1147 w 1321"/>
                <a:gd name="T17" fmla="*/ 649 h 712"/>
                <a:gd name="T18" fmla="*/ 1092 w 1321"/>
                <a:gd name="T19" fmla="*/ 667 h 712"/>
                <a:gd name="T20" fmla="*/ 1031 w 1321"/>
                <a:gd name="T21" fmla="*/ 683 h 712"/>
                <a:gd name="T22" fmla="*/ 967 w 1321"/>
                <a:gd name="T23" fmla="*/ 694 h 712"/>
                <a:gd name="T24" fmla="*/ 896 w 1321"/>
                <a:gd name="T25" fmla="*/ 704 h 712"/>
                <a:gd name="T26" fmla="*/ 824 w 1321"/>
                <a:gd name="T27" fmla="*/ 710 h 712"/>
                <a:gd name="T28" fmla="*/ 795 w 1321"/>
                <a:gd name="T29" fmla="*/ 712 h 712"/>
                <a:gd name="T30" fmla="*/ 476 w 1321"/>
                <a:gd name="T31" fmla="*/ 712 h 712"/>
                <a:gd name="T32" fmla="*/ 472 w 1321"/>
                <a:gd name="T33" fmla="*/ 712 h 712"/>
                <a:gd name="T34" fmla="*/ 409 w 1321"/>
                <a:gd name="T35" fmla="*/ 708 h 712"/>
                <a:gd name="T36" fmla="*/ 348 w 1321"/>
                <a:gd name="T37" fmla="*/ 704 h 712"/>
                <a:gd name="T38" fmla="*/ 290 w 1321"/>
                <a:gd name="T39" fmla="*/ 696 h 712"/>
                <a:gd name="T40" fmla="*/ 235 w 1321"/>
                <a:gd name="T41" fmla="*/ 689 h 712"/>
                <a:gd name="T42" fmla="*/ 186 w 1321"/>
                <a:gd name="T43" fmla="*/ 677 h 712"/>
                <a:gd name="T44" fmla="*/ 141 w 1321"/>
                <a:gd name="T45" fmla="*/ 663 h 712"/>
                <a:gd name="T46" fmla="*/ 102 w 1321"/>
                <a:gd name="T47" fmla="*/ 648 h 712"/>
                <a:gd name="T48" fmla="*/ 67 w 1321"/>
                <a:gd name="T49" fmla="*/ 630 h 712"/>
                <a:gd name="T50" fmla="*/ 39 w 1321"/>
                <a:gd name="T51" fmla="*/ 608 h 712"/>
                <a:gd name="T52" fmla="*/ 18 w 1321"/>
                <a:gd name="T53" fmla="*/ 583 h 712"/>
                <a:gd name="T54" fmla="*/ 6 w 1321"/>
                <a:gd name="T55" fmla="*/ 554 h 712"/>
                <a:gd name="T56" fmla="*/ 0 w 1321"/>
                <a:gd name="T57" fmla="*/ 524 h 712"/>
                <a:gd name="T58" fmla="*/ 0 w 1321"/>
                <a:gd name="T59" fmla="*/ 520 h 712"/>
                <a:gd name="T60" fmla="*/ 4 w 1321"/>
                <a:gd name="T61" fmla="*/ 487 h 712"/>
                <a:gd name="T62" fmla="*/ 16 w 1321"/>
                <a:gd name="T63" fmla="*/ 446 h 712"/>
                <a:gd name="T64" fmla="*/ 51 w 1321"/>
                <a:gd name="T65" fmla="*/ 370 h 712"/>
                <a:gd name="T66" fmla="*/ 94 w 1321"/>
                <a:gd name="T67" fmla="*/ 299 h 712"/>
                <a:gd name="T68" fmla="*/ 147 w 1321"/>
                <a:gd name="T69" fmla="*/ 235 h 712"/>
                <a:gd name="T70" fmla="*/ 204 w 1321"/>
                <a:gd name="T71" fmla="*/ 176 h 712"/>
                <a:gd name="T72" fmla="*/ 270 w 1321"/>
                <a:gd name="T73" fmla="*/ 125 h 712"/>
                <a:gd name="T74" fmla="*/ 341 w 1321"/>
                <a:gd name="T75" fmla="*/ 82 h 712"/>
                <a:gd name="T76" fmla="*/ 415 w 1321"/>
                <a:gd name="T77" fmla="*/ 47 h 712"/>
                <a:gd name="T78" fmla="*/ 497 w 1321"/>
                <a:gd name="T79" fmla="*/ 21 h 712"/>
                <a:gd name="T80" fmla="*/ 581 w 1321"/>
                <a:gd name="T81" fmla="*/ 6 h 712"/>
                <a:gd name="T82" fmla="*/ 667 w 1321"/>
                <a:gd name="T83" fmla="*/ 0 h 712"/>
                <a:gd name="T84" fmla="*/ 667 w 1321"/>
                <a:gd name="T85" fmla="*/ 0 h 712"/>
                <a:gd name="T86" fmla="*/ 759 w 1321"/>
                <a:gd name="T87" fmla="*/ 6 h 712"/>
                <a:gd name="T88" fmla="*/ 847 w 1321"/>
                <a:gd name="T89" fmla="*/ 23 h 712"/>
                <a:gd name="T90" fmla="*/ 932 w 1321"/>
                <a:gd name="T91" fmla="*/ 53 h 712"/>
                <a:gd name="T92" fmla="*/ 1010 w 1321"/>
                <a:gd name="T93" fmla="*/ 90 h 712"/>
                <a:gd name="T94" fmla="*/ 1082 w 1321"/>
                <a:gd name="T95" fmla="*/ 137 h 712"/>
                <a:gd name="T96" fmla="*/ 1149 w 1321"/>
                <a:gd name="T97" fmla="*/ 194 h 712"/>
                <a:gd name="T98" fmla="*/ 1208 w 1321"/>
                <a:gd name="T99" fmla="*/ 256 h 712"/>
                <a:gd name="T100" fmla="*/ 1258 w 1321"/>
                <a:gd name="T101" fmla="*/ 325 h 712"/>
                <a:gd name="T102" fmla="*/ 1301 w 1321"/>
                <a:gd name="T103" fmla="*/ 401 h 712"/>
                <a:gd name="T104" fmla="*/ 1301 w 1321"/>
                <a:gd name="T105" fmla="*/ 401 h 7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321" h="712">
                  <a:moveTo>
                    <a:pt x="1301" y="401"/>
                  </a:moveTo>
                  <a:lnTo>
                    <a:pt x="1317" y="442"/>
                  </a:lnTo>
                  <a:lnTo>
                    <a:pt x="1321" y="481"/>
                  </a:lnTo>
                  <a:lnTo>
                    <a:pt x="1315" y="516"/>
                  </a:lnTo>
                  <a:lnTo>
                    <a:pt x="1298" y="550"/>
                  </a:lnTo>
                  <a:lnTo>
                    <a:pt x="1272" y="579"/>
                  </a:lnTo>
                  <a:lnTo>
                    <a:pt x="1239" y="604"/>
                  </a:lnTo>
                  <a:lnTo>
                    <a:pt x="1196" y="628"/>
                  </a:lnTo>
                  <a:lnTo>
                    <a:pt x="1147" y="649"/>
                  </a:lnTo>
                  <a:lnTo>
                    <a:pt x="1092" y="667"/>
                  </a:lnTo>
                  <a:lnTo>
                    <a:pt x="1031" y="683"/>
                  </a:lnTo>
                  <a:lnTo>
                    <a:pt x="967" y="694"/>
                  </a:lnTo>
                  <a:lnTo>
                    <a:pt x="896" y="704"/>
                  </a:lnTo>
                  <a:lnTo>
                    <a:pt x="824" y="710"/>
                  </a:lnTo>
                  <a:lnTo>
                    <a:pt x="795" y="712"/>
                  </a:lnTo>
                  <a:lnTo>
                    <a:pt x="476" y="712"/>
                  </a:lnTo>
                  <a:lnTo>
                    <a:pt x="472" y="712"/>
                  </a:lnTo>
                  <a:lnTo>
                    <a:pt x="409" y="708"/>
                  </a:lnTo>
                  <a:lnTo>
                    <a:pt x="348" y="704"/>
                  </a:lnTo>
                  <a:lnTo>
                    <a:pt x="290" y="696"/>
                  </a:lnTo>
                  <a:lnTo>
                    <a:pt x="235" y="689"/>
                  </a:lnTo>
                  <a:lnTo>
                    <a:pt x="186" y="677"/>
                  </a:lnTo>
                  <a:lnTo>
                    <a:pt x="141" y="663"/>
                  </a:lnTo>
                  <a:lnTo>
                    <a:pt x="102" y="648"/>
                  </a:lnTo>
                  <a:lnTo>
                    <a:pt x="67" y="630"/>
                  </a:lnTo>
                  <a:lnTo>
                    <a:pt x="39" y="608"/>
                  </a:lnTo>
                  <a:lnTo>
                    <a:pt x="18" y="583"/>
                  </a:lnTo>
                  <a:lnTo>
                    <a:pt x="6" y="554"/>
                  </a:lnTo>
                  <a:lnTo>
                    <a:pt x="0" y="524"/>
                  </a:lnTo>
                  <a:lnTo>
                    <a:pt x="0" y="520"/>
                  </a:lnTo>
                  <a:lnTo>
                    <a:pt x="4" y="487"/>
                  </a:lnTo>
                  <a:lnTo>
                    <a:pt x="16" y="446"/>
                  </a:lnTo>
                  <a:lnTo>
                    <a:pt x="51" y="370"/>
                  </a:lnTo>
                  <a:lnTo>
                    <a:pt x="94" y="299"/>
                  </a:lnTo>
                  <a:lnTo>
                    <a:pt x="147" y="235"/>
                  </a:lnTo>
                  <a:lnTo>
                    <a:pt x="204" y="176"/>
                  </a:lnTo>
                  <a:lnTo>
                    <a:pt x="270" y="125"/>
                  </a:lnTo>
                  <a:lnTo>
                    <a:pt x="341" y="82"/>
                  </a:lnTo>
                  <a:lnTo>
                    <a:pt x="415" y="47"/>
                  </a:lnTo>
                  <a:lnTo>
                    <a:pt x="497" y="21"/>
                  </a:lnTo>
                  <a:lnTo>
                    <a:pt x="581" y="6"/>
                  </a:lnTo>
                  <a:lnTo>
                    <a:pt x="667" y="0"/>
                  </a:lnTo>
                  <a:lnTo>
                    <a:pt x="667" y="0"/>
                  </a:lnTo>
                  <a:lnTo>
                    <a:pt x="759" y="6"/>
                  </a:lnTo>
                  <a:lnTo>
                    <a:pt x="847" y="23"/>
                  </a:lnTo>
                  <a:lnTo>
                    <a:pt x="932" y="53"/>
                  </a:lnTo>
                  <a:lnTo>
                    <a:pt x="1010" y="90"/>
                  </a:lnTo>
                  <a:lnTo>
                    <a:pt x="1082" y="137"/>
                  </a:lnTo>
                  <a:lnTo>
                    <a:pt x="1149" y="194"/>
                  </a:lnTo>
                  <a:lnTo>
                    <a:pt x="1208" y="256"/>
                  </a:lnTo>
                  <a:lnTo>
                    <a:pt x="1258" y="325"/>
                  </a:lnTo>
                  <a:lnTo>
                    <a:pt x="1301" y="401"/>
                  </a:lnTo>
                  <a:lnTo>
                    <a:pt x="1301" y="401"/>
                  </a:lnTo>
                  <a:close/>
                </a:path>
              </a:pathLst>
            </a:custGeom>
            <a:gradFill rotWithShape="1">
              <a:gsLst>
                <a:gs pos="0">
                  <a:srgbClr val="FFFFFF"/>
                </a:gs>
                <a:gs pos="100000">
                  <a:srgbClr val="FF9900"/>
                </a:gs>
              </a:gsLst>
              <a:lin ang="5400000" scaled="1"/>
            </a:gradFill>
            <a:ln>
              <a:noFill/>
            </a:ln>
            <a:effectLst>
              <a:outerShdw blurRad="184150" dist="241300" dir="11520000" sx="110000" sy="110000" algn="ctr">
                <a:srgbClr val="000000">
                  <a:alpha val="18000"/>
                </a:srgbClr>
              </a:outerShdw>
            </a:effectLst>
            <a:sp3d extrusionH="107950" prstMaterial="plastic">
              <a:bevelT w="82550" h="63500" prst="divot"/>
              <a:bevelB/>
            </a:sp3d>
            <a:extLst>
              <a:ext uri="{91240B29-F687-4F45-9708-019B960494DF}">
                <a14:hiddenLine xmlns:a14="http://schemas.microsoft.com/office/drawing/2010/main" w="0">
                  <a:solidFill>
                    <a:srgbClr val="BBF6EE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</p:grpSp>
      <p:sp>
        <p:nvSpPr>
          <p:cNvPr id="44" name="Text Box 33"/>
          <p:cNvSpPr txBox="1">
            <a:spLocks noChangeArrowheads="1"/>
          </p:cNvSpPr>
          <p:nvPr/>
        </p:nvSpPr>
        <p:spPr bwMode="auto">
          <a:xfrm>
            <a:off x="467544" y="2780928"/>
            <a:ext cx="7056784" cy="13401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tIns="72000" bIns="36000">
            <a:spAutoFit/>
          </a:bodyPr>
          <a:lstStyle/>
          <a:p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Индексация размеров оплаты труда работников муниципальных учреждений на прогнозный уровень инфляции с 1 октября 2020 года на 3 процента, с 1 октября 2021 года на 4,0 процента и с 1 октября 2022 года на 4,0 процента </a:t>
            </a:r>
          </a:p>
          <a:p>
            <a:pPr algn="ctr"/>
            <a:endParaRPr lang="en-US" sz="1600" b="1" dirty="0">
              <a:solidFill>
                <a:srgbClr val="FFFF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Rectangle 4"/>
          <p:cNvSpPr>
            <a:spLocks noChangeArrowheads="1"/>
          </p:cNvSpPr>
          <p:nvPr/>
        </p:nvSpPr>
        <p:spPr bwMode="gray">
          <a:xfrm>
            <a:off x="467544" y="4077072"/>
            <a:ext cx="8316416" cy="792088"/>
          </a:xfrm>
          <a:prstGeom prst="rect">
            <a:avLst/>
          </a:prstGeom>
          <a:gradFill flip="none" rotWithShape="1">
            <a:gsLst>
              <a:gs pos="0">
                <a:srgbClr val="FF6699">
                  <a:gamma/>
                  <a:tint val="0"/>
                  <a:invGamma/>
                  <a:alpha val="0"/>
                </a:srgbClr>
              </a:gs>
              <a:gs pos="100000">
                <a:srgbClr val="FF6699"/>
              </a:gs>
            </a:gsLst>
            <a:lin ang="10800000" scaled="1"/>
            <a:tileRect/>
          </a:gradFill>
          <a:ln>
            <a:noFill/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grpSp>
        <p:nvGrpSpPr>
          <p:cNvPr id="4" name="Group 5"/>
          <p:cNvGrpSpPr>
            <a:grpSpLocks/>
          </p:cNvGrpSpPr>
          <p:nvPr/>
        </p:nvGrpSpPr>
        <p:grpSpPr bwMode="auto">
          <a:xfrm>
            <a:off x="7308304" y="3789040"/>
            <a:ext cx="1512000" cy="1008112"/>
            <a:chOff x="2016" y="1920"/>
            <a:chExt cx="1680" cy="1680"/>
          </a:xfrm>
          <a:effectLst>
            <a:outerShdw blurRad="50800" dist="38100" algn="l" rotWithShape="0">
              <a:prstClr val="black">
                <a:alpha val="40000"/>
              </a:prst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</p:grpSpPr>
        <p:sp>
          <p:nvSpPr>
            <p:cNvPr id="52" name="Oval 6"/>
            <p:cNvSpPr>
              <a:spLocks noChangeArrowheads="1"/>
            </p:cNvSpPr>
            <p:nvPr/>
          </p:nvSpPr>
          <p:spPr bwMode="gray">
            <a:xfrm>
              <a:off x="2016" y="1920"/>
              <a:ext cx="1680" cy="1680"/>
            </a:xfrm>
            <a:prstGeom prst="ellipse">
              <a:avLst/>
            </a:prstGeom>
            <a:gradFill rotWithShape="1">
              <a:gsLst>
                <a:gs pos="0">
                  <a:srgbClr val="FF9999"/>
                </a:gs>
                <a:gs pos="100000">
                  <a:srgbClr val="FF9999">
                    <a:gamma/>
                    <a:shade val="39216"/>
                    <a:invGamma/>
                  </a:srgbClr>
                </a:gs>
              </a:gsLst>
              <a:lin ang="5400000" scaled="1"/>
            </a:gradFill>
            <a:ln>
              <a:noFill/>
            </a:ln>
            <a:effectLst>
              <a:outerShdw blurRad="184150" dist="241300" dir="11520000" sx="110000" sy="110000" algn="ctr">
                <a:srgbClr val="000000">
                  <a:alpha val="18000"/>
                </a:srgbClr>
              </a:outerShdw>
            </a:effectLst>
            <a:sp3d extrusionH="107950" prstMaterial="plastic">
              <a:bevelT w="82550" h="63500" prst="divot"/>
              <a:bevelB/>
            </a:sp3d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53" name="Freeform 7"/>
            <p:cNvSpPr>
              <a:spLocks/>
            </p:cNvSpPr>
            <p:nvPr/>
          </p:nvSpPr>
          <p:spPr bwMode="gray">
            <a:xfrm>
              <a:off x="2208" y="1948"/>
              <a:ext cx="1296" cy="634"/>
            </a:xfrm>
            <a:custGeom>
              <a:avLst/>
              <a:gdLst>
                <a:gd name="T0" fmla="*/ 1301 w 1321"/>
                <a:gd name="T1" fmla="*/ 401 h 712"/>
                <a:gd name="T2" fmla="*/ 1317 w 1321"/>
                <a:gd name="T3" fmla="*/ 442 h 712"/>
                <a:gd name="T4" fmla="*/ 1321 w 1321"/>
                <a:gd name="T5" fmla="*/ 481 h 712"/>
                <a:gd name="T6" fmla="*/ 1315 w 1321"/>
                <a:gd name="T7" fmla="*/ 516 h 712"/>
                <a:gd name="T8" fmla="*/ 1298 w 1321"/>
                <a:gd name="T9" fmla="*/ 550 h 712"/>
                <a:gd name="T10" fmla="*/ 1272 w 1321"/>
                <a:gd name="T11" fmla="*/ 579 h 712"/>
                <a:gd name="T12" fmla="*/ 1239 w 1321"/>
                <a:gd name="T13" fmla="*/ 604 h 712"/>
                <a:gd name="T14" fmla="*/ 1196 w 1321"/>
                <a:gd name="T15" fmla="*/ 628 h 712"/>
                <a:gd name="T16" fmla="*/ 1147 w 1321"/>
                <a:gd name="T17" fmla="*/ 649 h 712"/>
                <a:gd name="T18" fmla="*/ 1092 w 1321"/>
                <a:gd name="T19" fmla="*/ 667 h 712"/>
                <a:gd name="T20" fmla="*/ 1031 w 1321"/>
                <a:gd name="T21" fmla="*/ 683 h 712"/>
                <a:gd name="T22" fmla="*/ 967 w 1321"/>
                <a:gd name="T23" fmla="*/ 694 h 712"/>
                <a:gd name="T24" fmla="*/ 896 w 1321"/>
                <a:gd name="T25" fmla="*/ 704 h 712"/>
                <a:gd name="T26" fmla="*/ 824 w 1321"/>
                <a:gd name="T27" fmla="*/ 710 h 712"/>
                <a:gd name="T28" fmla="*/ 795 w 1321"/>
                <a:gd name="T29" fmla="*/ 712 h 712"/>
                <a:gd name="T30" fmla="*/ 476 w 1321"/>
                <a:gd name="T31" fmla="*/ 712 h 712"/>
                <a:gd name="T32" fmla="*/ 472 w 1321"/>
                <a:gd name="T33" fmla="*/ 712 h 712"/>
                <a:gd name="T34" fmla="*/ 409 w 1321"/>
                <a:gd name="T35" fmla="*/ 708 h 712"/>
                <a:gd name="T36" fmla="*/ 348 w 1321"/>
                <a:gd name="T37" fmla="*/ 704 h 712"/>
                <a:gd name="T38" fmla="*/ 290 w 1321"/>
                <a:gd name="T39" fmla="*/ 696 h 712"/>
                <a:gd name="T40" fmla="*/ 235 w 1321"/>
                <a:gd name="T41" fmla="*/ 689 h 712"/>
                <a:gd name="T42" fmla="*/ 186 w 1321"/>
                <a:gd name="T43" fmla="*/ 677 h 712"/>
                <a:gd name="T44" fmla="*/ 141 w 1321"/>
                <a:gd name="T45" fmla="*/ 663 h 712"/>
                <a:gd name="T46" fmla="*/ 102 w 1321"/>
                <a:gd name="T47" fmla="*/ 648 h 712"/>
                <a:gd name="T48" fmla="*/ 67 w 1321"/>
                <a:gd name="T49" fmla="*/ 630 h 712"/>
                <a:gd name="T50" fmla="*/ 39 w 1321"/>
                <a:gd name="T51" fmla="*/ 608 h 712"/>
                <a:gd name="T52" fmla="*/ 18 w 1321"/>
                <a:gd name="T53" fmla="*/ 583 h 712"/>
                <a:gd name="T54" fmla="*/ 6 w 1321"/>
                <a:gd name="T55" fmla="*/ 554 h 712"/>
                <a:gd name="T56" fmla="*/ 0 w 1321"/>
                <a:gd name="T57" fmla="*/ 524 h 712"/>
                <a:gd name="T58" fmla="*/ 0 w 1321"/>
                <a:gd name="T59" fmla="*/ 520 h 712"/>
                <a:gd name="T60" fmla="*/ 4 w 1321"/>
                <a:gd name="T61" fmla="*/ 487 h 712"/>
                <a:gd name="T62" fmla="*/ 16 w 1321"/>
                <a:gd name="T63" fmla="*/ 446 h 712"/>
                <a:gd name="T64" fmla="*/ 51 w 1321"/>
                <a:gd name="T65" fmla="*/ 370 h 712"/>
                <a:gd name="T66" fmla="*/ 94 w 1321"/>
                <a:gd name="T67" fmla="*/ 299 h 712"/>
                <a:gd name="T68" fmla="*/ 147 w 1321"/>
                <a:gd name="T69" fmla="*/ 235 h 712"/>
                <a:gd name="T70" fmla="*/ 204 w 1321"/>
                <a:gd name="T71" fmla="*/ 176 h 712"/>
                <a:gd name="T72" fmla="*/ 270 w 1321"/>
                <a:gd name="T73" fmla="*/ 125 h 712"/>
                <a:gd name="T74" fmla="*/ 341 w 1321"/>
                <a:gd name="T75" fmla="*/ 82 h 712"/>
                <a:gd name="T76" fmla="*/ 415 w 1321"/>
                <a:gd name="T77" fmla="*/ 47 h 712"/>
                <a:gd name="T78" fmla="*/ 497 w 1321"/>
                <a:gd name="T79" fmla="*/ 21 h 712"/>
                <a:gd name="T80" fmla="*/ 581 w 1321"/>
                <a:gd name="T81" fmla="*/ 6 h 712"/>
                <a:gd name="T82" fmla="*/ 667 w 1321"/>
                <a:gd name="T83" fmla="*/ 0 h 712"/>
                <a:gd name="T84" fmla="*/ 667 w 1321"/>
                <a:gd name="T85" fmla="*/ 0 h 712"/>
                <a:gd name="T86" fmla="*/ 759 w 1321"/>
                <a:gd name="T87" fmla="*/ 6 h 712"/>
                <a:gd name="T88" fmla="*/ 847 w 1321"/>
                <a:gd name="T89" fmla="*/ 23 h 712"/>
                <a:gd name="T90" fmla="*/ 932 w 1321"/>
                <a:gd name="T91" fmla="*/ 53 h 712"/>
                <a:gd name="T92" fmla="*/ 1010 w 1321"/>
                <a:gd name="T93" fmla="*/ 90 h 712"/>
                <a:gd name="T94" fmla="*/ 1082 w 1321"/>
                <a:gd name="T95" fmla="*/ 137 h 712"/>
                <a:gd name="T96" fmla="*/ 1149 w 1321"/>
                <a:gd name="T97" fmla="*/ 194 h 712"/>
                <a:gd name="T98" fmla="*/ 1208 w 1321"/>
                <a:gd name="T99" fmla="*/ 256 h 712"/>
                <a:gd name="T100" fmla="*/ 1258 w 1321"/>
                <a:gd name="T101" fmla="*/ 325 h 712"/>
                <a:gd name="T102" fmla="*/ 1301 w 1321"/>
                <a:gd name="T103" fmla="*/ 401 h 712"/>
                <a:gd name="T104" fmla="*/ 1301 w 1321"/>
                <a:gd name="T105" fmla="*/ 401 h 7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321" h="712">
                  <a:moveTo>
                    <a:pt x="1301" y="401"/>
                  </a:moveTo>
                  <a:lnTo>
                    <a:pt x="1317" y="442"/>
                  </a:lnTo>
                  <a:lnTo>
                    <a:pt x="1321" y="481"/>
                  </a:lnTo>
                  <a:lnTo>
                    <a:pt x="1315" y="516"/>
                  </a:lnTo>
                  <a:lnTo>
                    <a:pt x="1298" y="550"/>
                  </a:lnTo>
                  <a:lnTo>
                    <a:pt x="1272" y="579"/>
                  </a:lnTo>
                  <a:lnTo>
                    <a:pt x="1239" y="604"/>
                  </a:lnTo>
                  <a:lnTo>
                    <a:pt x="1196" y="628"/>
                  </a:lnTo>
                  <a:lnTo>
                    <a:pt x="1147" y="649"/>
                  </a:lnTo>
                  <a:lnTo>
                    <a:pt x="1092" y="667"/>
                  </a:lnTo>
                  <a:lnTo>
                    <a:pt x="1031" y="683"/>
                  </a:lnTo>
                  <a:lnTo>
                    <a:pt x="967" y="694"/>
                  </a:lnTo>
                  <a:lnTo>
                    <a:pt x="896" y="704"/>
                  </a:lnTo>
                  <a:lnTo>
                    <a:pt x="824" y="710"/>
                  </a:lnTo>
                  <a:lnTo>
                    <a:pt x="795" y="712"/>
                  </a:lnTo>
                  <a:lnTo>
                    <a:pt x="476" y="712"/>
                  </a:lnTo>
                  <a:lnTo>
                    <a:pt x="472" y="712"/>
                  </a:lnTo>
                  <a:lnTo>
                    <a:pt x="409" y="708"/>
                  </a:lnTo>
                  <a:lnTo>
                    <a:pt x="348" y="704"/>
                  </a:lnTo>
                  <a:lnTo>
                    <a:pt x="290" y="696"/>
                  </a:lnTo>
                  <a:lnTo>
                    <a:pt x="235" y="689"/>
                  </a:lnTo>
                  <a:lnTo>
                    <a:pt x="186" y="677"/>
                  </a:lnTo>
                  <a:lnTo>
                    <a:pt x="141" y="663"/>
                  </a:lnTo>
                  <a:lnTo>
                    <a:pt x="102" y="648"/>
                  </a:lnTo>
                  <a:lnTo>
                    <a:pt x="67" y="630"/>
                  </a:lnTo>
                  <a:lnTo>
                    <a:pt x="39" y="608"/>
                  </a:lnTo>
                  <a:lnTo>
                    <a:pt x="18" y="583"/>
                  </a:lnTo>
                  <a:lnTo>
                    <a:pt x="6" y="554"/>
                  </a:lnTo>
                  <a:lnTo>
                    <a:pt x="0" y="524"/>
                  </a:lnTo>
                  <a:lnTo>
                    <a:pt x="0" y="520"/>
                  </a:lnTo>
                  <a:lnTo>
                    <a:pt x="4" y="487"/>
                  </a:lnTo>
                  <a:lnTo>
                    <a:pt x="16" y="446"/>
                  </a:lnTo>
                  <a:lnTo>
                    <a:pt x="51" y="370"/>
                  </a:lnTo>
                  <a:lnTo>
                    <a:pt x="94" y="299"/>
                  </a:lnTo>
                  <a:lnTo>
                    <a:pt x="147" y="235"/>
                  </a:lnTo>
                  <a:lnTo>
                    <a:pt x="204" y="176"/>
                  </a:lnTo>
                  <a:lnTo>
                    <a:pt x="270" y="125"/>
                  </a:lnTo>
                  <a:lnTo>
                    <a:pt x="341" y="82"/>
                  </a:lnTo>
                  <a:lnTo>
                    <a:pt x="415" y="47"/>
                  </a:lnTo>
                  <a:lnTo>
                    <a:pt x="497" y="21"/>
                  </a:lnTo>
                  <a:lnTo>
                    <a:pt x="581" y="6"/>
                  </a:lnTo>
                  <a:lnTo>
                    <a:pt x="667" y="0"/>
                  </a:lnTo>
                  <a:lnTo>
                    <a:pt x="667" y="0"/>
                  </a:lnTo>
                  <a:lnTo>
                    <a:pt x="759" y="6"/>
                  </a:lnTo>
                  <a:lnTo>
                    <a:pt x="847" y="23"/>
                  </a:lnTo>
                  <a:lnTo>
                    <a:pt x="932" y="53"/>
                  </a:lnTo>
                  <a:lnTo>
                    <a:pt x="1010" y="90"/>
                  </a:lnTo>
                  <a:lnTo>
                    <a:pt x="1082" y="137"/>
                  </a:lnTo>
                  <a:lnTo>
                    <a:pt x="1149" y="194"/>
                  </a:lnTo>
                  <a:lnTo>
                    <a:pt x="1208" y="256"/>
                  </a:lnTo>
                  <a:lnTo>
                    <a:pt x="1258" y="325"/>
                  </a:lnTo>
                  <a:lnTo>
                    <a:pt x="1301" y="401"/>
                  </a:lnTo>
                  <a:lnTo>
                    <a:pt x="1301" y="401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FF7C80">
                    <a:tint val="66000"/>
                    <a:satMod val="160000"/>
                  </a:srgbClr>
                </a:gs>
                <a:gs pos="50000">
                  <a:srgbClr val="FF7C80">
                    <a:tint val="44500"/>
                    <a:satMod val="160000"/>
                  </a:srgbClr>
                </a:gs>
                <a:gs pos="100000">
                  <a:srgbClr val="FF7C80">
                    <a:tint val="23500"/>
                    <a:satMod val="160000"/>
                  </a:srgbClr>
                </a:gs>
              </a:gsLst>
              <a:lin ang="16200000" scaled="1"/>
              <a:tileRect/>
            </a:gradFill>
            <a:ln>
              <a:noFill/>
            </a:ln>
            <a:effectLst>
              <a:outerShdw blurRad="184150" dist="241300" dir="11520000" sx="110000" sy="110000" algn="ctr">
                <a:srgbClr val="000000">
                  <a:alpha val="18000"/>
                </a:srgbClr>
              </a:outerShdw>
            </a:effectLst>
            <a:sp3d extrusionH="107950" prstMaterial="plastic">
              <a:bevelT w="82550" h="63500" prst="divot"/>
              <a:bevelB/>
            </a:sp3d>
            <a:extLst>
              <a:ext uri="{91240B29-F687-4F45-9708-019B960494DF}">
                <a14:hiddenLine xmlns:a14="http://schemas.microsoft.com/office/drawing/2010/main" w="0">
                  <a:solidFill>
                    <a:srgbClr val="BBF6EE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</p:grpSp>
      <p:sp>
        <p:nvSpPr>
          <p:cNvPr id="55" name="TextBox 54"/>
          <p:cNvSpPr txBox="1"/>
          <p:nvPr/>
        </p:nvSpPr>
        <p:spPr>
          <a:xfrm>
            <a:off x="467544" y="4077072"/>
            <a:ext cx="7200800" cy="775015"/>
          </a:xfrm>
          <a:prstGeom prst="rect">
            <a:avLst/>
          </a:prstGeom>
          <a:noFill/>
        </p:spPr>
        <p:txBody>
          <a:bodyPr wrap="square" tIns="36000" rtlCol="0">
            <a:spAutoFit/>
          </a:bodyPr>
          <a:lstStyle/>
          <a:p>
            <a:r>
              <a:rPr lang="ru-RU" sz="1500" b="1" dirty="0" smtClean="0">
                <a:latin typeface="Times New Roman" pitchFamily="18" charset="0"/>
                <a:cs typeface="Times New Roman" pitchFamily="18" charset="0"/>
              </a:rPr>
              <a:t>Увеличение расходов на заработную плату низкооплачиваемых работников в связи с доведением минимального размера оплаты труда до величины прожиточного минимума трудоспособного населения в 2020 году до 11130 рублей</a:t>
            </a:r>
            <a:endParaRPr lang="en-US" sz="15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" name="Номер слайда 3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4B4108-8E3B-4090-B5EB-83F9AF377A90}" type="slidenum">
              <a:rPr lang="ru-RU" smtClean="0"/>
              <a:pPr>
                <a:defRPr/>
              </a:pPr>
              <a:t>14</a:t>
            </a:fld>
            <a:endParaRPr lang="ru-RU" dirty="0"/>
          </a:p>
        </p:txBody>
      </p:sp>
      <p:sp>
        <p:nvSpPr>
          <p:cNvPr id="35" name="Text Box 31"/>
          <p:cNvSpPr txBox="1">
            <a:spLocks noChangeArrowheads="1"/>
          </p:cNvSpPr>
          <p:nvPr/>
        </p:nvSpPr>
        <p:spPr bwMode="auto">
          <a:xfrm>
            <a:off x="395536" y="1484784"/>
            <a:ext cx="6984776" cy="1303809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threePt" dir="t"/>
          </a:scene3d>
          <a:sp3d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tIns="36000" rIns="0" bIns="36000">
            <a:spAutoFit/>
            <a:flatTx/>
          </a:bodyPr>
          <a:lstStyle/>
          <a:p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Исходные данные на 2020 и 2021 годы – утвержденные ассигнования в решении Собрания депутатов Миллеровского городского поселения от 27.12.2018 № 117 «О бюджете Миллеровского городского поселения на 2020 год и плановый период 2021 и 2022 годов», на 2022 год – бюджетные ассигнования 2021 года, установленные этим решением</a:t>
            </a:r>
          </a:p>
        </p:txBody>
      </p:sp>
      <p:grpSp>
        <p:nvGrpSpPr>
          <p:cNvPr id="5" name="Group 12"/>
          <p:cNvGrpSpPr>
            <a:grpSpLocks/>
          </p:cNvGrpSpPr>
          <p:nvPr/>
        </p:nvGrpSpPr>
        <p:grpSpPr bwMode="auto">
          <a:xfrm>
            <a:off x="7344000" y="1476000"/>
            <a:ext cx="1656000" cy="1080000"/>
            <a:chOff x="2016" y="1920"/>
            <a:chExt cx="1680" cy="1680"/>
          </a:xfrm>
          <a:effectLst>
            <a:outerShdw blurRad="127000" dist="38100" algn="l" rotWithShape="0">
              <a:prstClr val="black"/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</p:grpSpPr>
        <p:sp>
          <p:nvSpPr>
            <p:cNvPr id="29" name="Oval 13"/>
            <p:cNvSpPr>
              <a:spLocks noChangeArrowheads="1"/>
            </p:cNvSpPr>
            <p:nvPr/>
          </p:nvSpPr>
          <p:spPr bwMode="gray">
            <a:xfrm>
              <a:off x="2016" y="1920"/>
              <a:ext cx="1680" cy="1680"/>
            </a:xfrm>
            <a:prstGeom prst="ellipse">
              <a:avLst/>
            </a:prstGeom>
            <a:gradFill rotWithShape="1">
              <a:gsLst>
                <a:gs pos="0">
                  <a:srgbClr val="93B1FD"/>
                </a:gs>
                <a:gs pos="100000">
                  <a:srgbClr val="93B1FD">
                    <a:gamma/>
                    <a:shade val="30196"/>
                    <a:invGamma/>
                  </a:srgbClr>
                </a:gs>
              </a:gsLst>
              <a:lin ang="5400000" scaled="1"/>
            </a:gradFill>
            <a:ln>
              <a:noFill/>
            </a:ln>
            <a:effectLst>
              <a:outerShdw blurRad="184150" dist="241300" dir="11520000" sx="110000" sy="110000" algn="ctr">
                <a:srgbClr val="000000">
                  <a:alpha val="18000"/>
                </a:srgbClr>
              </a:outerShdw>
              <a:softEdge rad="63500"/>
            </a:effectLst>
            <a:sp3d extrusionH="107950" prstMaterial="plastic">
              <a:bevelT w="82550" h="63500" prst="divot"/>
              <a:bevelB/>
            </a:sp3d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30" name="Freeform 14"/>
            <p:cNvSpPr>
              <a:spLocks/>
            </p:cNvSpPr>
            <p:nvPr/>
          </p:nvSpPr>
          <p:spPr bwMode="gray">
            <a:xfrm>
              <a:off x="2208" y="1948"/>
              <a:ext cx="1296" cy="634"/>
            </a:xfrm>
            <a:custGeom>
              <a:avLst/>
              <a:gdLst>
                <a:gd name="T0" fmla="*/ 1301 w 1321"/>
                <a:gd name="T1" fmla="*/ 401 h 712"/>
                <a:gd name="T2" fmla="*/ 1317 w 1321"/>
                <a:gd name="T3" fmla="*/ 442 h 712"/>
                <a:gd name="T4" fmla="*/ 1321 w 1321"/>
                <a:gd name="T5" fmla="*/ 481 h 712"/>
                <a:gd name="T6" fmla="*/ 1315 w 1321"/>
                <a:gd name="T7" fmla="*/ 516 h 712"/>
                <a:gd name="T8" fmla="*/ 1298 w 1321"/>
                <a:gd name="T9" fmla="*/ 550 h 712"/>
                <a:gd name="T10" fmla="*/ 1272 w 1321"/>
                <a:gd name="T11" fmla="*/ 579 h 712"/>
                <a:gd name="T12" fmla="*/ 1239 w 1321"/>
                <a:gd name="T13" fmla="*/ 604 h 712"/>
                <a:gd name="T14" fmla="*/ 1196 w 1321"/>
                <a:gd name="T15" fmla="*/ 628 h 712"/>
                <a:gd name="T16" fmla="*/ 1147 w 1321"/>
                <a:gd name="T17" fmla="*/ 649 h 712"/>
                <a:gd name="T18" fmla="*/ 1092 w 1321"/>
                <a:gd name="T19" fmla="*/ 667 h 712"/>
                <a:gd name="T20" fmla="*/ 1031 w 1321"/>
                <a:gd name="T21" fmla="*/ 683 h 712"/>
                <a:gd name="T22" fmla="*/ 967 w 1321"/>
                <a:gd name="T23" fmla="*/ 694 h 712"/>
                <a:gd name="T24" fmla="*/ 896 w 1321"/>
                <a:gd name="T25" fmla="*/ 704 h 712"/>
                <a:gd name="T26" fmla="*/ 824 w 1321"/>
                <a:gd name="T27" fmla="*/ 710 h 712"/>
                <a:gd name="T28" fmla="*/ 795 w 1321"/>
                <a:gd name="T29" fmla="*/ 712 h 712"/>
                <a:gd name="T30" fmla="*/ 476 w 1321"/>
                <a:gd name="T31" fmla="*/ 712 h 712"/>
                <a:gd name="T32" fmla="*/ 472 w 1321"/>
                <a:gd name="T33" fmla="*/ 712 h 712"/>
                <a:gd name="T34" fmla="*/ 409 w 1321"/>
                <a:gd name="T35" fmla="*/ 708 h 712"/>
                <a:gd name="T36" fmla="*/ 348 w 1321"/>
                <a:gd name="T37" fmla="*/ 704 h 712"/>
                <a:gd name="T38" fmla="*/ 290 w 1321"/>
                <a:gd name="T39" fmla="*/ 696 h 712"/>
                <a:gd name="T40" fmla="*/ 235 w 1321"/>
                <a:gd name="T41" fmla="*/ 689 h 712"/>
                <a:gd name="T42" fmla="*/ 186 w 1321"/>
                <a:gd name="T43" fmla="*/ 677 h 712"/>
                <a:gd name="T44" fmla="*/ 141 w 1321"/>
                <a:gd name="T45" fmla="*/ 663 h 712"/>
                <a:gd name="T46" fmla="*/ 102 w 1321"/>
                <a:gd name="T47" fmla="*/ 648 h 712"/>
                <a:gd name="T48" fmla="*/ 67 w 1321"/>
                <a:gd name="T49" fmla="*/ 630 h 712"/>
                <a:gd name="T50" fmla="*/ 39 w 1321"/>
                <a:gd name="T51" fmla="*/ 608 h 712"/>
                <a:gd name="T52" fmla="*/ 18 w 1321"/>
                <a:gd name="T53" fmla="*/ 583 h 712"/>
                <a:gd name="T54" fmla="*/ 6 w 1321"/>
                <a:gd name="T55" fmla="*/ 554 h 712"/>
                <a:gd name="T56" fmla="*/ 0 w 1321"/>
                <a:gd name="T57" fmla="*/ 524 h 712"/>
                <a:gd name="T58" fmla="*/ 0 w 1321"/>
                <a:gd name="T59" fmla="*/ 520 h 712"/>
                <a:gd name="T60" fmla="*/ 4 w 1321"/>
                <a:gd name="T61" fmla="*/ 487 h 712"/>
                <a:gd name="T62" fmla="*/ 16 w 1321"/>
                <a:gd name="T63" fmla="*/ 446 h 712"/>
                <a:gd name="T64" fmla="*/ 51 w 1321"/>
                <a:gd name="T65" fmla="*/ 370 h 712"/>
                <a:gd name="T66" fmla="*/ 94 w 1321"/>
                <a:gd name="T67" fmla="*/ 299 h 712"/>
                <a:gd name="T68" fmla="*/ 147 w 1321"/>
                <a:gd name="T69" fmla="*/ 235 h 712"/>
                <a:gd name="T70" fmla="*/ 204 w 1321"/>
                <a:gd name="T71" fmla="*/ 176 h 712"/>
                <a:gd name="T72" fmla="*/ 270 w 1321"/>
                <a:gd name="T73" fmla="*/ 125 h 712"/>
                <a:gd name="T74" fmla="*/ 341 w 1321"/>
                <a:gd name="T75" fmla="*/ 82 h 712"/>
                <a:gd name="T76" fmla="*/ 415 w 1321"/>
                <a:gd name="T77" fmla="*/ 47 h 712"/>
                <a:gd name="T78" fmla="*/ 497 w 1321"/>
                <a:gd name="T79" fmla="*/ 21 h 712"/>
                <a:gd name="T80" fmla="*/ 581 w 1321"/>
                <a:gd name="T81" fmla="*/ 6 h 712"/>
                <a:gd name="T82" fmla="*/ 667 w 1321"/>
                <a:gd name="T83" fmla="*/ 0 h 712"/>
                <a:gd name="T84" fmla="*/ 667 w 1321"/>
                <a:gd name="T85" fmla="*/ 0 h 712"/>
                <a:gd name="T86" fmla="*/ 759 w 1321"/>
                <a:gd name="T87" fmla="*/ 6 h 712"/>
                <a:gd name="T88" fmla="*/ 847 w 1321"/>
                <a:gd name="T89" fmla="*/ 23 h 712"/>
                <a:gd name="T90" fmla="*/ 932 w 1321"/>
                <a:gd name="T91" fmla="*/ 53 h 712"/>
                <a:gd name="T92" fmla="*/ 1010 w 1321"/>
                <a:gd name="T93" fmla="*/ 90 h 712"/>
                <a:gd name="T94" fmla="*/ 1082 w 1321"/>
                <a:gd name="T95" fmla="*/ 137 h 712"/>
                <a:gd name="T96" fmla="*/ 1149 w 1321"/>
                <a:gd name="T97" fmla="*/ 194 h 712"/>
                <a:gd name="T98" fmla="*/ 1208 w 1321"/>
                <a:gd name="T99" fmla="*/ 256 h 712"/>
                <a:gd name="T100" fmla="*/ 1258 w 1321"/>
                <a:gd name="T101" fmla="*/ 325 h 712"/>
                <a:gd name="T102" fmla="*/ 1301 w 1321"/>
                <a:gd name="T103" fmla="*/ 401 h 712"/>
                <a:gd name="T104" fmla="*/ 1301 w 1321"/>
                <a:gd name="T105" fmla="*/ 401 h 7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321" h="712">
                  <a:moveTo>
                    <a:pt x="1301" y="401"/>
                  </a:moveTo>
                  <a:lnTo>
                    <a:pt x="1317" y="442"/>
                  </a:lnTo>
                  <a:lnTo>
                    <a:pt x="1321" y="481"/>
                  </a:lnTo>
                  <a:lnTo>
                    <a:pt x="1315" y="516"/>
                  </a:lnTo>
                  <a:lnTo>
                    <a:pt x="1298" y="550"/>
                  </a:lnTo>
                  <a:lnTo>
                    <a:pt x="1272" y="579"/>
                  </a:lnTo>
                  <a:lnTo>
                    <a:pt x="1239" y="604"/>
                  </a:lnTo>
                  <a:lnTo>
                    <a:pt x="1196" y="628"/>
                  </a:lnTo>
                  <a:lnTo>
                    <a:pt x="1147" y="649"/>
                  </a:lnTo>
                  <a:lnTo>
                    <a:pt x="1092" y="667"/>
                  </a:lnTo>
                  <a:lnTo>
                    <a:pt x="1031" y="683"/>
                  </a:lnTo>
                  <a:lnTo>
                    <a:pt x="967" y="694"/>
                  </a:lnTo>
                  <a:lnTo>
                    <a:pt x="896" y="704"/>
                  </a:lnTo>
                  <a:lnTo>
                    <a:pt x="824" y="710"/>
                  </a:lnTo>
                  <a:lnTo>
                    <a:pt x="795" y="712"/>
                  </a:lnTo>
                  <a:lnTo>
                    <a:pt x="476" y="712"/>
                  </a:lnTo>
                  <a:lnTo>
                    <a:pt x="472" y="712"/>
                  </a:lnTo>
                  <a:lnTo>
                    <a:pt x="409" y="708"/>
                  </a:lnTo>
                  <a:lnTo>
                    <a:pt x="348" y="704"/>
                  </a:lnTo>
                  <a:lnTo>
                    <a:pt x="290" y="696"/>
                  </a:lnTo>
                  <a:lnTo>
                    <a:pt x="235" y="689"/>
                  </a:lnTo>
                  <a:lnTo>
                    <a:pt x="186" y="677"/>
                  </a:lnTo>
                  <a:lnTo>
                    <a:pt x="141" y="663"/>
                  </a:lnTo>
                  <a:lnTo>
                    <a:pt x="102" y="648"/>
                  </a:lnTo>
                  <a:lnTo>
                    <a:pt x="67" y="630"/>
                  </a:lnTo>
                  <a:lnTo>
                    <a:pt x="39" y="608"/>
                  </a:lnTo>
                  <a:lnTo>
                    <a:pt x="18" y="583"/>
                  </a:lnTo>
                  <a:lnTo>
                    <a:pt x="6" y="554"/>
                  </a:lnTo>
                  <a:lnTo>
                    <a:pt x="0" y="524"/>
                  </a:lnTo>
                  <a:lnTo>
                    <a:pt x="0" y="520"/>
                  </a:lnTo>
                  <a:lnTo>
                    <a:pt x="4" y="487"/>
                  </a:lnTo>
                  <a:lnTo>
                    <a:pt x="16" y="446"/>
                  </a:lnTo>
                  <a:lnTo>
                    <a:pt x="51" y="370"/>
                  </a:lnTo>
                  <a:lnTo>
                    <a:pt x="94" y="299"/>
                  </a:lnTo>
                  <a:lnTo>
                    <a:pt x="147" y="235"/>
                  </a:lnTo>
                  <a:lnTo>
                    <a:pt x="204" y="176"/>
                  </a:lnTo>
                  <a:lnTo>
                    <a:pt x="270" y="125"/>
                  </a:lnTo>
                  <a:lnTo>
                    <a:pt x="341" y="82"/>
                  </a:lnTo>
                  <a:lnTo>
                    <a:pt x="415" y="47"/>
                  </a:lnTo>
                  <a:lnTo>
                    <a:pt x="497" y="21"/>
                  </a:lnTo>
                  <a:lnTo>
                    <a:pt x="581" y="6"/>
                  </a:lnTo>
                  <a:lnTo>
                    <a:pt x="667" y="0"/>
                  </a:lnTo>
                  <a:lnTo>
                    <a:pt x="667" y="0"/>
                  </a:lnTo>
                  <a:lnTo>
                    <a:pt x="759" y="6"/>
                  </a:lnTo>
                  <a:lnTo>
                    <a:pt x="847" y="23"/>
                  </a:lnTo>
                  <a:lnTo>
                    <a:pt x="932" y="53"/>
                  </a:lnTo>
                  <a:lnTo>
                    <a:pt x="1010" y="90"/>
                  </a:lnTo>
                  <a:lnTo>
                    <a:pt x="1082" y="137"/>
                  </a:lnTo>
                  <a:lnTo>
                    <a:pt x="1149" y="194"/>
                  </a:lnTo>
                  <a:lnTo>
                    <a:pt x="1208" y="256"/>
                  </a:lnTo>
                  <a:lnTo>
                    <a:pt x="1258" y="325"/>
                  </a:lnTo>
                  <a:lnTo>
                    <a:pt x="1301" y="401"/>
                  </a:lnTo>
                  <a:lnTo>
                    <a:pt x="1301" y="401"/>
                  </a:lnTo>
                  <a:close/>
                </a:path>
              </a:pathLst>
            </a:custGeom>
            <a:gradFill rotWithShape="1">
              <a:gsLst>
                <a:gs pos="0">
                  <a:srgbClr val="FFFFFF"/>
                </a:gs>
                <a:gs pos="100000">
                  <a:srgbClr val="93B1FD"/>
                </a:gs>
              </a:gsLst>
              <a:lin ang="5400000" scaled="1"/>
            </a:gradFill>
            <a:ln>
              <a:noFill/>
            </a:ln>
            <a:effectLst>
              <a:outerShdw blurRad="184150" dist="241300" dir="11520000" sx="110000" sy="110000" algn="ctr">
                <a:srgbClr val="000000">
                  <a:alpha val="18000"/>
                </a:srgbClr>
              </a:outerShdw>
            </a:effectLst>
            <a:sp3d extrusionH="107950" prstMaterial="plastic">
              <a:bevelT w="82550" h="63500" prst="divot"/>
              <a:bevelB/>
            </a:sp3d>
            <a:extLst>
              <a:ext uri="{91240B29-F687-4F45-9708-019B960494DF}">
                <a14:hiddenLine xmlns:a14="http://schemas.microsoft.com/office/drawing/2010/main" w="0">
                  <a:solidFill>
                    <a:srgbClr val="BBF6EE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</p:grpSp>
      <p:sp>
        <p:nvSpPr>
          <p:cNvPr id="31" name="Rectangle 17"/>
          <p:cNvSpPr>
            <a:spLocks noChangeArrowheads="1"/>
          </p:cNvSpPr>
          <p:nvPr/>
        </p:nvSpPr>
        <p:spPr bwMode="gray">
          <a:xfrm>
            <a:off x="467544" y="5013176"/>
            <a:ext cx="7488832" cy="1152128"/>
          </a:xfrm>
          <a:prstGeom prst="rect">
            <a:avLst/>
          </a:prstGeom>
          <a:gradFill flip="none" rotWithShape="1">
            <a:gsLst>
              <a:gs pos="0">
                <a:srgbClr val="99CC00">
                  <a:gamma/>
                  <a:tint val="0"/>
                  <a:invGamma/>
                  <a:alpha val="0"/>
                </a:srgbClr>
              </a:gs>
              <a:gs pos="100000">
                <a:srgbClr val="99CC00"/>
              </a:gs>
            </a:gsLst>
            <a:lin ang="12000000" scaled="0"/>
            <a:tileRect/>
          </a:gradFill>
          <a:ln>
            <a:noFill/>
          </a:ln>
          <a:effectLst/>
        </p:spPr>
        <p:txBody>
          <a:bodyPr wrap="none" anchor="ctr"/>
          <a:lstStyle/>
          <a:p>
            <a:r>
              <a:rPr lang="ru-RU" dirty="0" smtClean="0"/>
              <a:t> </a:t>
            </a:r>
            <a:endParaRPr lang="en-US" dirty="0"/>
          </a:p>
        </p:txBody>
      </p:sp>
      <p:sp>
        <p:nvSpPr>
          <p:cNvPr id="45" name="TextBox 44"/>
          <p:cNvSpPr txBox="1"/>
          <p:nvPr/>
        </p:nvSpPr>
        <p:spPr>
          <a:xfrm>
            <a:off x="467544" y="5016078"/>
            <a:ext cx="712879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Принятие мер по недопущению снижения достигнутых ранее показателей уровня оплаты труда категорий работников социальной сферы, определенных в указах Президента Российской Федерации 2012 года, а также сохранению уровня, установленного в этих указах</a:t>
            </a:r>
          </a:p>
        </p:txBody>
      </p:sp>
      <p:grpSp>
        <p:nvGrpSpPr>
          <p:cNvPr id="7" name="Group 19"/>
          <p:cNvGrpSpPr>
            <a:grpSpLocks/>
          </p:cNvGrpSpPr>
          <p:nvPr/>
        </p:nvGrpSpPr>
        <p:grpSpPr bwMode="auto">
          <a:xfrm>
            <a:off x="7236296" y="5301208"/>
            <a:ext cx="1339200" cy="853295"/>
            <a:chOff x="2016" y="1920"/>
            <a:chExt cx="1680" cy="1680"/>
          </a:xfrm>
          <a:effectLst>
            <a:outerShdw blurRad="50800" dist="38100" algn="l" rotWithShape="0">
              <a:prstClr val="black">
                <a:alpha val="40000"/>
              </a:prst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</p:grpSpPr>
        <p:sp>
          <p:nvSpPr>
            <p:cNvPr id="47" name="Oval 20"/>
            <p:cNvSpPr>
              <a:spLocks noChangeArrowheads="1"/>
            </p:cNvSpPr>
            <p:nvPr/>
          </p:nvSpPr>
          <p:spPr bwMode="gray">
            <a:xfrm>
              <a:off x="2016" y="1920"/>
              <a:ext cx="1680" cy="1680"/>
            </a:xfrm>
            <a:prstGeom prst="ellipse">
              <a:avLst/>
            </a:prstGeom>
            <a:gradFill rotWithShape="1">
              <a:gsLst>
                <a:gs pos="0">
                  <a:srgbClr val="99CC00"/>
                </a:gs>
                <a:gs pos="100000">
                  <a:srgbClr val="99CC00">
                    <a:gamma/>
                    <a:shade val="24314"/>
                    <a:invGamma/>
                  </a:srgbClr>
                </a:gs>
              </a:gsLst>
              <a:lin ang="5400000" scaled="1"/>
            </a:gradFill>
            <a:ln>
              <a:noFill/>
            </a:ln>
            <a:effectLst>
              <a:outerShdw blurRad="184150" dist="241300" dir="11520000" sx="110000" sy="110000" algn="ctr">
                <a:srgbClr val="000000">
                  <a:alpha val="18000"/>
                </a:srgbClr>
              </a:outerShdw>
            </a:effectLst>
            <a:sp3d extrusionH="107950" prstMaterial="plastic">
              <a:bevelT w="82550" h="63500" prst="divot"/>
              <a:bevelB/>
            </a:sp3d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48" name="Freeform 21"/>
            <p:cNvSpPr>
              <a:spLocks/>
            </p:cNvSpPr>
            <p:nvPr/>
          </p:nvSpPr>
          <p:spPr bwMode="gray">
            <a:xfrm>
              <a:off x="2208" y="1948"/>
              <a:ext cx="1296" cy="634"/>
            </a:xfrm>
            <a:custGeom>
              <a:avLst/>
              <a:gdLst>
                <a:gd name="T0" fmla="*/ 1301 w 1321"/>
                <a:gd name="T1" fmla="*/ 401 h 712"/>
                <a:gd name="T2" fmla="*/ 1317 w 1321"/>
                <a:gd name="T3" fmla="*/ 442 h 712"/>
                <a:gd name="T4" fmla="*/ 1321 w 1321"/>
                <a:gd name="T5" fmla="*/ 481 h 712"/>
                <a:gd name="T6" fmla="*/ 1315 w 1321"/>
                <a:gd name="T7" fmla="*/ 516 h 712"/>
                <a:gd name="T8" fmla="*/ 1298 w 1321"/>
                <a:gd name="T9" fmla="*/ 550 h 712"/>
                <a:gd name="T10" fmla="*/ 1272 w 1321"/>
                <a:gd name="T11" fmla="*/ 579 h 712"/>
                <a:gd name="T12" fmla="*/ 1239 w 1321"/>
                <a:gd name="T13" fmla="*/ 604 h 712"/>
                <a:gd name="T14" fmla="*/ 1196 w 1321"/>
                <a:gd name="T15" fmla="*/ 628 h 712"/>
                <a:gd name="T16" fmla="*/ 1147 w 1321"/>
                <a:gd name="T17" fmla="*/ 649 h 712"/>
                <a:gd name="T18" fmla="*/ 1092 w 1321"/>
                <a:gd name="T19" fmla="*/ 667 h 712"/>
                <a:gd name="T20" fmla="*/ 1031 w 1321"/>
                <a:gd name="T21" fmla="*/ 683 h 712"/>
                <a:gd name="T22" fmla="*/ 967 w 1321"/>
                <a:gd name="T23" fmla="*/ 694 h 712"/>
                <a:gd name="T24" fmla="*/ 896 w 1321"/>
                <a:gd name="T25" fmla="*/ 704 h 712"/>
                <a:gd name="T26" fmla="*/ 824 w 1321"/>
                <a:gd name="T27" fmla="*/ 710 h 712"/>
                <a:gd name="T28" fmla="*/ 795 w 1321"/>
                <a:gd name="T29" fmla="*/ 712 h 712"/>
                <a:gd name="T30" fmla="*/ 476 w 1321"/>
                <a:gd name="T31" fmla="*/ 712 h 712"/>
                <a:gd name="T32" fmla="*/ 472 w 1321"/>
                <a:gd name="T33" fmla="*/ 712 h 712"/>
                <a:gd name="T34" fmla="*/ 409 w 1321"/>
                <a:gd name="T35" fmla="*/ 708 h 712"/>
                <a:gd name="T36" fmla="*/ 348 w 1321"/>
                <a:gd name="T37" fmla="*/ 704 h 712"/>
                <a:gd name="T38" fmla="*/ 290 w 1321"/>
                <a:gd name="T39" fmla="*/ 696 h 712"/>
                <a:gd name="T40" fmla="*/ 235 w 1321"/>
                <a:gd name="T41" fmla="*/ 689 h 712"/>
                <a:gd name="T42" fmla="*/ 186 w 1321"/>
                <a:gd name="T43" fmla="*/ 677 h 712"/>
                <a:gd name="T44" fmla="*/ 141 w 1321"/>
                <a:gd name="T45" fmla="*/ 663 h 712"/>
                <a:gd name="T46" fmla="*/ 102 w 1321"/>
                <a:gd name="T47" fmla="*/ 648 h 712"/>
                <a:gd name="T48" fmla="*/ 67 w 1321"/>
                <a:gd name="T49" fmla="*/ 630 h 712"/>
                <a:gd name="T50" fmla="*/ 39 w 1321"/>
                <a:gd name="T51" fmla="*/ 608 h 712"/>
                <a:gd name="T52" fmla="*/ 18 w 1321"/>
                <a:gd name="T53" fmla="*/ 583 h 712"/>
                <a:gd name="T54" fmla="*/ 6 w 1321"/>
                <a:gd name="T55" fmla="*/ 554 h 712"/>
                <a:gd name="T56" fmla="*/ 0 w 1321"/>
                <a:gd name="T57" fmla="*/ 524 h 712"/>
                <a:gd name="T58" fmla="*/ 0 w 1321"/>
                <a:gd name="T59" fmla="*/ 520 h 712"/>
                <a:gd name="T60" fmla="*/ 4 w 1321"/>
                <a:gd name="T61" fmla="*/ 487 h 712"/>
                <a:gd name="T62" fmla="*/ 16 w 1321"/>
                <a:gd name="T63" fmla="*/ 446 h 712"/>
                <a:gd name="T64" fmla="*/ 51 w 1321"/>
                <a:gd name="T65" fmla="*/ 370 h 712"/>
                <a:gd name="T66" fmla="*/ 94 w 1321"/>
                <a:gd name="T67" fmla="*/ 299 h 712"/>
                <a:gd name="T68" fmla="*/ 147 w 1321"/>
                <a:gd name="T69" fmla="*/ 235 h 712"/>
                <a:gd name="T70" fmla="*/ 204 w 1321"/>
                <a:gd name="T71" fmla="*/ 176 h 712"/>
                <a:gd name="T72" fmla="*/ 270 w 1321"/>
                <a:gd name="T73" fmla="*/ 125 h 712"/>
                <a:gd name="T74" fmla="*/ 341 w 1321"/>
                <a:gd name="T75" fmla="*/ 82 h 712"/>
                <a:gd name="T76" fmla="*/ 415 w 1321"/>
                <a:gd name="T77" fmla="*/ 47 h 712"/>
                <a:gd name="T78" fmla="*/ 497 w 1321"/>
                <a:gd name="T79" fmla="*/ 21 h 712"/>
                <a:gd name="T80" fmla="*/ 581 w 1321"/>
                <a:gd name="T81" fmla="*/ 6 h 712"/>
                <a:gd name="T82" fmla="*/ 667 w 1321"/>
                <a:gd name="T83" fmla="*/ 0 h 712"/>
                <a:gd name="T84" fmla="*/ 667 w 1321"/>
                <a:gd name="T85" fmla="*/ 0 h 712"/>
                <a:gd name="T86" fmla="*/ 759 w 1321"/>
                <a:gd name="T87" fmla="*/ 6 h 712"/>
                <a:gd name="T88" fmla="*/ 847 w 1321"/>
                <a:gd name="T89" fmla="*/ 23 h 712"/>
                <a:gd name="T90" fmla="*/ 932 w 1321"/>
                <a:gd name="T91" fmla="*/ 53 h 712"/>
                <a:gd name="T92" fmla="*/ 1010 w 1321"/>
                <a:gd name="T93" fmla="*/ 90 h 712"/>
                <a:gd name="T94" fmla="*/ 1082 w 1321"/>
                <a:gd name="T95" fmla="*/ 137 h 712"/>
                <a:gd name="T96" fmla="*/ 1149 w 1321"/>
                <a:gd name="T97" fmla="*/ 194 h 712"/>
                <a:gd name="T98" fmla="*/ 1208 w 1321"/>
                <a:gd name="T99" fmla="*/ 256 h 712"/>
                <a:gd name="T100" fmla="*/ 1258 w 1321"/>
                <a:gd name="T101" fmla="*/ 325 h 712"/>
                <a:gd name="T102" fmla="*/ 1301 w 1321"/>
                <a:gd name="T103" fmla="*/ 401 h 712"/>
                <a:gd name="T104" fmla="*/ 1301 w 1321"/>
                <a:gd name="T105" fmla="*/ 401 h 7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321" h="712">
                  <a:moveTo>
                    <a:pt x="1301" y="401"/>
                  </a:moveTo>
                  <a:lnTo>
                    <a:pt x="1317" y="442"/>
                  </a:lnTo>
                  <a:lnTo>
                    <a:pt x="1321" y="481"/>
                  </a:lnTo>
                  <a:lnTo>
                    <a:pt x="1315" y="516"/>
                  </a:lnTo>
                  <a:lnTo>
                    <a:pt x="1298" y="550"/>
                  </a:lnTo>
                  <a:lnTo>
                    <a:pt x="1272" y="579"/>
                  </a:lnTo>
                  <a:lnTo>
                    <a:pt x="1239" y="604"/>
                  </a:lnTo>
                  <a:lnTo>
                    <a:pt x="1196" y="628"/>
                  </a:lnTo>
                  <a:lnTo>
                    <a:pt x="1147" y="649"/>
                  </a:lnTo>
                  <a:lnTo>
                    <a:pt x="1092" y="667"/>
                  </a:lnTo>
                  <a:lnTo>
                    <a:pt x="1031" y="683"/>
                  </a:lnTo>
                  <a:lnTo>
                    <a:pt x="967" y="694"/>
                  </a:lnTo>
                  <a:lnTo>
                    <a:pt x="896" y="704"/>
                  </a:lnTo>
                  <a:lnTo>
                    <a:pt x="824" y="710"/>
                  </a:lnTo>
                  <a:lnTo>
                    <a:pt x="795" y="712"/>
                  </a:lnTo>
                  <a:lnTo>
                    <a:pt x="476" y="712"/>
                  </a:lnTo>
                  <a:lnTo>
                    <a:pt x="472" y="712"/>
                  </a:lnTo>
                  <a:lnTo>
                    <a:pt x="409" y="708"/>
                  </a:lnTo>
                  <a:lnTo>
                    <a:pt x="348" y="704"/>
                  </a:lnTo>
                  <a:lnTo>
                    <a:pt x="290" y="696"/>
                  </a:lnTo>
                  <a:lnTo>
                    <a:pt x="235" y="689"/>
                  </a:lnTo>
                  <a:lnTo>
                    <a:pt x="186" y="677"/>
                  </a:lnTo>
                  <a:lnTo>
                    <a:pt x="141" y="663"/>
                  </a:lnTo>
                  <a:lnTo>
                    <a:pt x="102" y="648"/>
                  </a:lnTo>
                  <a:lnTo>
                    <a:pt x="67" y="630"/>
                  </a:lnTo>
                  <a:lnTo>
                    <a:pt x="39" y="608"/>
                  </a:lnTo>
                  <a:lnTo>
                    <a:pt x="18" y="583"/>
                  </a:lnTo>
                  <a:lnTo>
                    <a:pt x="6" y="554"/>
                  </a:lnTo>
                  <a:lnTo>
                    <a:pt x="0" y="524"/>
                  </a:lnTo>
                  <a:lnTo>
                    <a:pt x="0" y="520"/>
                  </a:lnTo>
                  <a:lnTo>
                    <a:pt x="4" y="487"/>
                  </a:lnTo>
                  <a:lnTo>
                    <a:pt x="16" y="446"/>
                  </a:lnTo>
                  <a:lnTo>
                    <a:pt x="51" y="370"/>
                  </a:lnTo>
                  <a:lnTo>
                    <a:pt x="94" y="299"/>
                  </a:lnTo>
                  <a:lnTo>
                    <a:pt x="147" y="235"/>
                  </a:lnTo>
                  <a:lnTo>
                    <a:pt x="204" y="176"/>
                  </a:lnTo>
                  <a:lnTo>
                    <a:pt x="270" y="125"/>
                  </a:lnTo>
                  <a:lnTo>
                    <a:pt x="341" y="82"/>
                  </a:lnTo>
                  <a:lnTo>
                    <a:pt x="415" y="47"/>
                  </a:lnTo>
                  <a:lnTo>
                    <a:pt x="497" y="21"/>
                  </a:lnTo>
                  <a:lnTo>
                    <a:pt x="581" y="6"/>
                  </a:lnTo>
                  <a:lnTo>
                    <a:pt x="667" y="0"/>
                  </a:lnTo>
                  <a:lnTo>
                    <a:pt x="667" y="0"/>
                  </a:lnTo>
                  <a:lnTo>
                    <a:pt x="759" y="6"/>
                  </a:lnTo>
                  <a:lnTo>
                    <a:pt x="847" y="23"/>
                  </a:lnTo>
                  <a:lnTo>
                    <a:pt x="932" y="53"/>
                  </a:lnTo>
                  <a:lnTo>
                    <a:pt x="1010" y="90"/>
                  </a:lnTo>
                  <a:lnTo>
                    <a:pt x="1082" y="137"/>
                  </a:lnTo>
                  <a:lnTo>
                    <a:pt x="1149" y="194"/>
                  </a:lnTo>
                  <a:lnTo>
                    <a:pt x="1208" y="256"/>
                  </a:lnTo>
                  <a:lnTo>
                    <a:pt x="1258" y="325"/>
                  </a:lnTo>
                  <a:lnTo>
                    <a:pt x="1301" y="401"/>
                  </a:lnTo>
                  <a:lnTo>
                    <a:pt x="1301" y="401"/>
                  </a:lnTo>
                  <a:close/>
                </a:path>
              </a:pathLst>
            </a:custGeom>
            <a:gradFill rotWithShape="1">
              <a:gsLst>
                <a:gs pos="0">
                  <a:srgbClr val="FFFFFF"/>
                </a:gs>
                <a:gs pos="100000">
                  <a:srgbClr val="99CC00"/>
                </a:gs>
              </a:gsLst>
              <a:lin ang="5400000" scaled="1"/>
            </a:gradFill>
            <a:ln>
              <a:noFill/>
            </a:ln>
            <a:effectLst>
              <a:outerShdw blurRad="184150" dist="241300" dir="11520000" sx="110000" sy="110000" algn="ctr">
                <a:srgbClr val="000000">
                  <a:alpha val="18000"/>
                </a:srgbClr>
              </a:outerShdw>
            </a:effectLst>
            <a:sp3d extrusionH="107950" prstMaterial="plastic">
              <a:bevelT w="82550" h="63500" prst="divot"/>
              <a:bevelB/>
            </a:sp3d>
            <a:extLst>
              <a:ext uri="{91240B29-F687-4F45-9708-019B960494DF}">
                <a14:hiddenLine xmlns:a14="http://schemas.microsoft.com/office/drawing/2010/main" w="0">
                  <a:solidFill>
                    <a:srgbClr val="BBF6EE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" descr="http://boombob.ru/img/picture/Jul/11/628598eac12e820c51ef0bfeb2637a3f/2.jpg"/>
          <p:cNvPicPr>
            <a:picLocks noChangeAspect="1" noChangeArrowheads="1"/>
          </p:cNvPicPr>
          <p:nvPr/>
        </p:nvPicPr>
        <p:blipFill>
          <a:blip r:embed="rId3" cstate="print">
            <a:lum bright="2000"/>
          </a:blip>
          <a:stretch>
            <a:fillRect/>
          </a:stretch>
        </p:blipFill>
        <p:spPr bwMode="auto">
          <a:xfrm>
            <a:off x="323528" y="112298"/>
            <a:ext cx="8640960" cy="2524614"/>
          </a:xfrm>
          <a:prstGeom prst="rect">
            <a:avLst/>
          </a:prstGeom>
          <a:noFill/>
          <a:effectLst>
            <a:softEdge rad="635000"/>
          </a:effectLst>
        </p:spPr>
      </p:pic>
      <p:sp>
        <p:nvSpPr>
          <p:cNvPr id="336898" name="Rectangle 2"/>
          <p:cNvSpPr>
            <a:spLocks noGrp="1" noChangeArrowheads="1"/>
          </p:cNvSpPr>
          <p:nvPr>
            <p:ph type="title"/>
          </p:nvPr>
        </p:nvSpPr>
        <p:spPr>
          <a:xfrm>
            <a:off x="1043608" y="620688"/>
            <a:ext cx="7416824" cy="1368152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Динамика </a:t>
            </a:r>
            <a:r>
              <a:rPr lang="ru-RU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расходов бюджета Миллеровского городского поселения,                </a:t>
            </a:r>
            <a:endParaRPr lang="ru-RU" sz="1600" b="1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1" name="Object 2"/>
          <p:cNvGraphicFramePr>
            <a:graphicFrameLocks noGrp="1" noChangeAspect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2308810180"/>
              </p:ext>
            </p:extLst>
          </p:nvPr>
        </p:nvGraphicFramePr>
        <p:xfrm>
          <a:off x="-324544" y="1772816"/>
          <a:ext cx="9468544" cy="45635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336900" name="Rectangle 4"/>
          <p:cNvSpPr>
            <a:spLocks noChangeArrowheads="1"/>
          </p:cNvSpPr>
          <p:nvPr/>
        </p:nvSpPr>
        <p:spPr bwMode="auto">
          <a:xfrm>
            <a:off x="323528" y="1988840"/>
            <a:ext cx="1368151" cy="292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ru-RU" sz="1300" b="1" dirty="0" smtClean="0">
                <a:solidFill>
                  <a:prstClr val="black"/>
                </a:solidFill>
              </a:rPr>
              <a:t>тыс. </a:t>
            </a:r>
            <a:r>
              <a:rPr lang="ru-RU" sz="1300" b="1" dirty="0">
                <a:solidFill>
                  <a:prstClr val="black"/>
                </a:solidFill>
              </a:rPr>
              <a:t>рублей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5796136" y="260648"/>
            <a:ext cx="2952328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Финансовое управление </a:t>
            </a:r>
            <a:r>
              <a:rPr lang="ru-RU" sz="900" b="1" dirty="0" err="1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Миллеровского</a:t>
            </a:r>
            <a:r>
              <a:rPr lang="ru-RU" sz="9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района</a:t>
            </a:r>
            <a:endParaRPr lang="ru-RU" sz="9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44" name="Picture 5" descr="Безымянный"/>
          <p:cNvPicPr>
            <a:picLocks noChangeAspect="1" noChangeArrowheads="1"/>
          </p:cNvPicPr>
          <p:nvPr/>
        </p:nvPicPr>
        <p:blipFill>
          <a:blip r:embed="rId5" cstate="print"/>
          <a:stretch>
            <a:fillRect/>
          </a:stretch>
        </p:blipFill>
        <p:spPr bwMode="auto">
          <a:xfrm>
            <a:off x="5539370" y="188640"/>
            <a:ext cx="218454" cy="287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Line 36"/>
          <p:cNvSpPr>
            <a:spLocks noChangeShapeType="1"/>
          </p:cNvSpPr>
          <p:nvPr/>
        </p:nvSpPr>
        <p:spPr bwMode="auto">
          <a:xfrm>
            <a:off x="3851920" y="2636912"/>
            <a:ext cx="1512168" cy="1080120"/>
          </a:xfrm>
          <a:prstGeom prst="line">
            <a:avLst/>
          </a:prstGeom>
          <a:noFill/>
          <a:ln w="19050">
            <a:solidFill>
              <a:schemeClr val="tx1"/>
            </a:solidFill>
            <a:prstDash val="dash"/>
            <a:round/>
            <a:headEnd/>
            <a:tailEnd type="stealth" w="med" len="med"/>
          </a:ln>
          <a:effectLst/>
        </p:spPr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8" name="Text Box 38"/>
          <p:cNvSpPr txBox="1">
            <a:spLocks noChangeArrowheads="1"/>
          </p:cNvSpPr>
          <p:nvPr/>
        </p:nvSpPr>
        <p:spPr bwMode="auto">
          <a:xfrm rot="2115197">
            <a:off x="4516177" y="2909313"/>
            <a:ext cx="792162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ru-RU" sz="1400" b="1" dirty="0" smtClean="0">
                <a:solidFill>
                  <a:srgbClr val="0070C0"/>
                </a:solidFill>
              </a:rPr>
              <a:t>-37,7%</a:t>
            </a:r>
            <a:endParaRPr lang="ru-RU" sz="1400" b="1" dirty="0">
              <a:solidFill>
                <a:srgbClr val="0070C0"/>
              </a:solidFill>
            </a:endParaRPr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029D096-54BB-47B4-BC44-E02B886345BE}" type="slidenum">
              <a:rPr lang="ru-RU" smtClean="0"/>
              <a:pPr>
                <a:defRPr/>
              </a:pPr>
              <a:t>15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476672"/>
            <a:ext cx="9144000" cy="1095375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ru-RU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Расходы бюджета Миллеровского городского поселения</a:t>
            </a:r>
            <a:br>
              <a:rPr lang="ru-RU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</a:br>
            <a:r>
              <a:rPr lang="ru-RU" sz="2400" b="1" dirty="0">
                <a:solidFill>
                  <a:srgbClr val="0070C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  <a:r>
              <a:rPr lang="ru-RU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                                        в 2020 году</a:t>
            </a:r>
            <a:r>
              <a:rPr lang="ru-RU" sz="2400" b="1" dirty="0" smtClean="0"/>
              <a:t/>
            </a:r>
            <a:br>
              <a:rPr lang="ru-RU" sz="2400" b="1" dirty="0" smtClean="0"/>
            </a:br>
            <a:r>
              <a:rPr lang="ru-RU" sz="25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231933,1тыс. рублей</a:t>
            </a:r>
            <a:endParaRPr lang="ru-RU" sz="2000" b="1" dirty="0" smtClean="0">
              <a:solidFill>
                <a:schemeClr val="accent2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graphicFrame>
        <p:nvGraphicFramePr>
          <p:cNvPr id="10" name="Object 5"/>
          <p:cNvGraphicFramePr>
            <a:graphicFrameLocks noGrp="1" noChangeAspect="1"/>
          </p:cNvGraphicFramePr>
          <p:nvPr>
            <p:ph type="chart" idx="1"/>
            <p:extLst>
              <p:ext uri="{D42A27DB-BD31-4B8C-83A1-F6EECF244321}">
                <p14:modId xmlns:p14="http://schemas.microsoft.com/office/powerpoint/2010/main" val="1798842791"/>
              </p:ext>
            </p:extLst>
          </p:nvPr>
        </p:nvGraphicFramePr>
        <p:xfrm>
          <a:off x="50800" y="1556792"/>
          <a:ext cx="8985696" cy="53944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25958" name="Rectangle 6"/>
          <p:cNvSpPr>
            <a:spLocks noChangeArrowheads="1"/>
          </p:cNvSpPr>
          <p:nvPr/>
        </p:nvSpPr>
        <p:spPr bwMode="auto">
          <a:xfrm rot="10800000" flipV="1">
            <a:off x="539552" y="6021288"/>
            <a:ext cx="4176465" cy="677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19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</a:rPr>
              <a:t>Социальная  сфера  – </a:t>
            </a:r>
          </a:p>
          <a:p>
            <a:pPr algn="ctr">
              <a:defRPr/>
            </a:pPr>
            <a:r>
              <a:rPr lang="ru-RU" sz="19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</a:rPr>
              <a:t>1159,6тыс. рублей 2,3%</a:t>
            </a:r>
            <a:endParaRPr lang="ru-RU" sz="1900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j-lt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796136" y="260648"/>
            <a:ext cx="3024336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9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58E8EEE-9704-4CC1-BA08-1780DAC4FD53}" type="slidenum">
              <a:rPr lang="ru-RU" smtClean="0"/>
              <a:pPr>
                <a:defRPr/>
              </a:pPr>
              <a:t>16</a:t>
            </a:fld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6660232" y="1052736"/>
            <a:ext cx="172819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400" b="1" dirty="0" smtClean="0"/>
              <a:t>тыс. рублей</a:t>
            </a:r>
            <a:endParaRPr lang="ru-RU" sz="1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533400"/>
            <a:ext cx="8712968" cy="109540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700" b="1" u="sng" kern="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rial"/>
                <a:cs typeface="Times New Roman" pitchFamily="18" charset="0"/>
              </a:rPr>
              <a:t>Структура расходов</a:t>
            </a:r>
            <a:br>
              <a:rPr lang="ru-RU" sz="2700" b="1" u="sng" kern="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rial"/>
                <a:cs typeface="Times New Roman" pitchFamily="18" charset="0"/>
              </a:rPr>
            </a:br>
            <a:r>
              <a:rPr lang="ru-RU" sz="2700" b="1" u="sng" kern="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rial"/>
                <a:cs typeface="Times New Roman" pitchFamily="18" charset="0"/>
              </a:rPr>
              <a:t>по разделу </a:t>
            </a:r>
            <a:r>
              <a:rPr lang="ru-RU" sz="2700" b="1" u="sng" kern="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rial"/>
                <a:cs typeface="Times New Roman" pitchFamily="18" charset="0"/>
              </a:rPr>
              <a:t>«Культура, кинематография</a:t>
            </a:r>
            <a:r>
              <a:rPr lang="ru-RU" sz="2700" b="1" u="sng" kern="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rial"/>
                <a:cs typeface="Times New Roman" pitchFamily="18" charset="0"/>
              </a:rPr>
              <a:t>» на 2020 год</a:t>
            </a:r>
            <a:r>
              <a:rPr lang="ru-RU" sz="2700" b="1" kern="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rial"/>
                <a:cs typeface="Times New Roman" pitchFamily="18" charset="0"/>
              </a:rPr>
              <a:t>   </a:t>
            </a:r>
            <a:r>
              <a:rPr lang="ru-RU" sz="2700" b="1" kern="0" dirty="0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rial"/>
                <a:cs typeface="Times New Roman" pitchFamily="18" charset="0"/>
              </a:rPr>
              <a:t>        </a:t>
            </a:r>
            <a:endParaRPr lang="ru-RU" sz="21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Диаграмма 4"/>
          <p:cNvGraphicFramePr>
            <a:graphicFrameLocks noGrp="1"/>
          </p:cNvGraphicFramePr>
          <p:nvPr>
            <p:ph type="chart" idx="1"/>
            <p:extLst>
              <p:ext uri="{D42A27DB-BD31-4B8C-83A1-F6EECF244321}">
                <p14:modId xmlns:p14="http://schemas.microsoft.com/office/powerpoint/2010/main" val="3606287747"/>
              </p:ext>
            </p:extLst>
          </p:nvPr>
        </p:nvGraphicFramePr>
        <p:xfrm>
          <a:off x="1115616" y="1412776"/>
          <a:ext cx="9144000" cy="55892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58E8EEE-9704-4CC1-BA08-1780DAC4FD53}" type="slidenum">
              <a:rPr lang="ru-RU" smtClean="0"/>
              <a:pPr>
                <a:defRPr/>
              </a:pPr>
              <a:t>17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D:\Users\Veremeychuk\Downloads\фото на квртиры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12115" y="1340768"/>
            <a:ext cx="5112413" cy="4104456"/>
          </a:xfrm>
          <a:prstGeom prst="rect">
            <a:avLst/>
          </a:prstGeom>
          <a:ln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</a:ln>
          <a:effectLst>
            <a:softEdge rad="635000"/>
          </a:effectLst>
        </p:spPr>
      </p:pic>
      <p:sp>
        <p:nvSpPr>
          <p:cNvPr id="15" name="Прямоугольник 14"/>
          <p:cNvSpPr/>
          <p:nvPr/>
        </p:nvSpPr>
        <p:spPr>
          <a:xfrm>
            <a:off x="323528" y="518400"/>
            <a:ext cx="8712968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2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</a:t>
            </a:r>
            <a:r>
              <a:rPr lang="ru-RU" sz="2200" b="1" dirty="0" smtClean="0">
                <a:solidFill>
                  <a:srgbClr val="0070C0"/>
                </a:solidFill>
                <a:effectLst>
                  <a:outerShdw blurRad="38100" dist="38100" dir="2700000" algn="l" rotWithShape="0">
                    <a:schemeClr val="tx1">
                      <a:lumMod val="95000"/>
                      <a:lumOff val="5000"/>
                    </a:schemeClr>
                  </a:outerShdw>
                </a:effectLst>
              </a:rPr>
              <a:t> обеспечение </a:t>
            </a:r>
            <a:r>
              <a:rPr lang="ru-RU" sz="2200" b="1" dirty="0" smtClean="0">
                <a:solidFill>
                  <a:srgbClr val="92D050"/>
                </a:solidFill>
                <a:effectLst>
                  <a:outerShdw blurRad="38100" dist="38100" dir="2700000" algn="l" rotWithShape="0">
                    <a:schemeClr val="tx1">
                      <a:lumMod val="95000"/>
                      <a:lumOff val="5000"/>
                    </a:schemeClr>
                  </a:outerShdw>
                </a:effectLst>
              </a:rPr>
              <a:t>жильем</a:t>
            </a:r>
            <a:r>
              <a:rPr lang="ru-RU" sz="2200" b="1" dirty="0" smtClean="0">
                <a:solidFill>
                  <a:srgbClr val="0070C0"/>
                </a:solidFill>
                <a:effectLst>
                  <a:outerShdw blurRad="38100" dist="38100" dir="2700000" algn="l" rotWithShape="0">
                    <a:schemeClr val="tx1">
                      <a:lumMod val="95000"/>
                      <a:lumOff val="5000"/>
                    </a:schemeClr>
                  </a:outerShdw>
                </a:effectLst>
              </a:rPr>
              <a:t> жителей </a:t>
            </a:r>
          </a:p>
          <a:p>
            <a:pPr algn="ctr"/>
            <a:r>
              <a:rPr lang="ru-RU" sz="2200" b="1" dirty="0" smtClean="0">
                <a:solidFill>
                  <a:srgbClr val="0070C0"/>
                </a:solidFill>
                <a:effectLst>
                  <a:outerShdw blurRad="38100" dist="38100" dir="2700000" algn="l" rotWithShape="0">
                    <a:schemeClr val="tx1">
                      <a:lumMod val="95000"/>
                      <a:lumOff val="5000"/>
                    </a:schemeClr>
                  </a:outerShdw>
                </a:effectLst>
              </a:rPr>
              <a:t>Миллеровского городского поселения </a:t>
            </a:r>
            <a:r>
              <a:rPr lang="ru-RU" sz="2200" b="1" dirty="0" smtClean="0">
                <a:solidFill>
                  <a:srgbClr val="92D050"/>
                </a:solidFill>
                <a:effectLst>
                  <a:outerShdw blurRad="38100" dist="38100" dir="2700000" algn="l" rotWithShape="0">
                    <a:schemeClr val="tx1">
                      <a:lumMod val="95000"/>
                      <a:lumOff val="5000"/>
                    </a:schemeClr>
                  </a:outerShdw>
                </a:effectLst>
              </a:rPr>
              <a:t>в 2020 - 2022 годах</a:t>
            </a:r>
            <a:endParaRPr lang="ru-RU" sz="2400" b="1" dirty="0">
              <a:solidFill>
                <a:srgbClr val="92D050"/>
              </a:solidFill>
              <a:effectLst>
                <a:outerShdw blurRad="38100" dist="38100" dir="2700000" algn="l" rotWithShape="0">
                  <a:schemeClr val="tx1">
                    <a:lumMod val="95000"/>
                    <a:lumOff val="5000"/>
                  </a:schemeClr>
                </a:outerShdw>
              </a:effectLst>
            </a:endParaRPr>
          </a:p>
        </p:txBody>
      </p:sp>
      <p:sp>
        <p:nvSpPr>
          <p:cNvPr id="16" name="Rectangle 32"/>
          <p:cNvSpPr>
            <a:spLocks noChangeArrowheads="1"/>
          </p:cNvSpPr>
          <p:nvPr/>
        </p:nvSpPr>
        <p:spPr bwMode="gray">
          <a:xfrm flipH="1">
            <a:off x="-1692695" y="6903715"/>
            <a:ext cx="2088232" cy="125684"/>
          </a:xfrm>
          <a:prstGeom prst="rect">
            <a:avLst/>
          </a:prstGeom>
          <a:gradFill flip="none" rotWithShape="1">
            <a:gsLst>
              <a:gs pos="0">
                <a:srgbClr val="000000">
                  <a:alpha val="10000"/>
                </a:srgbClr>
              </a:gs>
              <a:gs pos="100000">
                <a:srgbClr val="FFFFFF">
                  <a:alpha val="0"/>
                </a:srgbClr>
              </a:gs>
            </a:gsLst>
            <a:lin ang="16200000" scaled="1"/>
            <a:tileRect/>
          </a:gradFill>
          <a:ln w="12700">
            <a:noFill/>
            <a:miter lim="800000"/>
            <a:headEnd/>
            <a:tailEnd/>
          </a:ln>
          <a:effectLst/>
        </p:spPr>
        <p:txBody>
          <a:bodyPr lIns="108000" tIns="108000" rIns="144000" bIns="72000"/>
          <a:lstStyle>
            <a:defPPr>
              <a:defRPr lang="en-US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marL="190500" indent="-190500">
              <a:lnSpc>
                <a:spcPct val="95000"/>
              </a:lnSpc>
              <a:spcAft>
                <a:spcPts val="800"/>
              </a:spcAft>
              <a:buClr>
                <a:srgbClr val="969696"/>
              </a:buClr>
              <a:buFont typeface="Wingdings" pitchFamily="2" charset="2"/>
              <a:buChar char="§"/>
              <a:defRPr/>
            </a:pPr>
            <a:endParaRPr lang="de-DE" noProof="1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25" name="Rectangle 10"/>
          <p:cNvSpPr>
            <a:spLocks noChangeArrowheads="1"/>
          </p:cNvSpPr>
          <p:nvPr/>
        </p:nvSpPr>
        <p:spPr bwMode="gray">
          <a:xfrm>
            <a:off x="107504" y="1440000"/>
            <a:ext cx="7848872" cy="504000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60000"/>
                  <a:lumOff val="40000"/>
                  <a:alpha val="0"/>
                </a:schemeClr>
              </a:gs>
              <a:gs pos="50000">
                <a:schemeClr val="accent5">
                  <a:lumMod val="60000"/>
                  <a:lumOff val="40000"/>
                </a:schemeClr>
              </a:gs>
            </a:gsLst>
            <a:lin ang="10800000" scaled="1"/>
            <a:tileRect/>
          </a:gradFill>
          <a:ln>
            <a:noFill/>
          </a:ln>
          <a:effectLst/>
        </p:spPr>
        <p:txBody>
          <a:bodyPr wrap="none" anchor="ctr"/>
          <a:lstStyle/>
          <a:p>
            <a:endParaRPr lang="en-US" sz="1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Oval 13"/>
          <p:cNvSpPr>
            <a:spLocks noChangeArrowheads="1"/>
          </p:cNvSpPr>
          <p:nvPr/>
        </p:nvSpPr>
        <p:spPr bwMode="gray">
          <a:xfrm>
            <a:off x="7668344" y="1332000"/>
            <a:ext cx="1224136" cy="720172"/>
          </a:xfrm>
          <a:prstGeom prst="ellipse">
            <a:avLst/>
          </a:prstGeom>
          <a:solidFill>
            <a:schemeClr val="accent5">
              <a:lumMod val="75000"/>
              <a:alpha val="7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endParaRPr lang="ru-RU" sz="14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Times New Roman" pitchFamily="18" charset="0"/>
            </a:endParaRPr>
          </a:p>
          <a:p>
            <a:pPr algn="ctr"/>
            <a:endParaRPr lang="en-US" sz="1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Times New Roman" pitchFamily="18" charset="0"/>
            </a:endParaRPr>
          </a:p>
        </p:txBody>
      </p:sp>
      <p:sp>
        <p:nvSpPr>
          <p:cNvPr id="32" name="Rectangle 17"/>
          <p:cNvSpPr>
            <a:spLocks noChangeArrowheads="1"/>
          </p:cNvSpPr>
          <p:nvPr/>
        </p:nvSpPr>
        <p:spPr bwMode="gray">
          <a:xfrm>
            <a:off x="107504" y="2700072"/>
            <a:ext cx="5328592" cy="720000"/>
          </a:xfrm>
          <a:prstGeom prst="rect">
            <a:avLst/>
          </a:prstGeom>
          <a:gradFill>
            <a:gsLst>
              <a:gs pos="0">
                <a:schemeClr val="accent5">
                  <a:lumMod val="20000"/>
                  <a:lumOff val="80000"/>
                  <a:alpha val="0"/>
                </a:schemeClr>
              </a:gs>
              <a:gs pos="50000">
                <a:schemeClr val="accent5">
                  <a:lumMod val="20000"/>
                  <a:lumOff val="80000"/>
                </a:schemeClr>
              </a:gs>
            </a:gsLst>
            <a:lin ang="10800000" scaled="1"/>
          </a:gradFill>
          <a:ln>
            <a:noFill/>
          </a:ln>
          <a:effectLst/>
        </p:spPr>
        <p:txBody>
          <a:bodyPr wrap="none" anchor="ctr"/>
          <a:lstStyle/>
          <a:p>
            <a:pPr algn="ctr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1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6" name="Oval 20"/>
          <p:cNvSpPr>
            <a:spLocks noChangeArrowheads="1"/>
          </p:cNvSpPr>
          <p:nvPr/>
        </p:nvSpPr>
        <p:spPr bwMode="gray">
          <a:xfrm>
            <a:off x="5220072" y="2636912"/>
            <a:ext cx="1224136" cy="872928"/>
          </a:xfrm>
          <a:prstGeom prst="ellipse">
            <a:avLst/>
          </a:prstGeom>
          <a:solidFill>
            <a:schemeClr val="accent5">
              <a:lumMod val="60000"/>
              <a:lumOff val="40000"/>
              <a:alpha val="5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endParaRPr lang="en-US" sz="1400" b="1" dirty="0">
              <a:solidFill>
                <a:schemeClr val="bg1"/>
              </a:solidFill>
              <a:latin typeface="+mn-lt"/>
              <a:cs typeface="Times New Roman" pitchFamily="18" charset="0"/>
            </a:endParaRPr>
          </a:p>
        </p:txBody>
      </p:sp>
      <p:sp>
        <p:nvSpPr>
          <p:cNvPr id="38" name="Text Box 32"/>
          <p:cNvSpPr txBox="1">
            <a:spLocks noChangeArrowheads="1"/>
          </p:cNvSpPr>
          <p:nvPr/>
        </p:nvSpPr>
        <p:spPr bwMode="auto">
          <a:xfrm>
            <a:off x="971600" y="2276872"/>
            <a:ext cx="5184576" cy="3231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endParaRPr lang="ru-RU" sz="15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4" name="Text Box 33"/>
          <p:cNvSpPr txBox="1">
            <a:spLocks noChangeArrowheads="1"/>
          </p:cNvSpPr>
          <p:nvPr/>
        </p:nvSpPr>
        <p:spPr bwMode="auto">
          <a:xfrm>
            <a:off x="-72008" y="3501008"/>
            <a:ext cx="6192688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endParaRPr lang="en-US" sz="1600" b="1" dirty="0">
              <a:solidFill>
                <a:srgbClr val="FFFF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7" name="Text Box 29"/>
          <p:cNvSpPr txBox="1">
            <a:spLocks noChangeArrowheads="1"/>
          </p:cNvSpPr>
          <p:nvPr/>
        </p:nvSpPr>
        <p:spPr bwMode="gray">
          <a:xfrm>
            <a:off x="4283968" y="1340768"/>
            <a:ext cx="1368152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endParaRPr lang="ru-RU" sz="1200" b="1" dirty="0" smtClean="0"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algn="ctr"/>
            <a:endParaRPr lang="en-US" sz="1200" b="1" dirty="0"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49" name="Text Box 29"/>
          <p:cNvSpPr txBox="1">
            <a:spLocks noChangeArrowheads="1"/>
          </p:cNvSpPr>
          <p:nvPr/>
        </p:nvSpPr>
        <p:spPr bwMode="gray">
          <a:xfrm>
            <a:off x="6228184" y="3969931"/>
            <a:ext cx="2448272" cy="3231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endParaRPr lang="ru-RU" sz="1500" b="1" dirty="0" smtClean="0">
              <a:solidFill>
                <a:schemeClr val="bg1"/>
              </a:solidFill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7596336" y="5301208"/>
            <a:ext cx="1296144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1300" b="1" dirty="0">
              <a:effectLst>
                <a:outerShdw blurRad="38100" dist="38100" dir="2700000" algn="tl">
                  <a:srgbClr val="C0C0C0"/>
                </a:outerShdw>
              </a:effectLst>
              <a:latin typeface="Verdana" pitchFamily="34" charset="0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755576" y="5373216"/>
            <a:ext cx="669674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16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" name="Номер слайда 3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4B4108-8E3B-4090-B5EB-83F9AF377A90}" type="slidenum">
              <a:rPr lang="ru-RU" smtClean="0"/>
              <a:pPr>
                <a:defRPr/>
              </a:pPr>
              <a:t>18</a:t>
            </a:fld>
            <a:endParaRPr lang="ru-RU" dirty="0"/>
          </a:p>
        </p:txBody>
      </p:sp>
      <p:sp>
        <p:nvSpPr>
          <p:cNvPr id="35" name="Rectangle 4"/>
          <p:cNvSpPr>
            <a:spLocks noChangeArrowheads="1"/>
          </p:cNvSpPr>
          <p:nvPr/>
        </p:nvSpPr>
        <p:spPr bwMode="gray">
          <a:xfrm>
            <a:off x="107504" y="4113160"/>
            <a:ext cx="6624736" cy="720080"/>
          </a:xfrm>
          <a:prstGeom prst="rect">
            <a:avLst/>
          </a:prstGeom>
          <a:gradFill>
            <a:gsLst>
              <a:gs pos="0">
                <a:schemeClr val="accent5">
                  <a:lumMod val="60000"/>
                  <a:lumOff val="40000"/>
                  <a:alpha val="0"/>
                </a:schemeClr>
              </a:gs>
              <a:gs pos="50000">
                <a:schemeClr val="accent5">
                  <a:lumMod val="60000"/>
                  <a:lumOff val="40000"/>
                </a:schemeClr>
              </a:gs>
            </a:gsLst>
            <a:lin ang="10800000" scaled="1"/>
          </a:gradFill>
          <a:ln>
            <a:noFill/>
          </a:ln>
          <a:effectLst/>
        </p:spPr>
        <p:txBody>
          <a:bodyPr wrap="none" anchor="ctr"/>
          <a:lstStyle/>
          <a:p>
            <a:pPr algn="ctr"/>
            <a:r>
              <a:rPr lang="ru-RU" sz="1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581,7 тыс. рублей на 2020 -2022 г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, </a:t>
            </a:r>
          </a:p>
          <a:p>
            <a:pPr algn="ctr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в том числе 2020 год – 106,8 тыс. рублей</a:t>
            </a:r>
          </a:p>
          <a:p>
            <a:pPr algn="ctr"/>
            <a:r>
              <a:rPr lang="ru-RU" sz="1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Обеспечение жильем молодых семей </a:t>
            </a:r>
            <a:endParaRPr lang="en-US" sz="16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5" name="Oval 6"/>
          <p:cNvSpPr>
            <a:spLocks noChangeArrowheads="1"/>
          </p:cNvSpPr>
          <p:nvPr/>
        </p:nvSpPr>
        <p:spPr bwMode="gray">
          <a:xfrm>
            <a:off x="6228000" y="4041160"/>
            <a:ext cx="1224000" cy="828000"/>
          </a:xfrm>
          <a:prstGeom prst="ellipse">
            <a:avLst/>
          </a:prstGeom>
          <a:solidFill>
            <a:schemeClr val="accent5">
              <a:lumMod val="75000"/>
              <a:alpha val="7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r>
              <a:rPr lang="ru-RU" sz="1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 pitchFamily="18" charset="0"/>
              </a:rPr>
              <a:t>1 семья</a:t>
            </a:r>
            <a:endParaRPr lang="en-US" sz="1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Times New Roman" pitchFamily="18" charset="0"/>
            </a:endParaRPr>
          </a:p>
        </p:txBody>
      </p:sp>
      <p:sp>
        <p:nvSpPr>
          <p:cNvPr id="56" name="Rectangle 4"/>
          <p:cNvSpPr>
            <a:spLocks noChangeArrowheads="1"/>
          </p:cNvSpPr>
          <p:nvPr/>
        </p:nvSpPr>
        <p:spPr bwMode="gray">
          <a:xfrm>
            <a:off x="107504" y="5409208"/>
            <a:ext cx="7380000" cy="684000"/>
          </a:xfrm>
          <a:prstGeom prst="rect">
            <a:avLst/>
          </a:prstGeom>
          <a:gradFill>
            <a:gsLst>
              <a:gs pos="0">
                <a:schemeClr val="accent5">
                  <a:lumMod val="20000"/>
                  <a:lumOff val="80000"/>
                  <a:alpha val="0"/>
                </a:schemeClr>
              </a:gs>
              <a:gs pos="50000">
                <a:schemeClr val="accent5">
                  <a:lumMod val="20000"/>
                  <a:lumOff val="80000"/>
                </a:schemeClr>
              </a:gs>
            </a:gsLst>
            <a:lin ang="10800000" scaled="1"/>
          </a:gradFill>
          <a:ln>
            <a:noFill/>
          </a:ln>
          <a:effectLst/>
        </p:spPr>
        <p:txBody>
          <a:bodyPr wrap="none" anchor="ctr"/>
          <a:lstStyle/>
          <a:p>
            <a:pPr algn="ctr"/>
            <a:endParaRPr lang="ru-RU" sz="14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6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6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8" name="Oval 6"/>
          <p:cNvSpPr>
            <a:spLocks noChangeArrowheads="1"/>
          </p:cNvSpPr>
          <p:nvPr/>
        </p:nvSpPr>
        <p:spPr bwMode="gray">
          <a:xfrm>
            <a:off x="7308304" y="5301208"/>
            <a:ext cx="1224136" cy="864096"/>
          </a:xfrm>
          <a:prstGeom prst="ellipse">
            <a:avLst/>
          </a:prstGeom>
          <a:solidFill>
            <a:schemeClr val="accent5">
              <a:lumMod val="60000"/>
              <a:lumOff val="40000"/>
              <a:alpha val="5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endParaRPr lang="ru-RU" sz="1400" b="1" dirty="0" smtClean="0">
              <a:solidFill>
                <a:schemeClr val="bg1"/>
              </a:solidFill>
              <a:latin typeface="+mn-lt"/>
              <a:cs typeface="Times New Roman" pitchFamily="18" charset="0"/>
            </a:endParaRPr>
          </a:p>
          <a:p>
            <a:pPr algn="ctr"/>
            <a:endParaRPr lang="en-US" sz="1400" b="1" dirty="0">
              <a:solidFill>
                <a:schemeClr val="bg1"/>
              </a:solidFill>
              <a:latin typeface="+mn-lt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D:\Users\Veremeychuk\Downloads\Rostovskaya-oblast_OSK_03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5563" y="2780928"/>
            <a:ext cx="3072341" cy="2304256"/>
          </a:xfrm>
          <a:prstGeom prst="rect">
            <a:avLst/>
          </a:prstGeom>
          <a:ln>
            <a:noFill/>
          </a:ln>
          <a:effectLst>
            <a:softEdge rad="317500"/>
          </a:effectLst>
        </p:spPr>
      </p:pic>
      <p:pic>
        <p:nvPicPr>
          <p:cNvPr id="1029" name="Picture 5" descr="D:\Users\Veremeychuk\Downloads\img-1-768x512.jpg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4093181" y="4365104"/>
            <a:ext cx="3153882" cy="2232248"/>
          </a:xfrm>
          <a:prstGeom prst="rect">
            <a:avLst/>
          </a:prstGeom>
          <a:ln>
            <a:noFill/>
          </a:ln>
          <a:effectLst>
            <a:softEdge rad="317500"/>
          </a:effectLst>
        </p:spPr>
      </p:pic>
      <p:sp>
        <p:nvSpPr>
          <p:cNvPr id="37" name="Прямоугольник 36"/>
          <p:cNvSpPr/>
          <p:nvPr/>
        </p:nvSpPr>
        <p:spPr>
          <a:xfrm>
            <a:off x="539552" y="1397968"/>
            <a:ext cx="3456000" cy="1152128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r>
              <a:rPr lang="ru-RU" sz="1400" i="1" dirty="0">
                <a:solidFill>
                  <a:schemeClr val="tx1"/>
                </a:solidFill>
              </a:rPr>
              <a:t>финансовое обеспечение </a:t>
            </a:r>
            <a:r>
              <a:rPr lang="ru-RU" sz="1400" i="1" dirty="0" smtClean="0">
                <a:solidFill>
                  <a:schemeClr val="tx1"/>
                </a:solidFill>
              </a:rPr>
              <a:t>казенного учреждения </a:t>
            </a:r>
            <a:r>
              <a:rPr lang="ru-RU" sz="1400" i="1" dirty="0">
                <a:solidFill>
                  <a:schemeClr val="tx1"/>
                </a:solidFill>
              </a:rPr>
              <a:t>«Благоустройство</a:t>
            </a:r>
            <a:r>
              <a:rPr lang="ru-RU" sz="1400" i="1" dirty="0" smtClean="0">
                <a:solidFill>
                  <a:schemeClr val="tx1"/>
                </a:solidFill>
              </a:rPr>
              <a:t>»</a:t>
            </a:r>
            <a:endParaRPr lang="ru-RU" sz="1400" dirty="0">
              <a:solidFill>
                <a:schemeClr val="tx1"/>
              </a:solidFill>
            </a:endParaRPr>
          </a:p>
        </p:txBody>
      </p:sp>
      <p:pic>
        <p:nvPicPr>
          <p:cNvPr id="5" name="Picture 5" descr="Безымянный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5537181" y="188640"/>
            <a:ext cx="222833" cy="287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5796136" y="260648"/>
            <a:ext cx="2952328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Финансовое управление </a:t>
            </a:r>
            <a:r>
              <a:rPr lang="ru-RU" sz="9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Миллеровского</a:t>
            </a:r>
            <a:r>
              <a:rPr lang="ru-RU" sz="9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района</a:t>
            </a:r>
            <a:endParaRPr lang="ru-RU" sz="9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395536" y="620688"/>
            <a:ext cx="8496944" cy="648072"/>
          </a:xfrm>
          <a:prstGeom prst="rect">
            <a:avLst/>
          </a:prstGeom>
          <a:solidFill>
            <a:schemeClr val="lt1">
              <a:alpha val="7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Расходы по разделу</a:t>
            </a:r>
            <a:r>
              <a:rPr kumimoji="0" lang="ru-RU" sz="2200" b="1" i="0" u="none" strike="noStrike" kern="1200" cap="none" spc="0" normalizeH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ru-RU" sz="2200" b="1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«жилищно-коммунальное хозяйство»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Times New Roman" pitchFamily="18" charset="0"/>
              </a:rPr>
              <a:t>в 2020 </a:t>
            </a:r>
            <a:r>
              <a:rPr kumimoji="0" lang="ru-RU" sz="22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Times New Roman" pitchFamily="18" charset="0"/>
              </a:rPr>
              <a:t>годау</a:t>
            </a:r>
            <a:r>
              <a:rPr kumimoji="0" lang="ru-RU" sz="2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Times New Roman" pitchFamily="18" charset="0"/>
              </a:rPr>
              <a:t> – </a:t>
            </a:r>
            <a:r>
              <a:rPr kumimoji="0" lang="ru-RU" sz="2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Times New Roman" pitchFamily="18" charset="0"/>
              </a:rPr>
              <a:t>138549,8</a:t>
            </a:r>
            <a:r>
              <a:rPr kumimoji="0" lang="ru-RU" sz="2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Times New Roman" pitchFamily="18" charset="0"/>
              </a:rPr>
              <a:t> тыс</a:t>
            </a:r>
            <a:r>
              <a:rPr kumimoji="0" lang="ru-RU" sz="2200" b="1" i="0" u="none" strike="noStrike" kern="1200" cap="none" spc="0" normalizeH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Times New Roman" pitchFamily="18" charset="0"/>
              </a:rPr>
              <a:t>. рублей </a:t>
            </a:r>
            <a:r>
              <a:rPr kumimoji="0" lang="ru-RU" b="1" i="0" u="none" strike="noStrike" kern="1200" cap="none" spc="0" normalizeH="0" noProof="0" dirty="0" smtClean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Times New Roman" pitchFamily="18" charset="0"/>
              </a:rPr>
              <a:t>(часть 1)</a:t>
            </a:r>
            <a:endParaRPr kumimoji="0" lang="ru-RU" b="1" i="0" u="none" strike="noStrike" kern="120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j-lt"/>
              <a:ea typeface="+mj-ea"/>
              <a:cs typeface="Times New Roman" pitchFamily="18" charset="0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15877256" y="1124744"/>
            <a:ext cx="15023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+mn-lt"/>
              </a:rPr>
              <a:t>млн. рублей</a:t>
            </a:r>
            <a:endParaRPr lang="ru-RU" dirty="0">
              <a:latin typeface="+mn-lt"/>
            </a:endParaRPr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4B4108-8E3B-4090-B5EB-83F9AF377A90}" type="slidenum">
              <a:rPr lang="ru-RU" smtClean="0"/>
              <a:pPr>
                <a:defRPr/>
              </a:pPr>
              <a:t>19</a:t>
            </a:fld>
            <a:endParaRPr lang="ru-RU" dirty="0"/>
          </a:p>
        </p:txBody>
      </p:sp>
      <p:sp>
        <p:nvSpPr>
          <p:cNvPr id="32" name="Скругленная прямоугольная выноска 31"/>
          <p:cNvSpPr/>
          <p:nvPr/>
        </p:nvSpPr>
        <p:spPr>
          <a:xfrm flipH="1">
            <a:off x="251904" y="2564904"/>
            <a:ext cx="2304256" cy="432048"/>
          </a:xfrm>
          <a:prstGeom prst="wedgeRoundRectCallout">
            <a:avLst>
              <a:gd name="adj1" fmla="val -21246"/>
              <a:gd name="adj2" fmla="val -60959"/>
              <a:gd name="adj3" fmla="val 16667"/>
            </a:avLst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dirty="0" smtClean="0">
                <a:solidFill>
                  <a:schemeClr val="tx1"/>
                </a:solidFill>
              </a:rPr>
              <a:t>24528,2 </a:t>
            </a:r>
            <a:r>
              <a:rPr lang="ru-RU" sz="1400" dirty="0">
                <a:solidFill>
                  <a:schemeClr val="tx1"/>
                </a:solidFill>
              </a:rPr>
              <a:t>тыс. </a:t>
            </a:r>
            <a:r>
              <a:rPr lang="ru-RU" sz="1400" dirty="0" smtClean="0">
                <a:solidFill>
                  <a:schemeClr val="tx1"/>
                </a:solidFill>
              </a:rPr>
              <a:t>рублей</a:t>
            </a:r>
            <a:endParaRPr lang="ru-RU" sz="1400" dirty="0">
              <a:solidFill>
                <a:schemeClr val="tx1"/>
              </a:solidFill>
            </a:endParaRPr>
          </a:p>
        </p:txBody>
      </p:sp>
      <p:pic>
        <p:nvPicPr>
          <p:cNvPr id="1028" name="Picture 4" descr="K:\444\ПРОЕКТ БЮДЖЕТА 2018 - 2020\Картинки благоустройство\Ростов2.jpg"/>
          <p:cNvPicPr>
            <a:picLocks noChangeAspect="1" noChangeArrowheads="1"/>
          </p:cNvPicPr>
          <p:nvPr/>
        </p:nvPicPr>
        <p:blipFill>
          <a:blip r:embed="rId5" cstate="print"/>
          <a:stretch>
            <a:fillRect/>
          </a:stretch>
        </p:blipFill>
        <p:spPr bwMode="auto">
          <a:xfrm>
            <a:off x="4019222" y="1133283"/>
            <a:ext cx="3577114" cy="2385935"/>
          </a:xfrm>
          <a:prstGeom prst="rect">
            <a:avLst/>
          </a:prstGeom>
          <a:ln>
            <a:noFill/>
          </a:ln>
          <a:effectLst>
            <a:softEdge rad="317500"/>
          </a:effectLst>
        </p:spPr>
      </p:pic>
      <p:sp>
        <p:nvSpPr>
          <p:cNvPr id="53" name="Прямоугольник 52"/>
          <p:cNvSpPr/>
          <p:nvPr/>
        </p:nvSpPr>
        <p:spPr>
          <a:xfrm>
            <a:off x="4572384" y="3096344"/>
            <a:ext cx="3456000" cy="980728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</a:rPr>
              <a:t>Субсидия на строительство и реконструкцию </a:t>
            </a:r>
            <a:r>
              <a:rPr lang="ru-RU" sz="1400" b="1" i="1" dirty="0" smtClean="0">
                <a:solidFill>
                  <a:schemeClr val="tx1"/>
                </a:solidFill>
              </a:rPr>
              <a:t>объектом водопроводно-канализационного хозяйства</a:t>
            </a:r>
            <a:endParaRPr lang="ru-RU" sz="1400" b="1" i="1" dirty="0">
              <a:solidFill>
                <a:schemeClr val="tx1"/>
              </a:solidFill>
            </a:endParaRPr>
          </a:p>
        </p:txBody>
      </p:sp>
      <p:pic>
        <p:nvPicPr>
          <p:cNvPr id="1030" name="Picture 6" descr="D:\Users\Veremeychuk\Downloads\skyscraper-icon-png-21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452320" y="1052736"/>
            <a:ext cx="1368152" cy="1368152"/>
          </a:xfrm>
          <a:prstGeom prst="rect">
            <a:avLst/>
          </a:prstGeom>
          <a:noFill/>
        </p:spPr>
      </p:pic>
      <p:sp>
        <p:nvSpPr>
          <p:cNvPr id="54" name="Скругленная прямоугольная выноска 53"/>
          <p:cNvSpPr/>
          <p:nvPr/>
        </p:nvSpPr>
        <p:spPr>
          <a:xfrm flipH="1">
            <a:off x="4212344" y="4095176"/>
            <a:ext cx="2304256" cy="413944"/>
          </a:xfrm>
          <a:prstGeom prst="wedgeRoundRectCallout">
            <a:avLst>
              <a:gd name="adj1" fmla="val -21178"/>
              <a:gd name="adj2" fmla="val -67799"/>
              <a:gd name="adj3" fmla="val 16667"/>
            </a:avLst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tx1"/>
                </a:solidFill>
              </a:rPr>
              <a:t>15846,0 тыс. рублей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755576" y="4941168"/>
            <a:ext cx="3456000" cy="936104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r>
              <a:rPr lang="ru-RU" sz="1200" dirty="0" smtClean="0">
                <a:solidFill>
                  <a:schemeClr val="tx1"/>
                </a:solidFill>
              </a:rPr>
              <a:t>Субсидия </a:t>
            </a:r>
            <a:r>
              <a:rPr lang="ru-RU" sz="1200" b="1" i="1" dirty="0" smtClean="0">
                <a:solidFill>
                  <a:schemeClr val="tx1"/>
                </a:solidFill>
              </a:rPr>
              <a:t>на возмещение предприятиям жилищно-коммунального хозяйства </a:t>
            </a:r>
            <a:r>
              <a:rPr lang="ru-RU" sz="1200" dirty="0" smtClean="0">
                <a:solidFill>
                  <a:schemeClr val="tx1"/>
                </a:solidFill>
              </a:rPr>
              <a:t>части платы граждан за коммунальные услуги</a:t>
            </a:r>
            <a:endParaRPr lang="ru-RU" sz="1200" dirty="0">
              <a:solidFill>
                <a:schemeClr val="tx1"/>
              </a:solidFill>
            </a:endParaRPr>
          </a:p>
        </p:txBody>
      </p:sp>
      <p:sp>
        <p:nvSpPr>
          <p:cNvPr id="20" name="Скругленная прямоугольная выноска 19"/>
          <p:cNvSpPr/>
          <p:nvPr/>
        </p:nvSpPr>
        <p:spPr>
          <a:xfrm flipH="1">
            <a:off x="539552" y="5949280"/>
            <a:ext cx="2304256" cy="432048"/>
          </a:xfrm>
          <a:prstGeom prst="wedgeRoundRectCallout">
            <a:avLst>
              <a:gd name="adj1" fmla="val -19593"/>
              <a:gd name="adj2" fmla="val -80800"/>
              <a:gd name="adj3" fmla="val 16667"/>
            </a:avLst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tx1"/>
                </a:solidFill>
              </a:rPr>
              <a:t>12336,0 тыс. рублей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Рисунок 1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195736" y="3284984"/>
            <a:ext cx="4752528" cy="3901827"/>
          </a:xfrm>
          <a:prstGeom prst="ellipse">
            <a:avLst/>
          </a:prstGeom>
          <a:ln>
            <a:noFill/>
          </a:ln>
          <a:effectLst>
            <a:softEdge rad="317500"/>
          </a:effectLst>
        </p:spPr>
      </p:pic>
      <p:sp>
        <p:nvSpPr>
          <p:cNvPr id="12" name="Скругленный прямоугольник 11"/>
          <p:cNvSpPr/>
          <p:nvPr/>
        </p:nvSpPr>
        <p:spPr>
          <a:xfrm>
            <a:off x="539552" y="692696"/>
            <a:ext cx="2520280" cy="2880320"/>
          </a:xfrm>
          <a:prstGeom prst="round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1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Указ Президента Российской Федерации от 07.05.2018 г. №204 «О национальных целях и стратегических задачах развития Российской Федерации на период до 2024 года»  </a:t>
            </a:r>
          </a:p>
          <a:p>
            <a:pPr algn="ctr"/>
            <a:endParaRPr lang="ru-RU" dirty="0"/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6300192" y="823620"/>
            <a:ext cx="2304256" cy="2618473"/>
          </a:xfrm>
          <a:prstGeom prst="round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1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Основные </a:t>
            </a:r>
            <a:r>
              <a:rPr lang="ru-RU" sz="14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направ-ления</a:t>
            </a:r>
            <a:r>
              <a:rPr lang="ru-RU" sz="1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 бюджетной и налоговой политики Миллеровского городского поселения</a:t>
            </a:r>
          </a:p>
          <a:p>
            <a:pPr lvl="0" algn="ctr"/>
            <a:r>
              <a:rPr lang="ru-RU" sz="1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на 2020-2022 годы </a:t>
            </a:r>
          </a:p>
          <a:p>
            <a:pPr lvl="0" algn="ctr"/>
            <a:endParaRPr lang="ru-RU" sz="1400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  <a:p>
            <a:pPr algn="ctr"/>
            <a:endParaRPr lang="ru-RU" dirty="0">
              <a:solidFill>
                <a:schemeClr val="accent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539552" y="3717032"/>
            <a:ext cx="2520280" cy="2880320"/>
          </a:xfrm>
          <a:prstGeom prst="round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rgbClr val="99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Прогноз социально-экономического развития Миллеровского городского поселения на 2020-2022 года</a:t>
            </a:r>
          </a:p>
          <a:p>
            <a:pPr algn="ctr"/>
            <a:r>
              <a:rPr lang="ru-RU" sz="1400" b="1" i="1" dirty="0" smtClean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Муниципальные программы Миллеровского городского поселения</a:t>
            </a:r>
            <a:endParaRPr lang="ru-RU" sz="1400" b="1" i="1" dirty="0">
              <a:solidFill>
                <a:schemeClr val="accent6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6084168" y="3717032"/>
            <a:ext cx="2520280" cy="2880320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Проект областного закона «Об областном бюджете на 2020 год и на плановый период 2021 и 2022 годов»</a:t>
            </a:r>
            <a:endParaRPr lang="ru-RU" sz="14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Двойная стрелка влево/вправо 15"/>
          <p:cNvSpPr/>
          <p:nvPr/>
        </p:nvSpPr>
        <p:spPr>
          <a:xfrm>
            <a:off x="107504" y="2924944"/>
            <a:ext cx="9036496" cy="1296144"/>
          </a:xfrm>
          <a:prstGeom prst="leftRightArrow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lvl="0" algn="ctr"/>
            <a:r>
              <a:rPr lang="ru-RU" sz="2000" b="1" spc="150" dirty="0" smtClean="0">
                <a:ln w="11430"/>
                <a:solidFill>
                  <a:srgbClr val="FFFF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Monotype Corsiva" pitchFamily="66" charset="0"/>
                <a:cs typeface="Arial" pitchFamily="34" charset="0"/>
              </a:rPr>
              <a:t>Основа формирования проекта бюджета МГП</a:t>
            </a:r>
            <a:br>
              <a:rPr lang="ru-RU" sz="2000" b="1" spc="150" dirty="0" smtClean="0">
                <a:ln w="11430"/>
                <a:solidFill>
                  <a:srgbClr val="FFFF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Monotype Corsiva" pitchFamily="66" charset="0"/>
                <a:cs typeface="Arial" pitchFamily="34" charset="0"/>
              </a:rPr>
            </a:br>
            <a:r>
              <a:rPr lang="ru-RU" sz="2000" b="1" spc="150" dirty="0" smtClean="0">
                <a:ln w="11430"/>
                <a:solidFill>
                  <a:srgbClr val="FFFF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Monotype Corsiva" pitchFamily="66" charset="0"/>
                <a:cs typeface="Arial" pitchFamily="34" charset="0"/>
              </a:rPr>
              <a:t>на 2020 год и на плановый период 2021 и 2022 годов</a:t>
            </a:r>
          </a:p>
          <a:p>
            <a:endParaRPr lang="ru-RU" sz="1600" dirty="0" smtClean="0">
              <a:solidFill>
                <a:schemeClr val="tx2">
                  <a:lumMod val="75000"/>
                </a:schemeClr>
              </a:solidFill>
            </a:endParaRPr>
          </a:p>
          <a:p>
            <a:pPr algn="ctr"/>
            <a:endParaRPr lang="ru-RU" dirty="0"/>
          </a:p>
        </p:txBody>
      </p:sp>
      <p:sp>
        <p:nvSpPr>
          <p:cNvPr id="19" name="Номер слайда 1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4B4108-8E3B-4090-B5EB-83F9AF377A90}" type="slidenum">
              <a:rPr lang="ru-RU" smtClean="0"/>
              <a:pPr>
                <a:defRPr/>
              </a:pPr>
              <a:t>2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Box 22"/>
          <p:cNvSpPr txBox="1"/>
          <p:nvPr/>
        </p:nvSpPr>
        <p:spPr>
          <a:xfrm>
            <a:off x="251520" y="1484784"/>
            <a:ext cx="4320480" cy="830997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Благоустройство </a:t>
            </a:r>
            <a:r>
              <a:rPr lang="ru-RU" sz="1600" b="1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общественных территорий муниципальных </a:t>
            </a:r>
            <a:r>
              <a:rPr lang="ru-RU" sz="1600" b="1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образований</a:t>
            </a:r>
          </a:p>
        </p:txBody>
      </p:sp>
      <p:sp>
        <p:nvSpPr>
          <p:cNvPr id="19" name="Текст 2"/>
          <p:cNvSpPr txBox="1">
            <a:spLocks/>
          </p:cNvSpPr>
          <p:nvPr/>
        </p:nvSpPr>
        <p:spPr>
          <a:xfrm>
            <a:off x="0" y="620688"/>
            <a:ext cx="9144000" cy="864096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31750"/>
            <a:bevelB w="19050"/>
          </a:sp3d>
        </p:spPr>
        <p:txBody>
          <a:bodyPr vert="horz" lIns="108000">
            <a:noAutofit/>
          </a:bodyPr>
          <a:lstStyle/>
          <a:p>
            <a:pPr marL="365760" lvl="0" indent="-256032" algn="ctr" fontAlgn="auto"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defRPr/>
            </a:pPr>
            <a:r>
              <a:rPr lang="ru-RU" sz="1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  <a:latin typeface="Arial" pitchFamily="34" charset="0"/>
                <a:cs typeface="Arial" pitchFamily="34" charset="0"/>
              </a:rPr>
              <a:t>Расходы на реализацию мероприятий   </a:t>
            </a:r>
            <a:r>
              <a:rPr lang="ru-RU" sz="1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  <a:latin typeface="Arial" pitchFamily="34" charset="0"/>
                <a:cs typeface="Arial" pitchFamily="34" charset="0"/>
              </a:rPr>
              <a:t>                                                                           </a:t>
            </a:r>
            <a:r>
              <a:rPr lang="ru-RU" sz="1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99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  <a:latin typeface="Arial" pitchFamily="34" charset="0"/>
                <a:cs typeface="Arial" pitchFamily="34" charset="0"/>
              </a:rPr>
              <a:t>по формированию современной городской</a:t>
            </a:r>
          </a:p>
          <a:p>
            <a:pPr marL="365760" lvl="0" indent="-256032" algn="ctr" fontAlgn="auto"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defRPr/>
            </a:pPr>
            <a:r>
              <a:rPr lang="ru-RU" sz="1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5050"/>
                </a:soli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cs typeface="Arial" pitchFamily="34" charset="0"/>
              </a:rPr>
              <a:t>на 2020 – 2022 годы - 32270,0 тыс. рублей</a:t>
            </a:r>
            <a:endParaRPr kumimoji="0" lang="ru-RU" sz="1600" b="1" i="0" u="none" strike="noStrike" kern="1200" cap="all" normalizeH="0" baseline="0" noProof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5050"/>
              </a:solidFill>
              <a:effectLst>
                <a:reflection blurRad="12700" stA="28000" endPos="45000" dist="1000" dir="5400000" sy="-100000" algn="bl" rotWithShape="0"/>
              </a:effectLst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716016" y="1477814"/>
            <a:ext cx="4248472" cy="584775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Благоустройство </a:t>
            </a:r>
            <a:r>
              <a:rPr lang="ru-RU" sz="16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парка</a:t>
            </a:r>
          </a:p>
          <a:p>
            <a:pPr algn="ctr"/>
            <a:endParaRPr lang="ru-RU" sz="1600" b="1" dirty="0" smtClean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4B4108-8E3B-4090-B5EB-83F9AF377A90}" type="slidenum">
              <a:rPr lang="ru-RU" smtClean="0"/>
              <a:pPr>
                <a:defRPr/>
              </a:pPr>
              <a:t>20</a:t>
            </a:fld>
            <a:endParaRPr lang="ru-RU" dirty="0"/>
          </a:p>
        </p:txBody>
      </p:sp>
      <p:pic>
        <p:nvPicPr>
          <p:cNvPr id="2052" name="Picture 4" descr="K:\444\ПРОЕКТ БЮДЖЕТА 2018 - 2020\Слайды\Картинки благоустройство\Парк Горького.jpg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3851920" y="5445224"/>
            <a:ext cx="2404873" cy="122648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054" name="Picture 6" descr="K:\444\ПРОЕКТ БЮДЖЕТА 2018 - 2020\Слайды\Картинки благоустройство\Театралка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504" y="5157192"/>
            <a:ext cx="2431179" cy="151216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050" name="Picture 2" descr="K:\444\ПРОЕКТ БЮДЖЕТА 2018 - 2020\Слайды\Картинки благоустройство\Донецк двор 3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691680" y="4509120"/>
            <a:ext cx="2448272" cy="137999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055" name="Picture 7" descr="K:\444\ПРОЕКТ БЮДЖЕТА 2018 - 2020\Слайды\Картинки благоустройство\Вити черевичкина 2.jpg"/>
          <p:cNvPicPr>
            <a:picLocks noChangeAspect="1" noChangeArrowheads="1"/>
          </p:cNvPicPr>
          <p:nvPr/>
        </p:nvPicPr>
        <p:blipFill>
          <a:blip r:embed="rId6" cstate="print"/>
          <a:stretch>
            <a:fillRect/>
          </a:stretch>
        </p:blipFill>
        <p:spPr bwMode="auto">
          <a:xfrm>
            <a:off x="5950389" y="4725144"/>
            <a:ext cx="2304148" cy="153609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graphicFrame>
        <p:nvGraphicFramePr>
          <p:cNvPr id="15" name="Диаграмма 14"/>
          <p:cNvGraphicFramePr/>
          <p:nvPr>
            <p:extLst>
              <p:ext uri="{D42A27DB-BD31-4B8C-83A1-F6EECF244321}">
                <p14:modId xmlns:p14="http://schemas.microsoft.com/office/powerpoint/2010/main" val="1691227917"/>
              </p:ext>
            </p:extLst>
          </p:nvPr>
        </p:nvGraphicFramePr>
        <p:xfrm>
          <a:off x="395536" y="2348880"/>
          <a:ext cx="4176464" cy="23762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graphicFrame>
        <p:nvGraphicFramePr>
          <p:cNvPr id="16" name="Диаграмма 15"/>
          <p:cNvGraphicFramePr/>
          <p:nvPr>
            <p:extLst>
              <p:ext uri="{D42A27DB-BD31-4B8C-83A1-F6EECF244321}">
                <p14:modId xmlns:p14="http://schemas.microsoft.com/office/powerpoint/2010/main" val="3997199898"/>
              </p:ext>
            </p:extLst>
          </p:nvPr>
        </p:nvGraphicFramePr>
        <p:xfrm>
          <a:off x="4644008" y="2492896"/>
          <a:ext cx="4176464" cy="23762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764704"/>
            <a:ext cx="8280920" cy="720080"/>
          </a:xfrm>
        </p:spPr>
        <p:txBody>
          <a:bodyPr>
            <a:normAutofit/>
          </a:bodyPr>
          <a:lstStyle/>
          <a:p>
            <a:pPr algn="ctr"/>
            <a:r>
              <a:rPr lang="ru-RU" sz="1800" b="1" dirty="0" smtClean="0">
                <a:solidFill>
                  <a:srgbClr val="99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Расходы бюджета Миллеровского городского поселения </a:t>
            </a:r>
            <a:r>
              <a:rPr lang="ru-RU" sz="1800" b="1" dirty="0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на строительство и капитальный ремонт </a:t>
            </a:r>
            <a:r>
              <a:rPr lang="ru-RU" sz="1800" b="1" dirty="0" smtClean="0">
                <a:solidFill>
                  <a:srgbClr val="99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на 2020 год</a:t>
            </a:r>
            <a:endParaRPr lang="ru-RU" sz="1800" b="1" dirty="0" smtClean="0">
              <a:solidFill>
                <a:srgbClr val="008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225CCA8-A029-4ACE-A2F9-2618B1ED791E}" type="slidenum">
              <a:rPr lang="ru-RU" smtClean="0"/>
              <a:pPr>
                <a:defRPr/>
              </a:pPr>
              <a:t>21</a:t>
            </a:fld>
            <a:endParaRPr lang="ru-RU" dirty="0"/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2867472127"/>
              </p:ext>
            </p:extLst>
          </p:nvPr>
        </p:nvGraphicFramePr>
        <p:xfrm>
          <a:off x="323528" y="1628800"/>
          <a:ext cx="8424936" cy="48965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Рисунок 17" descr="дороги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980728"/>
            <a:ext cx="4530788" cy="28803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6" name="Рисунок 15" descr="дороги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427984" y="836712"/>
            <a:ext cx="4716016" cy="314401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ctrTitle" idx="4294967295"/>
          </p:nvPr>
        </p:nvSpPr>
        <p:spPr>
          <a:xfrm>
            <a:off x="539552" y="836712"/>
            <a:ext cx="7988424" cy="649288"/>
          </a:xfrm>
          <a:effectLst>
            <a:glow rad="228600">
              <a:schemeClr val="accent3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pPr algn="ctr"/>
            <a:r>
              <a:rPr lang="ru-RU" sz="3600" b="1" dirty="0" smtClean="0">
                <a:solidFill>
                  <a:srgbClr val="FFFF00"/>
                </a:solidFill>
              </a:rPr>
              <a:t>Дорожный фонд </a:t>
            </a:r>
            <a:r>
              <a:rPr lang="ru-RU" sz="3100" b="1" dirty="0" smtClean="0">
                <a:solidFill>
                  <a:srgbClr val="FF0000"/>
                </a:solidFill>
              </a:rPr>
              <a:t>Миллеровского                             городского </a:t>
            </a:r>
            <a:br>
              <a:rPr lang="ru-RU" sz="3100" b="1" dirty="0" smtClean="0">
                <a:solidFill>
                  <a:srgbClr val="FF0000"/>
                </a:solidFill>
              </a:rPr>
            </a:br>
            <a:r>
              <a:rPr lang="ru-RU" sz="3100" b="1" dirty="0">
                <a:solidFill>
                  <a:srgbClr val="FF0000"/>
                </a:solidFill>
              </a:rPr>
              <a:t> </a:t>
            </a:r>
            <a:r>
              <a:rPr lang="ru-RU" sz="3100" b="1" dirty="0" smtClean="0">
                <a:solidFill>
                  <a:srgbClr val="FF0000"/>
                </a:solidFill>
              </a:rPr>
              <a:t>                                          поселения</a:t>
            </a:r>
            <a:endParaRPr lang="ru-RU" sz="3100" b="1" dirty="0">
              <a:solidFill>
                <a:srgbClr val="FF0000"/>
              </a:solidFill>
            </a:endParaRPr>
          </a:p>
        </p:txBody>
      </p:sp>
      <p:sp>
        <p:nvSpPr>
          <p:cNvPr id="12" name="Овал 11"/>
          <p:cNvSpPr/>
          <p:nvPr/>
        </p:nvSpPr>
        <p:spPr>
          <a:xfrm>
            <a:off x="5364088" y="2708920"/>
            <a:ext cx="2304256" cy="1152128"/>
          </a:xfrm>
          <a:prstGeom prst="ellipse">
            <a:avLst/>
          </a:prstGeo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 contourW="19050" prstMaterial="metal">
            <a:bevelT w="88900" h="203200"/>
            <a:bevelB w="165100" h="2540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1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algn="ctr" defTabSz="800100">
              <a:lnSpc>
                <a:spcPct val="90000"/>
              </a:lnSpc>
              <a:spcAft>
                <a:spcPct val="35000"/>
              </a:spcAft>
            </a:pPr>
            <a:r>
              <a:rPr lang="ru-RU" sz="1600" b="1" dirty="0" smtClean="0">
                <a:ln w="9525" cmpd="sng"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Дорожный фонд</a:t>
            </a:r>
          </a:p>
          <a:p>
            <a:pPr algn="ctr" defTabSz="800100">
              <a:lnSpc>
                <a:spcPct val="90000"/>
              </a:lnSpc>
              <a:spcAft>
                <a:spcPct val="35000"/>
              </a:spcAft>
            </a:pPr>
            <a:r>
              <a:rPr lang="ru-RU" sz="1600" b="1" dirty="0" smtClean="0">
                <a:ln w="9525" cmpd="sng"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на 2022 год</a:t>
            </a:r>
          </a:p>
          <a:p>
            <a:pPr algn="ctr" defTabSz="800100">
              <a:lnSpc>
                <a:spcPct val="90000"/>
              </a:lnSpc>
              <a:spcAft>
                <a:spcPct val="35000"/>
              </a:spcAft>
            </a:pPr>
            <a:r>
              <a:rPr lang="ru-RU" sz="1600" dirty="0" smtClean="0"/>
              <a:t>46768,4</a:t>
            </a:r>
            <a:r>
              <a:rPr lang="ru-RU" sz="1600" b="1" dirty="0" smtClean="0">
                <a:ln w="9525" cmpd="sng"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тыс. рублей</a:t>
            </a:r>
            <a:endParaRPr lang="ru-RU" sz="1600" b="1" dirty="0">
              <a:solidFill>
                <a:srgbClr val="FFFF00"/>
              </a:solidFill>
            </a:endParaRPr>
          </a:p>
        </p:txBody>
      </p:sp>
      <p:sp>
        <p:nvSpPr>
          <p:cNvPr id="11" name="Овал 10"/>
          <p:cNvSpPr/>
          <p:nvPr/>
        </p:nvSpPr>
        <p:spPr>
          <a:xfrm>
            <a:off x="3419872" y="2132856"/>
            <a:ext cx="2376264" cy="1224136"/>
          </a:xfrm>
          <a:prstGeom prst="ellipse">
            <a:avLst/>
          </a:prstGeo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 contourW="19050" prstMaterial="metal">
            <a:bevelT w="88900" h="203200"/>
            <a:bevelB w="165100" h="2540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1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algn="ctr" defTabSz="800100">
              <a:lnSpc>
                <a:spcPct val="90000"/>
              </a:lnSpc>
              <a:spcAft>
                <a:spcPct val="35000"/>
              </a:spcAft>
            </a:pPr>
            <a:r>
              <a:rPr lang="ru-RU" sz="1600" b="1" dirty="0" smtClean="0">
                <a:ln w="9525" cmpd="sng"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Дорожный фонд</a:t>
            </a:r>
          </a:p>
          <a:p>
            <a:pPr algn="ctr" defTabSz="800100">
              <a:lnSpc>
                <a:spcPct val="90000"/>
              </a:lnSpc>
              <a:spcAft>
                <a:spcPct val="35000"/>
              </a:spcAft>
            </a:pPr>
            <a:r>
              <a:rPr lang="ru-RU" sz="1600" b="1" dirty="0" smtClean="0">
                <a:ln w="9525" cmpd="sng"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на 2021 год</a:t>
            </a:r>
          </a:p>
          <a:p>
            <a:pPr algn="ctr" defTabSz="800100">
              <a:lnSpc>
                <a:spcPct val="90000"/>
              </a:lnSpc>
              <a:spcAft>
                <a:spcPct val="35000"/>
              </a:spcAft>
            </a:pPr>
            <a:r>
              <a:rPr lang="ru-RU" sz="1600" dirty="0" smtClean="0"/>
              <a:t>45456,4 </a:t>
            </a:r>
            <a:r>
              <a:rPr lang="ru-RU" sz="1600" b="1" dirty="0" smtClean="0">
                <a:ln w="9525" cmpd="sng"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тыс. рублей</a:t>
            </a:r>
            <a:endParaRPr lang="ru-RU" sz="1600" b="1" dirty="0">
              <a:solidFill>
                <a:srgbClr val="FF0000"/>
              </a:solidFill>
            </a:endParaRPr>
          </a:p>
        </p:txBody>
      </p:sp>
      <p:sp>
        <p:nvSpPr>
          <p:cNvPr id="17" name="Номер слайда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0FCF6E5-903C-4741-80A7-091C08420D98}" type="slidenum">
              <a:rPr lang="ru-RU" smtClean="0"/>
              <a:pPr>
                <a:defRPr/>
              </a:pPr>
              <a:t>22</a:t>
            </a:fld>
            <a:endParaRPr lang="ru-RU" dirty="0"/>
          </a:p>
        </p:txBody>
      </p:sp>
      <p:sp>
        <p:nvSpPr>
          <p:cNvPr id="25" name="Овал 24"/>
          <p:cNvSpPr/>
          <p:nvPr/>
        </p:nvSpPr>
        <p:spPr>
          <a:xfrm>
            <a:off x="683568" y="1412776"/>
            <a:ext cx="3215060" cy="1711223"/>
          </a:xfrm>
          <a:prstGeom prst="ellipse">
            <a:avLst/>
          </a:prstGeo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 contourW="19050" prstMaterial="metal">
            <a:bevelT w="88900" h="203200"/>
            <a:bevelB w="165100" h="2540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1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algn="ctr" defTabSz="800100">
              <a:lnSpc>
                <a:spcPct val="90000"/>
              </a:lnSpc>
              <a:spcAft>
                <a:spcPct val="35000"/>
              </a:spcAft>
            </a:pPr>
            <a:r>
              <a:rPr lang="ru-RU" b="1" dirty="0" smtClean="0">
                <a:ln w="9525" cmpd="sng">
                  <a:prstDash val="solid"/>
                </a:ln>
                <a:solidFill>
                  <a:srgbClr val="99FF66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Дорожный фонд</a:t>
            </a:r>
          </a:p>
          <a:p>
            <a:pPr algn="ctr" defTabSz="800100">
              <a:lnSpc>
                <a:spcPct val="90000"/>
              </a:lnSpc>
              <a:spcAft>
                <a:spcPct val="35000"/>
              </a:spcAft>
            </a:pPr>
            <a:r>
              <a:rPr lang="ru-RU" b="1" dirty="0" smtClean="0">
                <a:ln w="9525" cmpd="sng">
                  <a:prstDash val="solid"/>
                </a:ln>
                <a:solidFill>
                  <a:srgbClr val="99FF66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на 2020 год</a:t>
            </a:r>
          </a:p>
          <a:p>
            <a:pPr algn="ctr" defTabSz="800100">
              <a:lnSpc>
                <a:spcPct val="90000"/>
              </a:lnSpc>
              <a:spcAft>
                <a:spcPct val="35000"/>
              </a:spcAft>
            </a:pPr>
            <a:r>
              <a:rPr lang="ru-RU" b="1" dirty="0" smtClean="0">
                <a:ln w="9525" cmpd="sng">
                  <a:prstDash val="solid"/>
                </a:ln>
                <a:solidFill>
                  <a:srgbClr val="99FF66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43401,7 тыс. рублей</a:t>
            </a:r>
            <a:endParaRPr lang="ru-RU" b="1" dirty="0">
              <a:solidFill>
                <a:srgbClr val="99FF66"/>
              </a:solidFill>
            </a:endParaRPr>
          </a:p>
        </p:txBody>
      </p:sp>
      <p:graphicFrame>
        <p:nvGraphicFramePr>
          <p:cNvPr id="15" name="Таблица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03560506"/>
              </p:ext>
            </p:extLst>
          </p:nvPr>
        </p:nvGraphicFramePr>
        <p:xfrm>
          <a:off x="4427983" y="3933056"/>
          <a:ext cx="833120" cy="2194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8280"/>
                <a:gridCol w="208280"/>
                <a:gridCol w="208280"/>
                <a:gridCol w="208280"/>
              </a:tblGrid>
              <a:tr h="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/>
          <p:cNvSpPr/>
          <p:nvPr/>
        </p:nvSpPr>
        <p:spPr>
          <a:xfrm>
            <a:off x="251520" y="548680"/>
            <a:ext cx="856895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Особенности</a:t>
            </a:r>
            <a:r>
              <a:rPr lang="ru-RU" sz="20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smtClean="0">
                <a:solidFill>
                  <a:srgbClr val="53D2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составления проекта </a:t>
            </a:r>
            <a:r>
              <a:rPr lang="ru-RU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бюджета Миллеровского городского поселения </a:t>
            </a:r>
            <a:r>
              <a:rPr lang="ru-RU" sz="2000" b="1" dirty="0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на 2020 год и на плановый период 2021 и 2022 годов</a:t>
            </a:r>
            <a:endParaRPr lang="ru-RU" sz="2000" b="1" dirty="0">
              <a:solidFill>
                <a:schemeClr val="tx2">
                  <a:lumMod val="60000"/>
                  <a:lumOff val="40000"/>
                </a:schemeClr>
              </a:solidFill>
              <a:effectLst>
                <a:outerShdw blurRad="38100" dist="38100" dir="2700000" algn="l" rotWithShape="0">
                  <a:schemeClr val="tx1">
                    <a:lumMod val="95000"/>
                    <a:lumOff val="5000"/>
                  </a:schemeClr>
                </a:outerShdw>
              </a:effectLst>
            </a:endParaRPr>
          </a:p>
        </p:txBody>
      </p:sp>
      <p:sp>
        <p:nvSpPr>
          <p:cNvPr id="25" name="Rectangle 10"/>
          <p:cNvSpPr>
            <a:spLocks noChangeArrowheads="1"/>
          </p:cNvSpPr>
          <p:nvPr/>
        </p:nvSpPr>
        <p:spPr bwMode="gray">
          <a:xfrm>
            <a:off x="-252536" y="1484784"/>
            <a:ext cx="8424936" cy="648072"/>
          </a:xfrm>
          <a:prstGeom prst="rect">
            <a:avLst/>
          </a:prstGeom>
          <a:gradFill rotWithShape="1">
            <a:gsLst>
              <a:gs pos="0">
                <a:srgbClr val="93B1FD">
                  <a:gamma/>
                  <a:tint val="0"/>
                  <a:invGamma/>
                  <a:alpha val="0"/>
                </a:srgbClr>
              </a:gs>
              <a:gs pos="100000">
                <a:srgbClr val="93B1FD"/>
              </a:gs>
            </a:gsLst>
            <a:lin ang="0" scaled="1"/>
          </a:gradFill>
          <a:ln>
            <a:noFill/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32" name="Rectangle 17"/>
          <p:cNvSpPr>
            <a:spLocks noChangeArrowheads="1"/>
          </p:cNvSpPr>
          <p:nvPr/>
        </p:nvSpPr>
        <p:spPr bwMode="gray">
          <a:xfrm>
            <a:off x="0" y="2204864"/>
            <a:ext cx="7380312" cy="936104"/>
          </a:xfrm>
          <a:prstGeom prst="rect">
            <a:avLst/>
          </a:prstGeom>
          <a:gradFill rotWithShape="1">
            <a:gsLst>
              <a:gs pos="0">
                <a:srgbClr val="99CC00">
                  <a:gamma/>
                  <a:tint val="0"/>
                  <a:invGamma/>
                  <a:alpha val="0"/>
                </a:srgbClr>
              </a:gs>
              <a:gs pos="100000">
                <a:srgbClr val="99CC00"/>
              </a:gs>
            </a:gsLst>
            <a:lin ang="0" scaled="1"/>
          </a:gradFill>
          <a:ln>
            <a:noFill/>
          </a:ln>
          <a:effectLst/>
        </p:spPr>
        <p:txBody>
          <a:bodyPr wrap="none" anchor="ctr"/>
          <a:lstStyle/>
          <a:p>
            <a:r>
              <a:rPr lang="ru-RU" dirty="0" smtClean="0"/>
              <a:t> </a:t>
            </a:r>
            <a:endParaRPr lang="en-US" dirty="0"/>
          </a:p>
        </p:txBody>
      </p:sp>
      <p:sp>
        <p:nvSpPr>
          <p:cNvPr id="38" name="Text Box 32"/>
          <p:cNvSpPr txBox="1">
            <a:spLocks noChangeArrowheads="1"/>
          </p:cNvSpPr>
          <p:nvPr/>
        </p:nvSpPr>
        <p:spPr bwMode="auto">
          <a:xfrm>
            <a:off x="539552" y="2132856"/>
            <a:ext cx="6840760" cy="8617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Уточнен объем безвозмездных поступлений, с учетом  областного закона «Об областном бюджете на 2020 год и на плановый период 2021 и 2022 годов» во 2 –м чтении</a:t>
            </a:r>
          </a:p>
        </p:txBody>
      </p:sp>
      <p:sp>
        <p:nvSpPr>
          <p:cNvPr id="39" name="Rectangle 4"/>
          <p:cNvSpPr>
            <a:spLocks noChangeArrowheads="1"/>
          </p:cNvSpPr>
          <p:nvPr/>
        </p:nvSpPr>
        <p:spPr bwMode="gray">
          <a:xfrm>
            <a:off x="0" y="3284984"/>
            <a:ext cx="7704856" cy="432048"/>
          </a:xfrm>
          <a:prstGeom prst="rect">
            <a:avLst/>
          </a:prstGeom>
          <a:gradFill rotWithShape="1">
            <a:gsLst>
              <a:gs pos="0">
                <a:srgbClr val="FF9900">
                  <a:gamma/>
                  <a:tint val="0"/>
                  <a:invGamma/>
                  <a:alpha val="0"/>
                </a:srgbClr>
              </a:gs>
              <a:gs pos="100000">
                <a:srgbClr val="FF9900"/>
              </a:gs>
            </a:gsLst>
            <a:lin ang="0" scaled="1"/>
          </a:gradFill>
          <a:ln>
            <a:noFill/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44" name="Text Box 33"/>
          <p:cNvSpPr txBox="1">
            <a:spLocks noChangeArrowheads="1"/>
          </p:cNvSpPr>
          <p:nvPr/>
        </p:nvSpPr>
        <p:spPr bwMode="auto">
          <a:xfrm>
            <a:off x="467544" y="3212976"/>
            <a:ext cx="7056784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Расходы сформированы на основе принятых муниципальных программ Миллеровского городского поселения</a:t>
            </a:r>
          </a:p>
        </p:txBody>
      </p:sp>
      <p:sp>
        <p:nvSpPr>
          <p:cNvPr id="27" name="Rectangle 4"/>
          <p:cNvSpPr>
            <a:spLocks noChangeArrowheads="1"/>
          </p:cNvSpPr>
          <p:nvPr/>
        </p:nvSpPr>
        <p:spPr bwMode="gray">
          <a:xfrm>
            <a:off x="0" y="3861048"/>
            <a:ext cx="8316416" cy="720080"/>
          </a:xfrm>
          <a:prstGeom prst="rect">
            <a:avLst/>
          </a:prstGeom>
          <a:gradFill rotWithShape="1">
            <a:gsLst>
              <a:gs pos="0">
                <a:srgbClr val="FF6699">
                  <a:gamma/>
                  <a:tint val="0"/>
                  <a:invGamma/>
                  <a:alpha val="0"/>
                </a:srgbClr>
              </a:gs>
              <a:gs pos="100000">
                <a:srgbClr val="FF6699"/>
              </a:gs>
            </a:gsLst>
            <a:lin ang="0" scaled="1"/>
          </a:gradFill>
          <a:ln>
            <a:noFill/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55" name="TextBox 54"/>
          <p:cNvSpPr txBox="1"/>
          <p:nvPr/>
        </p:nvSpPr>
        <p:spPr>
          <a:xfrm>
            <a:off x="467544" y="3861048"/>
            <a:ext cx="73448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Обеспечение реализации Указа Президента Российской Федерации от 07.05.2018 №204 «О национальных целях и стратегических задачах развития Российской Федерации на период до 2024 года»</a:t>
            </a:r>
            <a:endParaRPr lang="en-US" sz="16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" name="Номер слайда 3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4B4108-8E3B-4090-B5EB-83F9AF377A90}" type="slidenum">
              <a:rPr lang="ru-RU" smtClean="0"/>
              <a:pPr>
                <a:defRPr/>
              </a:pPr>
              <a:t>3</a:t>
            </a:fld>
            <a:endParaRPr lang="ru-RU" dirty="0"/>
          </a:p>
        </p:txBody>
      </p:sp>
      <p:sp>
        <p:nvSpPr>
          <p:cNvPr id="35" name="Text Box 31"/>
          <p:cNvSpPr txBox="1">
            <a:spLocks noChangeArrowheads="1"/>
          </p:cNvSpPr>
          <p:nvPr/>
        </p:nvSpPr>
        <p:spPr bwMode="auto">
          <a:xfrm>
            <a:off x="539552" y="1484784"/>
            <a:ext cx="6984776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Доходы бюджета сформированы с учетом изменений, внесенных в бюджетное и налоговое законодательство</a:t>
            </a:r>
          </a:p>
        </p:txBody>
      </p:sp>
      <p:sp>
        <p:nvSpPr>
          <p:cNvPr id="43" name="Rectangle 10"/>
          <p:cNvSpPr>
            <a:spLocks noChangeArrowheads="1"/>
          </p:cNvSpPr>
          <p:nvPr/>
        </p:nvSpPr>
        <p:spPr bwMode="gray">
          <a:xfrm>
            <a:off x="467544" y="4725144"/>
            <a:ext cx="7776864" cy="1008112"/>
          </a:xfrm>
          <a:prstGeom prst="rect">
            <a:avLst/>
          </a:prstGeom>
          <a:gradFill rotWithShape="1">
            <a:gsLst>
              <a:gs pos="0">
                <a:srgbClr val="93B1FD">
                  <a:gamma/>
                  <a:tint val="0"/>
                  <a:invGamma/>
                  <a:alpha val="0"/>
                </a:srgbClr>
              </a:gs>
              <a:gs pos="100000">
                <a:srgbClr val="93B1FD"/>
              </a:gs>
            </a:gsLst>
            <a:lin ang="0" scaled="1"/>
          </a:gradFill>
          <a:ln>
            <a:noFill/>
          </a:ln>
          <a:effectLst/>
        </p:spPr>
        <p:txBody>
          <a:bodyPr wrap="none" anchor="ctr"/>
          <a:lstStyle/>
          <a:p>
            <a:endParaRPr lang="en-US" sz="17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1" name="Рисунок 30" descr="378168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524329" y="1268759"/>
            <a:ext cx="1152128" cy="864097"/>
          </a:xfrm>
          <a:prstGeom prst="rect">
            <a:avLst/>
          </a:prstGeom>
        </p:spPr>
      </p:pic>
      <p:pic>
        <p:nvPicPr>
          <p:cNvPr id="46" name="Рисунок 45" descr="378168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164288" y="1988840"/>
            <a:ext cx="1368151" cy="1152128"/>
          </a:xfrm>
          <a:prstGeom prst="rect">
            <a:avLst/>
          </a:prstGeom>
        </p:spPr>
      </p:pic>
      <p:pic>
        <p:nvPicPr>
          <p:cNvPr id="47" name="Рисунок 46" descr="378168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452320" y="3140968"/>
            <a:ext cx="936104" cy="576064"/>
          </a:xfrm>
          <a:prstGeom prst="rect">
            <a:avLst/>
          </a:prstGeom>
        </p:spPr>
      </p:pic>
      <p:pic>
        <p:nvPicPr>
          <p:cNvPr id="48" name="Рисунок 47" descr="378168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919865" y="3645024"/>
            <a:ext cx="1224135" cy="936104"/>
          </a:xfrm>
          <a:prstGeom prst="rect">
            <a:avLst/>
          </a:prstGeom>
        </p:spPr>
      </p:pic>
      <p:pic>
        <p:nvPicPr>
          <p:cNvPr id="49" name="Рисунок 48" descr="378168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884368" y="4509120"/>
            <a:ext cx="1259632" cy="1224136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467544" y="4725144"/>
            <a:ext cx="734481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Параметры бюджета сформированы в соответствии с Планом мероприятий по росту доходного потенциала Миллеровского городского поселения, Плана мероприятий по оптимизации расходов Миллеровского городского поселения и сокращению муниципального долга Миллеровского городского поселения до 2024 года</a:t>
            </a:r>
            <a:endParaRPr lang="en-US" sz="1400" b="1" dirty="0">
              <a:solidFill>
                <a:schemeClr val="tx2">
                  <a:lumMod val="60000"/>
                  <a:lumOff val="4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Rectangle 10"/>
          <p:cNvSpPr>
            <a:spLocks noChangeArrowheads="1"/>
          </p:cNvSpPr>
          <p:nvPr/>
        </p:nvSpPr>
        <p:spPr bwMode="gray">
          <a:xfrm>
            <a:off x="395536" y="5877272"/>
            <a:ext cx="7776864" cy="692696"/>
          </a:xfrm>
          <a:prstGeom prst="rect">
            <a:avLst/>
          </a:prstGeom>
          <a:gradFill rotWithShape="1">
            <a:gsLst>
              <a:gs pos="0">
                <a:srgbClr val="93B1FD">
                  <a:gamma/>
                  <a:tint val="0"/>
                  <a:invGamma/>
                  <a:alpha val="0"/>
                </a:srgb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0" scaled="1"/>
          </a:gradFill>
          <a:ln>
            <a:noFill/>
          </a:ln>
          <a:effectLst/>
        </p:spPr>
        <p:txBody>
          <a:bodyPr wrap="none" anchor="ctr"/>
          <a:lstStyle/>
          <a:p>
            <a:endParaRPr lang="en-US" sz="17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467544" y="5877272"/>
            <a:ext cx="74888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Соблюдение условий в соответствии с заключенными соглашениями по предоставлению из областного бюджета дотаций на выравнивание бюджетной обеспеченности и бюджетных кредитов </a:t>
            </a:r>
            <a:endParaRPr lang="en-US" sz="1600" b="1" dirty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3" name="Рисунок 22" descr="378168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919865" y="5661248"/>
            <a:ext cx="1224135" cy="93610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  <a:alpha val="48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18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1" y="908720"/>
            <a:ext cx="9144000" cy="432048"/>
          </a:xfrm>
          <a:noFill/>
          <a:ln>
            <a:noFill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25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Основные направления бюджетной и налоговой политики Миллеровского городского поселения на 2020-2024 годы </a:t>
            </a:r>
            <a:r>
              <a:rPr lang="ru-RU" sz="25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5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endParaRPr lang="ru-RU" sz="25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4FE557B-FF79-4E09-86A0-C04C69E7BBDB}" type="slidenum">
              <a:rPr lang="ru-RU" smtClean="0"/>
              <a:pPr>
                <a:defRPr/>
              </a:pPr>
              <a:t>4</a:t>
            </a:fld>
            <a:endParaRPr lang="ru-RU" dirty="0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1259632" y="1412776"/>
            <a:ext cx="6480720" cy="914400"/>
          </a:xfrm>
          <a:prstGeom prst="round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99FF66"/>
                </a:solidFill>
                <a:latin typeface="Monotype Corsiva" pitchFamily="66" charset="0"/>
              </a:rPr>
              <a:t>Утверждены постановлением Администрации Миллеровского  городского поселения от 01.11.2019 №184</a:t>
            </a:r>
            <a:endParaRPr lang="ru-RU" sz="2000" b="1" dirty="0">
              <a:solidFill>
                <a:srgbClr val="99FF66"/>
              </a:solidFill>
              <a:latin typeface="Monotype Corsiva" pitchFamily="66" charset="0"/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179512" y="2636912"/>
            <a:ext cx="2808312" cy="1440160"/>
          </a:xfrm>
          <a:prstGeom prst="roundRect">
            <a:avLst>
              <a:gd name="adj" fmla="val 10254"/>
            </a:avLst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rgbClr val="FFFF00"/>
                </a:solidFill>
              </a:rPr>
              <a:t>Стратегия социально-экономического развития Миллеровского городского поселения на период до 2030 года</a:t>
            </a:r>
            <a:endParaRPr lang="ru-RU" sz="1600" b="1" dirty="0">
              <a:solidFill>
                <a:srgbClr val="FFFF00"/>
              </a:solidFill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4860032" y="2420888"/>
            <a:ext cx="3960440" cy="2016224"/>
          </a:xfrm>
          <a:prstGeom prst="round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6213" indent="-176213">
              <a:buFont typeface="Arial" pitchFamily="34" charset="0"/>
              <a:buChar char="•"/>
            </a:pPr>
            <a:r>
              <a:rPr lang="ru-RU" b="1" dirty="0" smtClean="0"/>
              <a:t>  </a:t>
            </a:r>
            <a:r>
              <a:rPr lang="ru-RU" b="1" dirty="0" smtClean="0">
                <a:solidFill>
                  <a:srgbClr val="FF0000"/>
                </a:solidFill>
              </a:rPr>
              <a:t>Сбалансированность консолидированного бюджета</a:t>
            </a:r>
          </a:p>
          <a:p>
            <a:pPr marL="176213" indent="-176213">
              <a:buFont typeface="Arial" pitchFamily="34" charset="0"/>
              <a:buChar char="•"/>
            </a:pPr>
            <a:r>
              <a:rPr lang="ru-RU" b="1" dirty="0" smtClean="0"/>
              <a:t>  </a:t>
            </a:r>
            <a:r>
              <a:rPr lang="ru-RU" b="1" dirty="0" smtClean="0">
                <a:solidFill>
                  <a:srgbClr val="FFFF00"/>
                </a:solidFill>
              </a:rPr>
              <a:t>Устойчивость бюджетной системы</a:t>
            </a:r>
            <a:endParaRPr lang="ru-RU" b="1" dirty="0">
              <a:solidFill>
                <a:srgbClr val="FFFF00"/>
              </a:solidFill>
            </a:endParaRPr>
          </a:p>
        </p:txBody>
      </p:sp>
      <p:sp>
        <p:nvSpPr>
          <p:cNvPr id="15" name="Стрелка вправо 14"/>
          <p:cNvSpPr/>
          <p:nvPr/>
        </p:nvSpPr>
        <p:spPr>
          <a:xfrm>
            <a:off x="3059832" y="2780928"/>
            <a:ext cx="1872208" cy="1152128"/>
          </a:xfrm>
          <a:prstGeom prst="rightArrow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rgbClr val="FF0000"/>
                </a:solidFill>
                <a:latin typeface="Constantia" pitchFamily="18" charset="0"/>
              </a:rPr>
              <a:t>Приоритетные цели</a:t>
            </a:r>
            <a:endParaRPr lang="ru-RU" sz="1400" dirty="0">
              <a:solidFill>
                <a:srgbClr val="FF0000"/>
              </a:solidFill>
              <a:latin typeface="Constantia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395536" y="4869160"/>
            <a:ext cx="8136904" cy="172819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92075" indent="-92075">
              <a:buFont typeface="Arial" pitchFamily="34" charset="0"/>
              <a:buChar char="•"/>
            </a:pPr>
            <a:r>
              <a:rPr lang="ru-RU" b="1" i="1" dirty="0" smtClean="0">
                <a:solidFill>
                  <a:srgbClr val="00B0F0"/>
                </a:solidFill>
              </a:rPr>
              <a:t>Создание условий для проведения эффективной бюджетной политики</a:t>
            </a:r>
          </a:p>
          <a:p>
            <a:pPr marL="92075" indent="-92075">
              <a:buFont typeface="Arial" pitchFamily="34" charset="0"/>
              <a:buChar char="•"/>
            </a:pPr>
            <a:r>
              <a:rPr lang="ru-RU" b="1" i="1" dirty="0" smtClean="0">
                <a:solidFill>
                  <a:schemeClr val="accent6">
                    <a:lumMod val="75000"/>
                  </a:schemeClr>
                </a:solidFill>
              </a:rPr>
              <a:t>Повышение качества организации бюджетного процесса на муниципальном уровне</a:t>
            </a:r>
            <a:endParaRPr lang="ru-RU" b="1" i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539552" y="4509120"/>
            <a:ext cx="5472608" cy="576064"/>
          </a:xfrm>
          <a:prstGeom prst="round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  <a:latin typeface="Monotype Corsiva" pitchFamily="66" charset="0"/>
              </a:rPr>
              <a:t>Ключевые задачи</a:t>
            </a:r>
            <a:endParaRPr lang="ru-RU" sz="2800" b="1" dirty="0">
              <a:solidFill>
                <a:srgbClr val="FF0000"/>
              </a:solidFill>
              <a:latin typeface="Monotype Corsiva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0588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1" y="908720"/>
            <a:ext cx="9144000" cy="432048"/>
          </a:xfrm>
          <a:noFill/>
          <a:ln>
            <a:noFill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Monotype Corsiva" pitchFamily="66" charset="0"/>
                <a:cs typeface="Times New Roman" pitchFamily="18" charset="0"/>
              </a:rPr>
              <a:t>Основные приоритеты Миллеровского городского поселения</a:t>
            </a:r>
            <a:r>
              <a:rPr lang="ru-RU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Monotype Corsiva" pitchFamily="66" charset="0"/>
                <a:cs typeface="Times New Roman" pitchFamily="18" charset="0"/>
              </a:rPr>
              <a:t/>
            </a:r>
            <a:br>
              <a:rPr lang="ru-RU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Monotype Corsiva" pitchFamily="66" charset="0"/>
                <a:cs typeface="Times New Roman" pitchFamily="18" charset="0"/>
              </a:rPr>
            </a:br>
            <a:endParaRPr lang="ru-RU" sz="3200" b="1" dirty="0">
              <a:solidFill>
                <a:srgbClr val="FF0000"/>
              </a:solidFill>
              <a:latin typeface="Monotype Corsiva" pitchFamily="66" charset="0"/>
              <a:cs typeface="Times New Roman" pitchFamily="18" charset="0"/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4FE557B-FF79-4E09-86A0-C04C69E7BBDB}" type="slidenum">
              <a:rPr lang="ru-RU" smtClean="0"/>
              <a:pPr>
                <a:defRPr/>
              </a:pPr>
              <a:t>5</a:t>
            </a:fld>
            <a:endParaRPr lang="ru-RU" dirty="0"/>
          </a:p>
        </p:txBody>
      </p:sp>
      <p:graphicFrame>
        <p:nvGraphicFramePr>
          <p:cNvPr id="11" name="Схема 10"/>
          <p:cNvGraphicFramePr/>
          <p:nvPr>
            <p:extLst>
              <p:ext uri="{D42A27DB-BD31-4B8C-83A1-F6EECF244321}">
                <p14:modId xmlns:p14="http://schemas.microsoft.com/office/powerpoint/2010/main" val="2167543211"/>
              </p:ext>
            </p:extLst>
          </p:nvPr>
        </p:nvGraphicFramePr>
        <p:xfrm>
          <a:off x="0" y="3501008"/>
          <a:ext cx="9144000" cy="29118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0" name="Rectangle 2"/>
          <p:cNvSpPr txBox="1">
            <a:spLocks noChangeArrowheads="1"/>
          </p:cNvSpPr>
          <p:nvPr/>
        </p:nvSpPr>
        <p:spPr>
          <a:xfrm>
            <a:off x="0" y="2852936"/>
            <a:ext cx="9144000" cy="432048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1200" normalizeH="0" baseline="0" noProof="0" dirty="0" smtClean="0">
                <a:ln w="1905"/>
                <a:solidFill>
                  <a:schemeClr val="accent6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Пути реализации бюджетной политики</a:t>
            </a:r>
            <a:endParaRPr kumimoji="0" lang="ru-RU" sz="3200" b="1" i="0" u="none" strike="noStrike" kern="1200" normalizeH="0" baseline="0" noProof="0" dirty="0">
              <a:ln w="1905"/>
              <a:solidFill>
                <a:schemeClr val="accent6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1043608" y="1628800"/>
            <a:ext cx="7416824" cy="914400"/>
          </a:xfrm>
          <a:prstGeom prst="round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FFFF00"/>
                </a:solidFill>
              </a:rPr>
              <a:t>Обеспечение социального благополучия населения</a:t>
            </a:r>
            <a:endParaRPr lang="ru-RU" sz="20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0588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312E0CA-C96C-438D-A70A-838A9D6F490E}" type="slidenum">
              <a:rPr lang="ru-RU" smtClean="0"/>
              <a:pPr>
                <a:defRPr/>
              </a:pPr>
              <a:t>6</a:t>
            </a:fld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5796136" y="260648"/>
            <a:ext cx="2952328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9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30" name="Схема 29"/>
          <p:cNvGraphicFramePr/>
          <p:nvPr>
            <p:extLst>
              <p:ext uri="{D42A27DB-BD31-4B8C-83A1-F6EECF244321}">
                <p14:modId xmlns:p14="http://schemas.microsoft.com/office/powerpoint/2010/main" val="1384633016"/>
              </p:ext>
            </p:extLst>
          </p:nvPr>
        </p:nvGraphicFramePr>
        <p:xfrm>
          <a:off x="107504" y="1484784"/>
          <a:ext cx="9036496" cy="51125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Прямоугольник 7"/>
          <p:cNvSpPr/>
          <p:nvPr/>
        </p:nvSpPr>
        <p:spPr>
          <a:xfrm>
            <a:off x="0" y="692696"/>
            <a:ext cx="9144000" cy="75713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16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  <a:latin typeface="+mj-lt"/>
              </a:rPr>
              <a:t>Меры, принимаемые для обеспечения сбалансированности бюджета Миллеровского городского поселения </a:t>
            </a:r>
            <a:endParaRPr lang="ru-RU" sz="2160" b="1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28000" endPos="45000" dist="1000" dir="5400000" sy="-100000" algn="bl" rotWithShape="0"/>
              </a:effectLst>
              <a:latin typeface="+mj-lt"/>
              <a:cs typeface="+mn-cs"/>
            </a:endParaRPr>
          </a:p>
        </p:txBody>
      </p:sp>
      <p:pic>
        <p:nvPicPr>
          <p:cNvPr id="9" name="Рисунок 8" descr="800px-Checkbox-red.svg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23528" y="1988840"/>
            <a:ext cx="675694" cy="450181"/>
          </a:xfrm>
          <a:prstGeom prst="rect">
            <a:avLst/>
          </a:prstGeom>
        </p:spPr>
      </p:pic>
      <p:pic>
        <p:nvPicPr>
          <p:cNvPr id="10" name="Рисунок 9" descr="800px-Checkbox-red.svg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23528" y="3284984"/>
            <a:ext cx="675694" cy="450181"/>
          </a:xfrm>
          <a:prstGeom prst="rect">
            <a:avLst/>
          </a:prstGeom>
        </p:spPr>
      </p:pic>
      <p:pic>
        <p:nvPicPr>
          <p:cNvPr id="11" name="Рисунок 10" descr="800px-Checkbox-red.svg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23528" y="4653136"/>
            <a:ext cx="675694" cy="450181"/>
          </a:xfrm>
          <a:prstGeom prst="rect">
            <a:avLst/>
          </a:prstGeom>
        </p:spPr>
      </p:pic>
      <p:pic>
        <p:nvPicPr>
          <p:cNvPr id="12" name="Рисунок 11" descr="800px-Checkbox-red.svg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23528" y="5877272"/>
            <a:ext cx="675694" cy="45018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K:\425\БЮДЖЕТ 2016-2018\Публичные слушания\Картинки\карта 2.jpg"/>
          <p:cNvPicPr>
            <a:picLocks noChangeAspect="1" noChangeArrowheads="1"/>
          </p:cNvPicPr>
          <p:nvPr/>
        </p:nvPicPr>
        <p:blipFill>
          <a:blip r:embed="rId2" cstate="print">
            <a:lum bright="10000" contrast="-30000"/>
          </a:blip>
          <a:srcRect/>
          <a:stretch>
            <a:fillRect/>
          </a:stretch>
        </p:blipFill>
        <p:spPr bwMode="auto">
          <a:xfrm>
            <a:off x="3735001" y="692696"/>
            <a:ext cx="5157479" cy="6165304"/>
          </a:xfrm>
          <a:prstGeom prst="rect">
            <a:avLst/>
          </a:prstGeom>
          <a:noFill/>
          <a:ln>
            <a:noFill/>
          </a:ln>
          <a:effectLst>
            <a:softEdge rad="63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692696"/>
            <a:ext cx="9036496" cy="792088"/>
          </a:xfrm>
        </p:spPr>
        <p:txBody>
          <a:bodyPr>
            <a:noAutofit/>
          </a:bodyPr>
          <a:lstStyle/>
          <a:p>
            <a:pPr algn="ctr"/>
            <a:r>
              <a:rPr lang="ru-RU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Прогноз основных характеристик </a:t>
            </a:r>
            <a:r>
              <a:rPr lang="ru-RU" sz="2000" b="1" dirty="0" smtClean="0">
                <a:solidFill>
                  <a:srgbClr val="99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бюджета</a:t>
            </a:r>
            <a:r>
              <a:rPr lang="ru-RU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МГП на 2020 год и на плановый период 2021 и 2022 годов</a:t>
            </a:r>
            <a:endParaRPr lang="ru-RU" sz="2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796136" y="260648"/>
            <a:ext cx="3024336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endParaRPr lang="ru-RU" sz="9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 flipV="1">
            <a:off x="251520" y="980728"/>
            <a:ext cx="1224136" cy="3600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white"/>
              </a:solidFill>
            </a:endParaRPr>
          </a:p>
        </p:txBody>
      </p:sp>
      <p:graphicFrame>
        <p:nvGraphicFramePr>
          <p:cNvPr id="17" name="Таблица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02124511"/>
              </p:ext>
            </p:extLst>
          </p:nvPr>
        </p:nvGraphicFramePr>
        <p:xfrm>
          <a:off x="467546" y="1772816"/>
          <a:ext cx="8280919" cy="4769462"/>
        </p:xfrm>
        <a:graphic>
          <a:graphicData uri="http://schemas.openxmlformats.org/drawingml/2006/table">
            <a:tbl>
              <a:tblPr/>
              <a:tblGrid>
                <a:gridCol w="2571850"/>
                <a:gridCol w="2095581"/>
                <a:gridCol w="1739011"/>
                <a:gridCol w="1874477"/>
              </a:tblGrid>
              <a:tr h="903502">
                <a:tc>
                  <a:txBody>
                    <a:bodyPr/>
                    <a:lstStyle/>
                    <a:p>
                      <a:pPr indent="-6858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0070C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Показатель</a:t>
                      </a:r>
                      <a:endParaRPr lang="ru-RU" sz="1800" dirty="0">
                        <a:solidFill>
                          <a:srgbClr val="0070C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800" b="1" dirty="0" smtClean="0">
                        <a:solidFill>
                          <a:srgbClr val="0070C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2020 год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2021 </a:t>
                      </a:r>
                      <a:r>
                        <a:rPr lang="ru-RU" sz="1800" b="1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год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800" b="1" dirty="0" smtClean="0">
                        <a:solidFill>
                          <a:srgbClr val="0070C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2022 год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04383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FF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I</a:t>
                      </a:r>
                      <a:r>
                        <a:rPr lang="ru-RU" sz="2000" b="1" dirty="0">
                          <a:solidFill>
                            <a:srgbClr val="FF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. Доходы, всего</a:t>
                      </a:r>
                      <a:endParaRPr lang="ru-RU" sz="2000" dirty="0">
                        <a:solidFill>
                          <a:srgbClr val="FF000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68580" algn="ctr"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231933,1</a:t>
                      </a:r>
                      <a:endParaRPr lang="ru-RU" sz="2000" b="1" dirty="0">
                        <a:solidFill>
                          <a:srgbClr val="FF000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68580" algn="ctr"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236444,2</a:t>
                      </a:r>
                      <a:endParaRPr lang="ru-RU" sz="2000" b="1" dirty="0">
                        <a:solidFill>
                          <a:srgbClr val="FF000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68580" algn="ctr">
                        <a:spcAft>
                          <a:spcPts val="0"/>
                        </a:spcAft>
                      </a:pPr>
                      <a:r>
                        <a:rPr kumimoji="0" lang="ru-RU" sz="2000" b="1" kern="120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282858,8</a:t>
                      </a:r>
                      <a:endParaRPr kumimoji="0" lang="ru-RU" sz="2000" b="1" kern="1200" dirty="0">
                        <a:solidFill>
                          <a:srgbClr val="FF000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63324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2000" b="1" i="1" dirty="0" smtClean="0">
                          <a:solidFill>
                            <a:srgbClr val="7030A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Налоговые</a:t>
                      </a:r>
                      <a:r>
                        <a:rPr lang="ru-RU" sz="2000" b="1" i="1" baseline="0" dirty="0" smtClean="0">
                          <a:solidFill>
                            <a:srgbClr val="7030A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и неналоговые доходы</a:t>
                      </a:r>
                      <a:endParaRPr lang="ru-RU" sz="2000" b="1" i="1" dirty="0">
                        <a:solidFill>
                          <a:srgbClr val="7030A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6858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2000" b="1" kern="1200" dirty="0" smtClean="0">
                          <a:solidFill>
                            <a:srgbClr val="7030A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150819,3</a:t>
                      </a:r>
                      <a:endParaRPr kumimoji="0" lang="ru-RU" sz="2000" b="1" kern="1200" dirty="0">
                        <a:solidFill>
                          <a:srgbClr val="7030A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6858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2000" b="1" kern="1200" dirty="0" smtClean="0">
                          <a:solidFill>
                            <a:srgbClr val="7030A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155367,7</a:t>
                      </a:r>
                      <a:endParaRPr kumimoji="0" lang="ru-RU" sz="2000" b="1" kern="1200" dirty="0">
                        <a:solidFill>
                          <a:srgbClr val="7030A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6858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2000" b="1" kern="1200" dirty="0" smtClean="0">
                          <a:solidFill>
                            <a:srgbClr val="7030A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161191,2</a:t>
                      </a:r>
                      <a:endParaRPr kumimoji="0" lang="ru-RU" sz="2000" b="1" kern="1200" dirty="0">
                        <a:solidFill>
                          <a:srgbClr val="7030A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50659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2000" b="1" i="1" dirty="0" smtClean="0">
                          <a:solidFill>
                            <a:srgbClr val="95358A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Безвозмездные поступления</a:t>
                      </a:r>
                      <a:endParaRPr lang="ru-RU" sz="2000" b="1" i="1" dirty="0">
                        <a:solidFill>
                          <a:srgbClr val="95358A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6858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2000" b="1" kern="1200" dirty="0" smtClean="0">
                          <a:solidFill>
                            <a:srgbClr val="95358A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81113,8</a:t>
                      </a:r>
                      <a:endParaRPr kumimoji="0" lang="ru-RU" sz="2000" b="1" kern="1200" dirty="0">
                        <a:solidFill>
                          <a:srgbClr val="95358A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6858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2000" b="1" kern="1200" dirty="0" smtClean="0">
                          <a:solidFill>
                            <a:srgbClr val="95358A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81076,5</a:t>
                      </a:r>
                      <a:endParaRPr kumimoji="0" lang="ru-RU" sz="2000" b="1" kern="1200" dirty="0">
                        <a:solidFill>
                          <a:srgbClr val="95358A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6858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2000" b="1" kern="1200" dirty="0" smtClean="0">
                          <a:solidFill>
                            <a:srgbClr val="95358A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121667,6</a:t>
                      </a:r>
                      <a:endParaRPr kumimoji="0" lang="ru-RU" sz="2000" b="1" kern="1200" dirty="0">
                        <a:solidFill>
                          <a:srgbClr val="95358A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37994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0033CC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II</a:t>
                      </a:r>
                      <a:r>
                        <a:rPr lang="ru-RU" sz="2000" b="1" dirty="0">
                          <a:solidFill>
                            <a:srgbClr val="0033CC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. Расходы, всего</a:t>
                      </a:r>
                      <a:endParaRPr lang="ru-RU" sz="2000" dirty="0">
                        <a:solidFill>
                          <a:srgbClr val="0033CC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68580" algn="ctr"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231933,1</a:t>
                      </a:r>
                      <a:endParaRPr lang="ru-RU" sz="2000" b="1" dirty="0">
                        <a:solidFill>
                          <a:srgbClr val="FF000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68580" algn="ctr"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236444,2</a:t>
                      </a:r>
                      <a:endParaRPr lang="ru-RU" sz="2000" b="1" dirty="0">
                        <a:solidFill>
                          <a:srgbClr val="FF000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68580" algn="ctr">
                        <a:spcAft>
                          <a:spcPts val="0"/>
                        </a:spcAft>
                      </a:pPr>
                      <a:r>
                        <a:rPr kumimoji="0" lang="ru-RU" sz="2000" b="1" kern="120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282858,8</a:t>
                      </a:r>
                      <a:endParaRPr kumimoji="0" lang="ru-RU" sz="2000" b="1" kern="1200" dirty="0">
                        <a:solidFill>
                          <a:srgbClr val="FF000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92666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III</a:t>
                      </a:r>
                      <a:r>
                        <a:rPr lang="ru-RU" sz="2000" b="1" dirty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. </a:t>
                      </a:r>
                      <a:r>
                        <a:rPr lang="ru-RU" sz="2000" b="1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Дефицит,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Профицит</a:t>
                      </a:r>
                      <a:endParaRPr lang="ru-RU" sz="2000" dirty="0">
                        <a:solidFill>
                          <a:schemeClr val="accent4">
                            <a:lumMod val="75000"/>
                          </a:schemeClr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2159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2000" b="1" kern="1200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0,0</a:t>
                      </a:r>
                      <a:endParaRPr kumimoji="0" lang="ru-RU" sz="2000" b="1" kern="1200" dirty="0">
                        <a:solidFill>
                          <a:schemeClr val="accent4">
                            <a:lumMod val="75000"/>
                          </a:schemeClr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2159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2000" b="1" kern="1200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0,0</a:t>
                      </a:r>
                      <a:endParaRPr kumimoji="0" lang="ru-RU" sz="2000" b="1" kern="1200" dirty="0">
                        <a:solidFill>
                          <a:schemeClr val="accent4">
                            <a:lumMod val="75000"/>
                          </a:schemeClr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2159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2000" b="1" kern="1200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0,0</a:t>
                      </a:r>
                      <a:endParaRPr kumimoji="0" lang="ru-RU" sz="2000" b="1" kern="1200" dirty="0">
                        <a:solidFill>
                          <a:schemeClr val="accent4">
                            <a:lumMod val="75000"/>
                          </a:schemeClr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8" name="Rectangle 4"/>
          <p:cNvSpPr>
            <a:spLocks noChangeArrowheads="1"/>
          </p:cNvSpPr>
          <p:nvPr/>
        </p:nvSpPr>
        <p:spPr bwMode="auto">
          <a:xfrm>
            <a:off x="7524328" y="1556792"/>
            <a:ext cx="1296145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r"/>
            <a:r>
              <a:rPr lang="ru-RU" sz="1200" b="1" dirty="0" smtClean="0">
                <a:solidFill>
                  <a:prstClr val="black"/>
                </a:solidFill>
              </a:rPr>
              <a:t>тыс. </a:t>
            </a:r>
            <a:r>
              <a:rPr lang="ru-RU" sz="1200" b="1" dirty="0">
                <a:solidFill>
                  <a:prstClr val="black"/>
                </a:solidFill>
              </a:rPr>
              <a:t>рублей</a:t>
            </a:r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4B4108-8E3B-4090-B5EB-83F9AF377A90}" type="slidenum">
              <a:rPr lang="ru-RU" smtClean="0"/>
              <a:pPr>
                <a:defRPr/>
              </a:pPr>
              <a:t>7</a:t>
            </a:fld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30" name="Rectangle 6"/>
          <p:cNvSpPr>
            <a:spLocks noGrp="1" noChangeArrowheads="1"/>
          </p:cNvSpPr>
          <p:nvPr>
            <p:ph type="title"/>
          </p:nvPr>
        </p:nvSpPr>
        <p:spPr>
          <a:xfrm>
            <a:off x="0" y="692696"/>
            <a:ext cx="9144000" cy="504056"/>
          </a:xfrm>
        </p:spPr>
        <p:txBody>
          <a:bodyPr>
            <a:normAutofit fontScale="90000"/>
          </a:bodyPr>
          <a:lstStyle/>
          <a:p>
            <a:pPr algn="ctr" eaLnBrk="1" hangingPunct="1">
              <a:defRPr/>
            </a:pPr>
            <a:r>
              <a:rPr lang="ru-RU" sz="25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Основные параметры </a:t>
            </a:r>
            <a:r>
              <a:rPr lang="ru-RU" sz="25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бюджета Миллеровского городского поселения </a:t>
            </a:r>
            <a:r>
              <a:rPr lang="ru-RU" sz="2500" b="1" dirty="0" smtClean="0">
                <a:solidFill>
                  <a:srgbClr val="1FD15A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на 2019 год</a:t>
            </a:r>
          </a:p>
        </p:txBody>
      </p:sp>
      <p:graphicFrame>
        <p:nvGraphicFramePr>
          <p:cNvPr id="14" name="Схема 13"/>
          <p:cNvGraphicFramePr/>
          <p:nvPr>
            <p:extLst>
              <p:ext uri="{D42A27DB-BD31-4B8C-83A1-F6EECF244321}">
                <p14:modId xmlns:p14="http://schemas.microsoft.com/office/powerpoint/2010/main" val="2033610486"/>
              </p:ext>
            </p:extLst>
          </p:nvPr>
        </p:nvGraphicFramePr>
        <p:xfrm>
          <a:off x="323528" y="1772816"/>
          <a:ext cx="3816424" cy="49685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15" name="Схема 14"/>
          <p:cNvGraphicFramePr/>
          <p:nvPr>
            <p:extLst>
              <p:ext uri="{D42A27DB-BD31-4B8C-83A1-F6EECF244321}">
                <p14:modId xmlns:p14="http://schemas.microsoft.com/office/powerpoint/2010/main" val="3541727977"/>
              </p:ext>
            </p:extLst>
          </p:nvPr>
        </p:nvGraphicFramePr>
        <p:xfrm>
          <a:off x="5220072" y="1772816"/>
          <a:ext cx="3672408" cy="49685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16" name="Text Box 20"/>
          <p:cNvSpPr txBox="1">
            <a:spLocks noChangeArrowheads="1"/>
          </p:cNvSpPr>
          <p:nvPr/>
        </p:nvSpPr>
        <p:spPr bwMode="auto">
          <a:xfrm>
            <a:off x="971600" y="1196752"/>
            <a:ext cx="2376264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latin typeface="Arial" pitchFamily="34" charset="0"/>
                <a:cs typeface="Arial" pitchFamily="34" charset="0"/>
              </a:rPr>
              <a:t>Доходы 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бюджета</a:t>
            </a:r>
          </a:p>
          <a:p>
            <a:pPr algn="ctr"/>
            <a:r>
              <a:rPr lang="ru-RU" b="1" dirty="0" smtClean="0">
                <a:latin typeface="Arial" pitchFamily="34" charset="0"/>
                <a:cs typeface="Arial" pitchFamily="34" charset="0"/>
              </a:rPr>
              <a:t>231933,1</a:t>
            </a:r>
            <a:endParaRPr lang="ru-RU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Text Box 20"/>
          <p:cNvSpPr txBox="1">
            <a:spLocks noChangeArrowheads="1"/>
          </p:cNvSpPr>
          <p:nvPr/>
        </p:nvSpPr>
        <p:spPr bwMode="auto">
          <a:xfrm>
            <a:off x="5868144" y="1196752"/>
            <a:ext cx="2664296" cy="615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ru-RU" sz="17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Расходы бюджета </a:t>
            </a:r>
          </a:p>
          <a:p>
            <a:pPr algn="ctr"/>
            <a:r>
              <a:rPr lang="ru-RU" sz="17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231933,1</a:t>
            </a:r>
            <a:endParaRPr lang="ru-RU" sz="1700" b="1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Rectangle 4"/>
          <p:cNvSpPr>
            <a:spLocks noChangeArrowheads="1"/>
          </p:cNvSpPr>
          <p:nvPr/>
        </p:nvSpPr>
        <p:spPr bwMode="auto">
          <a:xfrm>
            <a:off x="8028384" y="1556792"/>
            <a:ext cx="1547813" cy="2539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sz="1050" b="1" dirty="0" smtClean="0">
                <a:solidFill>
                  <a:prstClr val="black"/>
                </a:solidFill>
              </a:rPr>
              <a:t>тыс. </a:t>
            </a:r>
            <a:r>
              <a:rPr lang="ru-RU" sz="1050" b="1" dirty="0">
                <a:solidFill>
                  <a:prstClr val="black"/>
                </a:solidFill>
              </a:rPr>
              <a:t>рублей</a:t>
            </a:r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4B4108-8E3B-4090-B5EB-83F9AF377A90}" type="slidenum">
              <a:rPr lang="ru-RU" smtClean="0"/>
              <a:pPr>
                <a:defRPr/>
              </a:pPr>
              <a:t>8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Рисунок 23" descr="30746344-savings-finances-economy-and-home-concept-close-up-of-man--Stock-Phot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652120" y="620688"/>
            <a:ext cx="3384376" cy="1991342"/>
          </a:xfrm>
          <a:prstGeom prst="rect">
            <a:avLst/>
          </a:prstGeom>
          <a:effectLst>
            <a:softEdge rad="317500"/>
          </a:effectLst>
        </p:spPr>
      </p:pic>
      <p:sp>
        <p:nvSpPr>
          <p:cNvPr id="33177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836712"/>
            <a:ext cx="8928100" cy="379413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>
                <a:solidFill>
                  <a:srgbClr val="0070C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Динамика доходов </a:t>
            </a:r>
            <a:r>
              <a:rPr lang="ru-RU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бюджета Миллеровского городского поселения, </a:t>
            </a:r>
            <a:r>
              <a:rPr lang="ru-RU" sz="20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+mn-lt"/>
              </a:rPr>
              <a:t>(общий объем доходов бюджета на 2020 год будет увеличен, после принятия областного закона об областном бюджете на 2021-2022 года во 2-м чтении)</a:t>
            </a:r>
            <a:endParaRPr lang="ru-RU" sz="2000" b="1" i="1" dirty="0">
              <a:solidFill>
                <a:srgbClr val="FF00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+mn-lt"/>
            </a:endParaRPr>
          </a:p>
        </p:txBody>
      </p:sp>
      <p:graphicFrame>
        <p:nvGraphicFramePr>
          <p:cNvPr id="40" name="Object 2"/>
          <p:cNvGraphicFramePr>
            <a:graphicFrameLocks noGrp="1" noChangeAspect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2370058404"/>
              </p:ext>
            </p:extLst>
          </p:nvPr>
        </p:nvGraphicFramePr>
        <p:xfrm>
          <a:off x="64368" y="1831804"/>
          <a:ext cx="9043988" cy="46531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331780" name="Rectangle 4"/>
          <p:cNvSpPr>
            <a:spLocks noChangeArrowheads="1"/>
          </p:cNvSpPr>
          <p:nvPr/>
        </p:nvSpPr>
        <p:spPr bwMode="auto">
          <a:xfrm>
            <a:off x="611560" y="1916832"/>
            <a:ext cx="1259781" cy="292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ru-RU" sz="1300" b="1" dirty="0" smtClean="0">
                <a:solidFill>
                  <a:prstClr val="black"/>
                </a:solidFill>
              </a:rPr>
              <a:t>тыс. </a:t>
            </a:r>
            <a:r>
              <a:rPr lang="ru-RU" sz="1300" b="1" dirty="0">
                <a:solidFill>
                  <a:prstClr val="black"/>
                </a:solidFill>
              </a:rPr>
              <a:t>рублей</a:t>
            </a:r>
          </a:p>
        </p:txBody>
      </p:sp>
      <p:sp>
        <p:nvSpPr>
          <p:cNvPr id="27" name="Text Box 19"/>
          <p:cNvSpPr txBox="1">
            <a:spLocks noChangeArrowheads="1"/>
          </p:cNvSpPr>
          <p:nvPr/>
        </p:nvSpPr>
        <p:spPr bwMode="auto">
          <a:xfrm>
            <a:off x="5004048" y="3789040"/>
            <a:ext cx="216024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ru-RU" b="1" dirty="0" smtClean="0"/>
              <a:t>      </a:t>
            </a:r>
            <a:endParaRPr lang="ru-RU" dirty="0" smtClean="0"/>
          </a:p>
        </p:txBody>
      </p:sp>
      <p:sp>
        <p:nvSpPr>
          <p:cNvPr id="29" name="Text Box 38"/>
          <p:cNvSpPr txBox="1">
            <a:spLocks noChangeArrowheads="1"/>
          </p:cNvSpPr>
          <p:nvPr/>
        </p:nvSpPr>
        <p:spPr bwMode="auto">
          <a:xfrm>
            <a:off x="3491880" y="4509120"/>
            <a:ext cx="1077902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sz="1200" b="1" dirty="0" smtClean="0">
                <a:latin typeface="Arial" pitchFamily="34" charset="0"/>
                <a:cs typeface="Arial" pitchFamily="34" charset="0"/>
              </a:rPr>
              <a:t>104,2</a:t>
            </a:r>
            <a:r>
              <a:rPr lang="ru-RU" sz="12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%</a:t>
            </a:r>
            <a:endParaRPr lang="ru-RU" sz="12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0" name="Text Box 37"/>
          <p:cNvSpPr txBox="1">
            <a:spLocks noChangeArrowheads="1"/>
          </p:cNvSpPr>
          <p:nvPr/>
        </p:nvSpPr>
        <p:spPr bwMode="auto">
          <a:xfrm rot="2298500">
            <a:off x="3628415" y="2875807"/>
            <a:ext cx="866976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ru-RU" sz="1200" b="1" dirty="0" smtClean="0">
                <a:solidFill>
                  <a:srgbClr val="0070C0"/>
                </a:solidFill>
              </a:rPr>
              <a:t>- 37,8%</a:t>
            </a:r>
            <a:endParaRPr lang="ru-RU" sz="1200" b="1" dirty="0">
              <a:solidFill>
                <a:srgbClr val="0070C0"/>
              </a:solidFill>
            </a:endParaRPr>
          </a:p>
        </p:txBody>
      </p:sp>
      <p:sp>
        <p:nvSpPr>
          <p:cNvPr id="18" name="Line 34"/>
          <p:cNvSpPr>
            <a:spLocks noChangeShapeType="1"/>
          </p:cNvSpPr>
          <p:nvPr/>
        </p:nvSpPr>
        <p:spPr bwMode="auto">
          <a:xfrm>
            <a:off x="3275856" y="2708920"/>
            <a:ext cx="1224136" cy="936104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 type="stealth" w="med" len="med"/>
          </a:ln>
          <a:effectLst/>
        </p:spPr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9" name="Line 35"/>
          <p:cNvSpPr>
            <a:spLocks noChangeShapeType="1"/>
          </p:cNvSpPr>
          <p:nvPr/>
        </p:nvSpPr>
        <p:spPr bwMode="auto">
          <a:xfrm>
            <a:off x="3275856" y="4797152"/>
            <a:ext cx="1224136" cy="0"/>
          </a:xfrm>
          <a:prstGeom prst="line">
            <a:avLst/>
          </a:prstGeom>
          <a:noFill/>
          <a:ln w="19050">
            <a:solidFill>
              <a:srgbClr val="333399"/>
            </a:solidFill>
            <a:prstDash val="lgDash"/>
            <a:round/>
            <a:headEnd/>
            <a:tailEnd type="stealth" w="med" len="med"/>
          </a:ln>
          <a:effectLst/>
        </p:spPr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029D096-54BB-47B4-BC44-E02B886345BE}" type="slidenum">
              <a:rPr lang="ru-RU" smtClean="0"/>
              <a:pPr>
                <a:defRPr/>
              </a:pPr>
              <a:t>9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10195094">
  <a:themeElements>
    <a:clrScheme name="10195094 2">
      <a:dk1>
        <a:srgbClr val="464646"/>
      </a:dk1>
      <a:lt1>
        <a:srgbClr val="FFFFFF"/>
      </a:lt1>
      <a:dk2>
        <a:srgbClr val="000000"/>
      </a:dk2>
      <a:lt2>
        <a:srgbClr val="808080"/>
      </a:lt2>
      <a:accent1>
        <a:srgbClr val="F15D5F"/>
      </a:accent1>
      <a:accent2>
        <a:srgbClr val="3366FF"/>
      </a:accent2>
      <a:accent3>
        <a:srgbClr val="FFFFFF"/>
      </a:accent3>
      <a:accent4>
        <a:srgbClr val="3A3A3A"/>
      </a:accent4>
      <a:accent5>
        <a:srgbClr val="F7B6B6"/>
      </a:accent5>
      <a:accent6>
        <a:srgbClr val="2D5CE7"/>
      </a:accent6>
      <a:hlink>
        <a:srgbClr val="F15D5F"/>
      </a:hlink>
      <a:folHlink>
        <a:srgbClr val="909090"/>
      </a:folHlink>
    </a:clrScheme>
    <a:fontScheme name="10195094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0195094 1">
        <a:dk1>
          <a:srgbClr val="464646"/>
        </a:dk1>
        <a:lt1>
          <a:srgbClr val="FFFFFF"/>
        </a:lt1>
        <a:dk2>
          <a:srgbClr val="000000"/>
        </a:dk2>
        <a:lt2>
          <a:srgbClr val="808080"/>
        </a:lt2>
        <a:accent1>
          <a:srgbClr val="F15D5F"/>
        </a:accent1>
        <a:accent2>
          <a:srgbClr val="333399"/>
        </a:accent2>
        <a:accent3>
          <a:srgbClr val="FFFFFF"/>
        </a:accent3>
        <a:accent4>
          <a:srgbClr val="3A3A3A"/>
        </a:accent4>
        <a:accent5>
          <a:srgbClr val="F7B6B6"/>
        </a:accent5>
        <a:accent6>
          <a:srgbClr val="2D2D8A"/>
        </a:accent6>
        <a:hlink>
          <a:srgbClr val="F15D5F"/>
        </a:hlink>
        <a:folHlink>
          <a:srgbClr val="90909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0195094 2">
        <a:dk1>
          <a:srgbClr val="464646"/>
        </a:dk1>
        <a:lt1>
          <a:srgbClr val="FFFFFF"/>
        </a:lt1>
        <a:dk2>
          <a:srgbClr val="000000"/>
        </a:dk2>
        <a:lt2>
          <a:srgbClr val="808080"/>
        </a:lt2>
        <a:accent1>
          <a:srgbClr val="F15D5F"/>
        </a:accent1>
        <a:accent2>
          <a:srgbClr val="3366FF"/>
        </a:accent2>
        <a:accent3>
          <a:srgbClr val="FFFFFF"/>
        </a:accent3>
        <a:accent4>
          <a:srgbClr val="3A3A3A"/>
        </a:accent4>
        <a:accent5>
          <a:srgbClr val="F7B6B6"/>
        </a:accent5>
        <a:accent6>
          <a:srgbClr val="2D5CE7"/>
        </a:accent6>
        <a:hlink>
          <a:srgbClr val="F15D5F"/>
        </a:hlink>
        <a:folHlink>
          <a:srgbClr val="90909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Городская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Городская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Город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3_Городская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Городская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Город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19_Городская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Городская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Город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21454</TotalTime>
  <Words>1198</Words>
  <Application>Microsoft Office PowerPoint</Application>
  <PresentationFormat>Экран (4:3)</PresentationFormat>
  <Paragraphs>251</Paragraphs>
  <Slides>22</Slides>
  <Notes>6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10</vt:i4>
      </vt:variant>
      <vt:variant>
        <vt:lpstr>Тема</vt:lpstr>
      </vt:variant>
      <vt:variant>
        <vt:i4>4</vt:i4>
      </vt:variant>
      <vt:variant>
        <vt:lpstr>Заголовки слайдов</vt:lpstr>
      </vt:variant>
      <vt:variant>
        <vt:i4>22</vt:i4>
      </vt:variant>
    </vt:vector>
  </HeadingPairs>
  <TitlesOfParts>
    <vt:vector size="36" baseType="lpstr">
      <vt:lpstr>Arial</vt:lpstr>
      <vt:lpstr>Cambria Math</vt:lpstr>
      <vt:lpstr>Constantia</vt:lpstr>
      <vt:lpstr>Georgia</vt:lpstr>
      <vt:lpstr>Monotype Corsiva</vt:lpstr>
      <vt:lpstr>Times New Roman</vt:lpstr>
      <vt:lpstr>Trebuchet MS</vt:lpstr>
      <vt:lpstr>Verdana</vt:lpstr>
      <vt:lpstr>Wingdings</vt:lpstr>
      <vt:lpstr>Wingdings 2</vt:lpstr>
      <vt:lpstr>10195094</vt:lpstr>
      <vt:lpstr>Городская</vt:lpstr>
      <vt:lpstr>3_Городская</vt:lpstr>
      <vt:lpstr>19_Городская</vt:lpstr>
      <vt:lpstr>Администрация Миллеровского городского поселения   </vt:lpstr>
      <vt:lpstr>Презентация PowerPoint</vt:lpstr>
      <vt:lpstr>Презентация PowerPoint</vt:lpstr>
      <vt:lpstr>Основные направления бюджетной и налоговой политики Миллеровского городского поселения на 2020-2024 годы  </vt:lpstr>
      <vt:lpstr>Основные приоритеты Миллеровского городского поселения </vt:lpstr>
      <vt:lpstr>Презентация PowerPoint</vt:lpstr>
      <vt:lpstr>Прогноз основных характеристик бюджета МГП на 2020 год и на плановый период 2021 и 2022 годов</vt:lpstr>
      <vt:lpstr>Основные параметры бюджета Миллеровского городского поселения на 2019 год</vt:lpstr>
      <vt:lpstr>Динамика доходов бюджета Миллеровского городского поселения, (общий объем доходов бюджета на 2020 год будет увеличен, после принятия областного закона об областном бюджете на 2021-2022 года во 2-м чтении)</vt:lpstr>
      <vt:lpstr>Бюджетообразующие предприятия Миллеровского городского поселения</vt:lpstr>
      <vt:lpstr>Собственные доходы  бюджета Миллеровского ГОРОДСКОГО ПОСЕЛЕНИЯ</vt:lpstr>
      <vt:lpstr>Презентация PowerPoint</vt:lpstr>
      <vt:lpstr>Безвозмездные поступления из областного бюджета</vt:lpstr>
      <vt:lpstr>Презентация PowerPoint</vt:lpstr>
      <vt:lpstr>Динамика расходов бюджета Миллеровского городского поселения,                </vt:lpstr>
      <vt:lpstr>Расходы бюджета Миллеровского городского поселения                                           в 2020 году 231933,1тыс. рублей</vt:lpstr>
      <vt:lpstr>Структура расходов по разделу «Культура, кинематография» на 2020 год           </vt:lpstr>
      <vt:lpstr>Презентация PowerPoint</vt:lpstr>
      <vt:lpstr>Презентация PowerPoint</vt:lpstr>
      <vt:lpstr>Презентация PowerPoint</vt:lpstr>
      <vt:lpstr>Расходы бюджета Миллеровского городского поселения на строительство и капитальный ремонт на 2020 год</vt:lpstr>
      <vt:lpstr>Дорожный фонд Миллеровского                             городского                                             поселения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Оглавление</dc:title>
  <dc:creator>Захарова</dc:creator>
  <cp:lastModifiedBy>User</cp:lastModifiedBy>
  <cp:revision>2064</cp:revision>
  <dcterms:created xsi:type="dcterms:W3CDTF">2011-10-21T12:19:44Z</dcterms:created>
  <dcterms:modified xsi:type="dcterms:W3CDTF">2020-01-31T06:47:47Z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TC101950941049</vt:lpwstr>
  </property>
</Properties>
</file>