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9"/>
  </p:notesMasterIdLst>
  <p:handoutMasterIdLst>
    <p:handoutMasterId r:id="rId30"/>
  </p:handoutMasterIdLst>
  <p:sldIdLst>
    <p:sldId id="896" r:id="rId5"/>
    <p:sldId id="1605" r:id="rId6"/>
    <p:sldId id="1606" r:id="rId7"/>
    <p:sldId id="1607" r:id="rId8"/>
    <p:sldId id="1626" r:id="rId9"/>
    <p:sldId id="1627" r:id="rId10"/>
    <p:sldId id="1628" r:id="rId11"/>
    <p:sldId id="1198" r:id="rId12"/>
    <p:sldId id="1622" r:id="rId13"/>
    <p:sldId id="1609" r:id="rId14"/>
    <p:sldId id="1611" r:id="rId15"/>
    <p:sldId id="1623" r:id="rId16"/>
    <p:sldId id="1612" r:id="rId17"/>
    <p:sldId id="1624" r:id="rId18"/>
    <p:sldId id="1613" r:id="rId19"/>
    <p:sldId id="1625" r:id="rId20"/>
    <p:sldId id="1614" r:id="rId21"/>
    <p:sldId id="1615" r:id="rId22"/>
    <p:sldId id="1616" r:id="rId23"/>
    <p:sldId id="1617" r:id="rId24"/>
    <p:sldId id="1618" r:id="rId25"/>
    <p:sldId id="1629" r:id="rId26"/>
    <p:sldId id="1552" r:id="rId27"/>
    <p:sldId id="1621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 varScale="1">
        <p:scale>
          <a:sx n="104" d="100"/>
          <a:sy n="104" d="100"/>
        </p:scale>
        <p:origin x="2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2E467-7D40-4EA8-B7DF-050218D13480}" type="presOf" srcId="{B90239BA-D30D-42D9-95F7-1477AF7261C5}" destId="{6CDFB346-5AE3-475E-BC66-186028DEC05D}" srcOrd="0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6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30.07.2019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30.07.2019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millerovo.name/index/bjudzhet_dlja_grazhdan/0-48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Миллеровского городского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Изменения вносимые в решение Собрания депутатов Миллеровского городского поселения от 27.12.2018    № 117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 бюджете Миллеровского городского поселения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годов» (Уточнение №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6)</a:t>
            </a:r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Общегосударственные вопросы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01953"/>
              </p:ext>
            </p:extLst>
          </p:nvPr>
        </p:nvGraphicFramePr>
        <p:xfrm>
          <a:off x="467544" y="1909337"/>
          <a:ext cx="8496944" cy="497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20385,3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20 556,8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+171,5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18563,7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18716,4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+400,0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5777,2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9485,9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24157,8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+571,5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9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НАЦИОНАЛЬНАЯ БЕЗОПАСНОСТЬ И ПРАВООХРАНИТЕЛЬНАЯ ДЕЯТЕЛЬНОСТЬ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4826"/>
              </p:ext>
            </p:extLst>
          </p:nvPr>
        </p:nvGraphicFramePr>
        <p:xfrm>
          <a:off x="467544" y="1909337"/>
          <a:ext cx="8496944" cy="313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НАЦИОНАЛЬНАЯ ЭКОНОМИКА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29276"/>
              </p:ext>
            </p:extLst>
          </p:nvPr>
        </p:nvGraphicFramePr>
        <p:xfrm>
          <a:off x="467544" y="1909337"/>
          <a:ext cx="8496944" cy="241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80120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102024,7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102024,7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43 632,8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31 259,4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44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ЖИЛИЩНО-КОММУНАЛЬНОЕ ХОЗЯЙСТВО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31997"/>
              </p:ext>
            </p:extLst>
          </p:nvPr>
        </p:nvGraphicFramePr>
        <p:xfrm>
          <a:off x="467544" y="1909337"/>
          <a:ext cx="8496944" cy="381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8141,3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8141,3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1 928,5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2 487,3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Коммунальное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91498,2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92 386,1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887,9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24 388,2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26 779,5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111374,8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111 655,4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40 012,3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100 782,2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жилищно-коммунального хозяйства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3 110,6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3 120,7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214056,5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215 224,8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69439,6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133169,7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4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ОБРАЗОВАНИЕ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92173"/>
              </p:ext>
            </p:extLst>
          </p:nvPr>
        </p:nvGraphicFramePr>
        <p:xfrm>
          <a:off x="467544" y="1909337"/>
          <a:ext cx="8496944" cy="258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5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КУЛЬТУРА, КИНЕМАТОГРАФИЯ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832255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37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СОЦИАЛЬНАЯ ПОЛИТИКА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16391"/>
              </p:ext>
            </p:extLst>
          </p:nvPr>
        </p:nvGraphicFramePr>
        <p:xfrm>
          <a:off x="467544" y="1909337"/>
          <a:ext cx="8496944" cy="268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1 120,1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-946,2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1 312,2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-946,2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52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ОБСЛУЖИВАНИЕ МУНИЦИПАЛЬНОГО ДОЛГА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3955"/>
              </p:ext>
            </p:extLst>
          </p:nvPr>
        </p:nvGraphicFramePr>
        <p:xfrm>
          <a:off x="467544" y="1909337"/>
          <a:ext cx="8496944" cy="230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46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11821"/>
              </p:ext>
            </p:extLst>
          </p:nvPr>
        </p:nvGraphicFramePr>
        <p:xfrm>
          <a:off x="467544" y="1909337"/>
          <a:ext cx="8496944" cy="466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80120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20714,6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21 286,1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+ 571,5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18 322,0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18 474,7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1 348,6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транспортной системы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102484,8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102484,8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44 093,2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31 719,8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137 683,2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138 651,7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+968,5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69 116,0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77 035,6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общество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1 232,0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1 232,0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706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096490"/>
              </p:ext>
            </p:extLst>
          </p:nvPr>
        </p:nvGraphicFramePr>
        <p:xfrm>
          <a:off x="539553" y="548681"/>
          <a:ext cx="8424934" cy="608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культуры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22776,0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+415,7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19 369,1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20 499,0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6 591,3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5 645,1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-946,2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6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окружающей среды и рациональное природопользование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29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«Миллеровское городское поселение» на период 2018 – 2022 годов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70 578,3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70 778,3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55 810,5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334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Построение (развитие) аппаратно-программного комплекса "Безопасный город" до 2020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39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3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364903,3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366112,8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1209,5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155384,9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208081,8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54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221512665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Структура брошюры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48008"/>
              </p:ext>
            </p:extLst>
          </p:nvPr>
        </p:nvGraphicFramePr>
        <p:xfrm>
          <a:off x="395536" y="1318644"/>
          <a:ext cx="8136904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Необходимость вносимых изменений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Основные параметры бюджета Миллеровского городского поселения на 2019 год и на плановый период 2020 и 2021 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2.1.</a:t>
                      </a:r>
                      <a:r>
                        <a:rPr lang="ru-RU" baseline="0" dirty="0" smtClean="0"/>
                        <a:t> сведения об изменении доходов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2.2.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сведения об изменении расходов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Сведения об изменении расходов по муниципальным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Причины уточнения расходов бюджета по муниципальным</a:t>
                      </a:r>
                      <a:r>
                        <a:rPr lang="ru-RU" baseline="0" dirty="0" smtClean="0"/>
                        <a:t>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Сведения об изменениях источников внутреннего финансирования</a:t>
                      </a:r>
                      <a:r>
                        <a:rPr lang="ru-RU" baseline="0" dirty="0" smtClean="0"/>
                        <a:t>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Причины изменения источников покрытия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Контактная информация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470421"/>
              </p:ext>
            </p:extLst>
          </p:nvPr>
        </p:nvGraphicFramePr>
        <p:xfrm>
          <a:off x="539553" y="548681"/>
          <a:ext cx="8424934" cy="29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5 362,2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9 070,9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366 520,4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367 729,9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1209,5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160 747,1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217 152,7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6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40228"/>
              </p:ext>
            </p:extLst>
          </p:nvPr>
        </p:nvGraphicFramePr>
        <p:xfrm>
          <a:off x="467544" y="1909337"/>
          <a:ext cx="8136904" cy="405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договоров на оказание услуг</a:t>
                      </a: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техническому обслуживанию и текущему ремонту всех видов (в </a:t>
                      </a:r>
                      <a:r>
                        <a:rPr lang="ru-RU" sz="11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вычислительной техники и оргтехники, средств связи и т.п.) + 50,0 </a:t>
                      </a:r>
                      <a:r>
                        <a:rPr lang="ru-RU" sz="11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(КОСГУ 225);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договоров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приобретение  горюче-смазочных материалов +</a:t>
                      </a: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121,5 </a:t>
                      </a:r>
                      <a:r>
                        <a:rPr lang="ru-RU" sz="11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(КОСГУ 343</a:t>
                      </a:r>
                      <a:r>
                        <a:rPr lang="ru-RU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 договоров по регистрации прав недвижимости, описание границ поселения (КОСГУ 226)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объектов водопроводно-канализационного хозяйства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225)+1664,5; Субсидия МУП "Водоканал" (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счет средств бюджета поселения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(КОСГУ 249)-776,6;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мусорных контейнеров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310)+80,6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культуры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МАУК МГП «Центр культуры и досуга» на муниципальное задание (за счет средств бюджета поселения) (КОСГУ 241</a:t>
                      </a:r>
                      <a:r>
                        <a:rPr lang="ru-RU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)+415,7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43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300062"/>
              </p:ext>
            </p:extLst>
          </p:nvPr>
        </p:nvGraphicFramePr>
        <p:xfrm>
          <a:off x="467544" y="1909337"/>
          <a:ext cx="8136904" cy="2967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 населения Миллеровского городского поселения</a:t>
                      </a: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 </a:t>
                      </a: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федерального бюджета</a:t>
                      </a: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)(КОСГУ 262</a:t>
                      </a:r>
                      <a:r>
                        <a:rPr lang="ru-RU" sz="11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)-477,8;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жильем молодых семей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счет средств областного бюджета)(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КОСГУ 262)-468,8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«Миллеровское городское поселение» на период 2018 – 2022 годов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Экспертиза по благоустройству ул. Ленина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(КОСГУ 226)+100,0;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ул. Ленина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(КОСГУ 225)+100,0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772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дор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5307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дорог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836712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836712"/>
            <a:ext cx="7988424" cy="64928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Дорожный фонд </a:t>
            </a:r>
            <a:r>
              <a:rPr lang="ru-RU" sz="3100" b="1" dirty="0" smtClean="0">
                <a:solidFill>
                  <a:srgbClr val="FF0000"/>
                </a:solidFill>
              </a:rPr>
              <a:t>Миллеровского                             городского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   поселения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2708920"/>
            <a:ext cx="2304256" cy="115212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/>
              <a:t>31 </a:t>
            </a:r>
            <a:r>
              <a:rPr lang="ru-RU" sz="1600" dirty="0" smtClean="0"/>
              <a:t>905.4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19872" y="2132856"/>
            <a:ext cx="2376264" cy="122413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44273,0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83568" y="1412776"/>
            <a:ext cx="3215060" cy="171122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102024,4 тыс. рублей</a:t>
            </a:r>
            <a:endParaRPr lang="ru-RU" b="1" dirty="0">
              <a:solidFill>
                <a:srgbClr val="99FF66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34920"/>
              </p:ext>
            </p:extLst>
          </p:nvPr>
        </p:nvGraphicFramePr>
        <p:xfrm>
          <a:off x="4427983" y="3933056"/>
          <a:ext cx="833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63556"/>
            <a:ext cx="8229600" cy="442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подготовлена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финансово-экономическим отделом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 отдел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по адресу: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Ростовская область, г. Миллерово,  ул. Ленина, № 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b="1" dirty="0" err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8(86385)2-62-75, электронная почта  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amgp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b="1" dirty="0">
                <a:solidFill>
                  <a:srgbClr val="238EAF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Миллеровского </a:t>
            </a: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поселения Миллеровского района: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http://millerovo.name/index/bjudzhet_dlja_grazhdan/0-48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1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НЕОБХОДИМОСТЬ ВНОСИМЫХ ИЗМЕНЕНИЙ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В решение Собрания депутатов Миллеровского городского поселения от 27 декабря 2018 года № 117 «О бюджете Миллеровского городского поселения </a:t>
            </a:r>
            <a:r>
              <a:rPr lang="ru-RU" sz="1400" dirty="0"/>
              <a:t>на 2019 год </a:t>
            </a:r>
            <a:r>
              <a:rPr lang="ru-RU" sz="1400" dirty="0" smtClean="0"/>
              <a:t>и на плановый период 2020 и 2021 годов» четвертый раз вносятся изменения </a:t>
            </a:r>
          </a:p>
          <a:p>
            <a:pPr marL="109728" indent="0" algn="ctr">
              <a:buNone/>
            </a:pPr>
            <a:r>
              <a:rPr lang="ru-RU" sz="1000" b="1" dirty="0" smtClean="0"/>
              <a:t>НЕОБХОДИМОСТЬ ВНОСИМЫХ ИЗМЕНЕНИЙ ОБУСЛОВЛЕНЫ СЛЕДУЮЩИМИ ПРИЧИНАМИ</a:t>
            </a:r>
            <a:r>
              <a:rPr lang="ru-RU" sz="1000" b="1" dirty="0" smtClean="0"/>
              <a:t>:</a:t>
            </a:r>
          </a:p>
          <a:p>
            <a:pPr marL="109728" indent="0" algn="ctr">
              <a:buNone/>
            </a:pPr>
            <a:endParaRPr lang="ru-RU" sz="1000" b="1" dirty="0"/>
          </a:p>
          <a:p>
            <a:r>
              <a:rPr lang="ru-RU" sz="1400" dirty="0"/>
              <a:t>Необходимость исключения из бюджета поселения средств </a:t>
            </a:r>
            <a:r>
              <a:rPr lang="ru-RU" sz="1400" dirty="0" smtClean="0"/>
              <a:t>федерального и областного бюджетов </a:t>
            </a:r>
            <a:r>
              <a:rPr lang="ru-RU" sz="1400" dirty="0"/>
              <a:t>в соответствии с нормативно-правовыми актами</a:t>
            </a:r>
          </a:p>
          <a:p>
            <a:r>
              <a:rPr lang="ru-RU" sz="1400" dirty="0"/>
              <a:t>Уточнением плановых назначений по неналоговым доходам с учетом текущей динамики поступления доходов</a:t>
            </a:r>
          </a:p>
          <a:p>
            <a:r>
              <a:rPr lang="ru-RU" sz="1400" dirty="0"/>
              <a:t>Уточнением и перераспределением отдельных расходов бюджета поселения в связи с необходимостью финансового обеспечения мероприятий по приоритетным направлениям</a:t>
            </a:r>
          </a:p>
          <a:p>
            <a:r>
              <a:rPr lang="ru-RU" sz="1400" dirty="0"/>
              <a:t>Изменения вносимые согласно изменений Бюджетной Классификации РФ</a:t>
            </a:r>
          </a:p>
          <a:p>
            <a:pPr marL="109728" indent="0">
              <a:buNone/>
            </a:pPr>
            <a:r>
              <a:rPr lang="ru-RU" sz="1400" dirty="0"/>
              <a:t>	С учетов вносимых поправок изменились основные параметры бюджета поселения на 2019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96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dirty="0" smtClean="0"/>
              <a:t> </a:t>
            </a:r>
            <a:r>
              <a:rPr lang="ru-RU" sz="4400" dirty="0"/>
              <a:t>Основные параметры бюджета Миллеровского городского поселения на 2019 год и на плановый период 2020 и 2021 </a:t>
            </a:r>
            <a:r>
              <a:rPr lang="ru-RU" sz="4400" dirty="0" smtClean="0"/>
              <a:t>годы</a:t>
            </a:r>
          </a:p>
          <a:p>
            <a:pPr marL="109728" indent="0" algn="ctr">
              <a:buNone/>
            </a:pPr>
            <a:r>
              <a:rPr lang="ru-RU" sz="4400" dirty="0" smtClean="0"/>
              <a:t>(изменение </a:t>
            </a:r>
            <a:r>
              <a:rPr lang="ru-RU" sz="4400" dirty="0" smtClean="0"/>
              <a:t>6)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0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доходов 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391064"/>
              </p:ext>
            </p:extLst>
          </p:nvPr>
        </p:nvGraphicFramePr>
        <p:xfrm>
          <a:off x="467544" y="1909337"/>
          <a:ext cx="8496944" cy="4315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111 818,7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113 974,5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2155,8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113892,1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117604,7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налоги на прибыль,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48 117,9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48 117,9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50815,7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53245,5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7888,3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7888,3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8457,0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9363,7</a:t>
                      </a:r>
                      <a:endParaRPr lang="ru-RU" sz="1400" dirty="0"/>
                    </a:p>
                  </a:txBody>
                  <a:tcPr/>
                </a:tc>
              </a:tr>
              <a:tr h="259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2 206,7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1659,4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1725,7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45544,8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45544,8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45949,2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46208,8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6610,5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6 309,8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-300,7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6293,4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6331,6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2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683272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10439"/>
              </p:ext>
            </p:extLst>
          </p:nvPr>
        </p:nvGraphicFramePr>
        <p:xfrm>
          <a:off x="439792" y="980728"/>
          <a:ext cx="8496944" cy="467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1 608,4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311,6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236 590,1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235 643,8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-946,3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46855,0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46548,0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35 927,3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35 927,3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29765,1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30721,8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201 227,7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200 281,5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-946,2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17089,7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68826,0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349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683272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41973"/>
              </p:ext>
            </p:extLst>
          </p:nvPr>
        </p:nvGraphicFramePr>
        <p:xfrm>
          <a:off x="251520" y="1558465"/>
          <a:ext cx="8496944" cy="464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лет, а также от возврата организациями остатков субсидий прошлых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-574,1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-574,2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348 408,8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349 618,3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1 209,5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56895"/>
              </p:ext>
            </p:extLst>
          </p:nvPr>
        </p:nvGraphicFramePr>
        <p:xfrm>
          <a:off x="467544" y="1909337"/>
          <a:ext cx="8496944" cy="461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24 157,8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+ 571,5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056,3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215 224,8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+ 1 168,5 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69439,6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133169,7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+ 415,7 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095198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- 946,2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366 520,4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367 729,9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+ 1 209,5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22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27536</TotalTime>
  <Words>1771</Words>
  <Application>Microsoft Office PowerPoint</Application>
  <PresentationFormat>Экран (4:3)</PresentationFormat>
  <Paragraphs>587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Calibri</vt:lpstr>
      <vt:lpstr>Constantia</vt:lpstr>
      <vt:lpstr>Georgia</vt:lpstr>
      <vt:lpstr>Times New Roman</vt:lpstr>
      <vt:lpstr>Times New Roman CYR</vt:lpstr>
      <vt:lpstr>Trebuchet MS</vt:lpstr>
      <vt:lpstr>Wingdings 2</vt:lpstr>
      <vt:lpstr>10195094</vt:lpstr>
      <vt:lpstr>Городская</vt:lpstr>
      <vt:lpstr>3_Городская</vt:lpstr>
      <vt:lpstr>19_Городская</vt:lpstr>
      <vt:lpstr>Администрация Миллеровского городского поселения   </vt:lpstr>
      <vt:lpstr>Презентация PowerPoint</vt:lpstr>
      <vt:lpstr>НЕОБХОДИМОСТЬ ВНОСИМЫХ ИЗМЕНЕНИЙ</vt:lpstr>
      <vt:lpstr>Презентация PowerPoint</vt:lpstr>
      <vt:lpstr>Сведения об изменении доходов бюджета поселения</vt:lpstr>
      <vt:lpstr>Презентация PowerPoint</vt:lpstr>
      <vt:lpstr>Презентация PowerPoint</vt:lpstr>
      <vt:lpstr>Сведения об изменении расходов бюджета поселения</vt:lpstr>
      <vt:lpstr>Презентация PowerPoint</vt:lpstr>
      <vt:lpstr>Общегосударственные вопросы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ОБРАЗОВАНИЕ</vt:lpstr>
      <vt:lpstr>КУЛЬТУРА, КИНЕМАТОГРАФИЯ</vt:lpstr>
      <vt:lpstr>СОЦИАЛЬНАЯ ПОЛИТИКА</vt:lpstr>
      <vt:lpstr>ОБСЛУЖИВАНИЕ МУНИЦИПАЛЬНОГО ДОЛГА</vt:lpstr>
      <vt:lpstr>Сведения об изменении расходов по муниципальным программам</vt:lpstr>
      <vt:lpstr>Презентация PowerPoint</vt:lpstr>
      <vt:lpstr>Презентация PowerPoint</vt:lpstr>
      <vt:lpstr>Причины уточнения расходов бюджета  по муниципальным программам</vt:lpstr>
      <vt:lpstr>Причины уточнения расходов бюджета  по муниципальным программам</vt:lpstr>
      <vt:lpstr>Дорожный фонд Миллеровского                             городского                                             поселения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2112</cp:revision>
  <dcterms:created xsi:type="dcterms:W3CDTF">2011-10-21T12:19:44Z</dcterms:created>
  <dcterms:modified xsi:type="dcterms:W3CDTF">2019-07-30T09:53:39Z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