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30"/>
  </p:notesMasterIdLst>
  <p:handoutMasterIdLst>
    <p:handoutMasterId r:id="rId31"/>
  </p:handoutMasterIdLst>
  <p:sldIdLst>
    <p:sldId id="896" r:id="rId5"/>
    <p:sldId id="1605" r:id="rId6"/>
    <p:sldId id="1606" r:id="rId7"/>
    <p:sldId id="1607" r:id="rId8"/>
    <p:sldId id="1626" r:id="rId9"/>
    <p:sldId id="1627" r:id="rId10"/>
    <p:sldId id="1628" r:id="rId11"/>
    <p:sldId id="1198" r:id="rId12"/>
    <p:sldId id="1622" r:id="rId13"/>
    <p:sldId id="1609" r:id="rId14"/>
    <p:sldId id="1611" r:id="rId15"/>
    <p:sldId id="1623" r:id="rId16"/>
    <p:sldId id="1612" r:id="rId17"/>
    <p:sldId id="1624" r:id="rId18"/>
    <p:sldId id="1613" r:id="rId19"/>
    <p:sldId id="1625" r:id="rId20"/>
    <p:sldId id="1614" r:id="rId21"/>
    <p:sldId id="1615" r:id="rId22"/>
    <p:sldId id="1616" r:id="rId23"/>
    <p:sldId id="1617" r:id="rId24"/>
    <p:sldId id="1618" r:id="rId25"/>
    <p:sldId id="1619" r:id="rId26"/>
    <p:sldId id="1629" r:id="rId27"/>
    <p:sldId id="1552" r:id="rId28"/>
    <p:sldId id="1621" r:id="rId2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2" autoAdjust="0"/>
    <p:restoredTop sz="95632" autoAdjust="0"/>
  </p:normalViewPr>
  <p:slideViewPr>
    <p:cSldViewPr>
      <p:cViewPr varScale="1">
        <p:scale>
          <a:sx n="104" d="100"/>
          <a:sy n="104" d="100"/>
        </p:scale>
        <p:origin x="2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2E467-7D40-4EA8-B7DF-050218D13480}" type="presOf" srcId="{B90239BA-D30D-42D9-95F7-1477AF7261C5}" destId="{6CDFB346-5AE3-475E-BC66-186028DEC05D}" srcOrd="0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16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5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25.07.2019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25.07.2019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25.07.2019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25.07.2019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millerovo.name/index/bjudzhet_dlja_grazhdan/0-48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Миллеровского городского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endParaRPr lang="ru-RU" sz="2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Изменения вносимые в решение Собрания депутатов Миллеровского городского поселения от 27.12.2018    № 117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 бюджете Миллеровского городского поселения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годов» (Уточнение №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3)</a:t>
            </a:r>
            <a:endParaRPr lang="ru-RU" sz="33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Общегосударственные вопросы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173176"/>
              </p:ext>
            </p:extLst>
          </p:nvPr>
        </p:nvGraphicFramePr>
        <p:xfrm>
          <a:off x="467544" y="1909337"/>
          <a:ext cx="8496944" cy="4971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20385,3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18563,7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18716,4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2259,2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2 810,9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551,7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5777,2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9485,9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22834,5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93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НАЦИОНАЛЬНАЯ БЕЗОПАСНОСТЬ И ПРАВООХРАНИТЕЛЬНАЯ ДЕЯТЕЛЬНОСТЬ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74826"/>
              </p:ext>
            </p:extLst>
          </p:nvPr>
        </p:nvGraphicFramePr>
        <p:xfrm>
          <a:off x="467544" y="1909337"/>
          <a:ext cx="8496944" cy="3137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НАЦИОНАЛЬНАЯ ЭКОНОМИКА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529276"/>
              </p:ext>
            </p:extLst>
          </p:nvPr>
        </p:nvGraphicFramePr>
        <p:xfrm>
          <a:off x="467544" y="1909337"/>
          <a:ext cx="8496944" cy="2416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080120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Лесное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102024,7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102024,7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43 632,8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31 259,4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448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ЖИЛИЩНО-КОММУНАЛЬНОЕ ХОЗЯЙСТВО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47871"/>
              </p:ext>
            </p:extLst>
          </p:nvPr>
        </p:nvGraphicFramePr>
        <p:xfrm>
          <a:off x="467544" y="1909337"/>
          <a:ext cx="8496944" cy="390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6 886,8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7141,3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1 928,5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2 487,3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Коммунальное хозяйство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101664,3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92 498,4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-9165,9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24 388,2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26 779,5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110791,4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111374,8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583,4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40 012,3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100 782,2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жилищно-коммунального хозяйства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3 042,0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0,0</a:t>
                      </a:r>
                      <a:endParaRPr lang="ru-RU" sz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3 110,6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3 120,7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222384,5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214056,5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-8327,6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69439,6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133169,7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884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ОБРАЗОВАНИЕ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792173"/>
              </p:ext>
            </p:extLst>
          </p:nvPr>
        </p:nvGraphicFramePr>
        <p:xfrm>
          <a:off x="467544" y="1909337"/>
          <a:ext cx="8496944" cy="258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656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КУЛЬТУРА, КИНЕМАТОГРАФИЯ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63731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1348,9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1348,9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37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СОЦИАЛЬНАЯ ПОЛИТИКА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747364"/>
              </p:ext>
            </p:extLst>
          </p:nvPr>
        </p:nvGraphicFramePr>
        <p:xfrm>
          <a:off x="467544" y="1909337"/>
          <a:ext cx="8496944" cy="2685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1 120,0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1 239,6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520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ОБСЛУЖИВАНИЕ МУНИЦИПАЛЬНОГО ДОЛГА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3955"/>
              </p:ext>
            </p:extLst>
          </p:nvPr>
        </p:nvGraphicFramePr>
        <p:xfrm>
          <a:off x="467544" y="1909337"/>
          <a:ext cx="8496944" cy="230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подразделам)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муниципального долга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46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37421"/>
              </p:ext>
            </p:extLst>
          </p:nvPr>
        </p:nvGraphicFramePr>
        <p:xfrm>
          <a:off x="467544" y="1909337"/>
          <a:ext cx="8496944" cy="4666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080120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20 641,5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20714,5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18 322,0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18 474,7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1 301,1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1 348,6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636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транспортной системы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102484,8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102484,8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44 093,2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31 719,8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146463,9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137 683,4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-8780,5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69 116,0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77 035,6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общество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753,3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1 232,0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683,3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06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368840"/>
              </p:ext>
            </p:extLst>
          </p:nvPr>
        </p:nvGraphicFramePr>
        <p:xfrm>
          <a:off x="539553" y="548681"/>
          <a:ext cx="8424934" cy="608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21 427,1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22776,0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1348,9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19 369,1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20 499,0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6 336,7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6 591,2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1 015,3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628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окружающей среды и рациональное природопользование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623,1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640,2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1295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70 380,3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70 578,3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55 810,5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3346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Построение (развитие) аппаратно-программного комплекса "Безопасный город" до 2020 года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796,0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88397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общественного порядка и профилактика правонарушений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63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Итого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371209,0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364903,3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-6305,7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155384,9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208081,8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549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29523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221512665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Структура брошюры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428844"/>
              </p:ext>
            </p:extLst>
          </p:nvPr>
        </p:nvGraphicFramePr>
        <p:xfrm>
          <a:off x="395536" y="1318644"/>
          <a:ext cx="8136904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0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Необходимость вносимых изменений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Основные параметры бюджета Миллеровского городского поселения на 2019 год и на плановый период 2020 и 2021 годы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2.1.</a:t>
                      </a:r>
                      <a:r>
                        <a:rPr lang="ru-RU" baseline="0" dirty="0" smtClean="0"/>
                        <a:t> сведения об изменении доходов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2.2.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сведения об изменении расходов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Сведения об изменении расходов по муниципальным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Причины уточнения расходов бюджета по муниципальным</a:t>
                      </a:r>
                      <a:r>
                        <a:rPr lang="ru-RU" baseline="0" dirty="0" smtClean="0"/>
                        <a:t> программам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Сведения об изменениях источников внутреннего финансирования</a:t>
                      </a:r>
                      <a:r>
                        <a:rPr lang="ru-RU" baseline="0" dirty="0" smtClean="0"/>
                        <a:t>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6. Причины изменения источников покрытия дефицита бюджета поселения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7. Контактная информация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739134"/>
              </p:ext>
            </p:extLst>
          </p:nvPr>
        </p:nvGraphicFramePr>
        <p:xfrm>
          <a:off x="539553" y="548681"/>
          <a:ext cx="8424934" cy="2981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092"/>
                <a:gridCol w="928171"/>
                <a:gridCol w="1070966"/>
                <a:gridCol w="856773"/>
                <a:gridCol w="1070966"/>
                <a:gridCol w="1070966"/>
              </a:tblGrid>
              <a:tr h="1859407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502212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1 738,8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5 362,2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9 070,9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0379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372747,8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366 520,4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-6227,4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160 747,1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217 152,7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5CF373-D2D7-4B41-B251-126AAF6FD1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062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60495"/>
              </p:ext>
            </p:extLst>
          </p:nvPr>
        </p:nvGraphicFramePr>
        <p:xfrm>
          <a:off x="467544" y="1909337"/>
          <a:ext cx="8136904" cy="2314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программы: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Управление муниципальными финансами и создание условий для эффективного управления муниципальными финансами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договоров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 оказание услуг по обслуживанию сайта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(КОСГУ 226) +73,0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43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306915"/>
              </p:ext>
            </p:extLst>
          </p:nvPr>
        </p:nvGraphicFramePr>
        <p:xfrm>
          <a:off x="539552" y="1537652"/>
          <a:ext cx="8136904" cy="516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качественными жилищно-коммунальными услугами населения Миллеровского городского поселения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объектов водопроводно-канализационного хозяйства </a:t>
                      </a: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(КОСГУ 225</a:t>
                      </a:r>
                      <a:r>
                        <a:rPr lang="ru-RU" sz="11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-2336,1;</a:t>
                      </a:r>
                      <a:r>
                        <a:rPr lang="ru-RU" sz="1100" i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ПСД, экспертиза на реконструкцию объектов ВКХ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(за счет средств областного бюджета)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(КОСГУ 228) -6331,2;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ПСД, экспертиза на реконструкцию объектов ВКХ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(за счет средств  бюджета поселения)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(КОСГУ 228) -498,6;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Технологическое присоединение к электрическим по ул. Ленина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(КОСГУ 226)+200,0;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ограждения (КОСГУ 310) +185,4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Информационное общество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Публикация нормативных документов в СМИ (КОСГУ 226) +478,7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культуры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памятника «Вечный огонь» - 1 248,9 </a:t>
                      </a:r>
                      <a:r>
                        <a:rPr lang="ru-RU" sz="1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(КОСГУ 225);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перерасчет стоимости, 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экспертиза на капитальный ремонт памятника «Вечный огонь» - 100,0 </a:t>
                      </a:r>
                      <a:r>
                        <a:rPr lang="ru-RU" sz="10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(КОСГУ 226)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 населения Миллеровского городского поселения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Переселение граждан из многоквартирного аварийного жилищного фонда, признанного непригодным для проживания, аварийным и подлежащим сносу или реконструкции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 (КОСГУ 310) +254,5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современной городской среды на территории муниципального образования «Миллеровское городское поселение» на период 2018 – 2022 годов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Стройконтроль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 благоустройству ул. Ленина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счет средств бюджета поселения)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(КОСГУ 226) +198,0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076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 уточнения расходов бюджета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муниципальным программам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32547"/>
              </p:ext>
            </p:extLst>
          </p:nvPr>
        </p:nvGraphicFramePr>
        <p:xfrm>
          <a:off x="467544" y="1909337"/>
          <a:ext cx="8136904" cy="167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6805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муниципальных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Непрограмные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расходы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</a:t>
                      </a:r>
                      <a:r>
                        <a:rPr lang="ru-RU" sz="1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(КОСГУ 296</a:t>
                      </a:r>
                      <a:r>
                        <a:rPr lang="ru-RU" sz="1000" i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+200,0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092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дорог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45307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дорог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4716016" cy="314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836712"/>
            <a:ext cx="7988424" cy="649288"/>
          </a:xfr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Дорожный фонд </a:t>
            </a:r>
            <a:r>
              <a:rPr lang="ru-RU" sz="3100" b="1" dirty="0" smtClean="0">
                <a:solidFill>
                  <a:srgbClr val="FF0000"/>
                </a:solidFill>
              </a:rPr>
              <a:t>Миллеровского                             городского 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                                          поселения</a:t>
            </a:r>
            <a:endParaRPr lang="ru-RU" sz="3100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64088" y="2708920"/>
            <a:ext cx="2304256" cy="1152128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/>
              <a:t>31 </a:t>
            </a:r>
            <a:r>
              <a:rPr lang="ru-RU" sz="1600" dirty="0" smtClean="0"/>
              <a:t>905.4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419872" y="2132856"/>
            <a:ext cx="2376264" cy="1224136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sz="1600" dirty="0" smtClean="0"/>
              <a:t>44273,0</a:t>
            </a:r>
            <a:r>
              <a:rPr lang="ru-RU" sz="1600" b="1" dirty="0" smtClean="0">
                <a:ln w="9525" cmpd="sng"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тыс. рублей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683568" y="1412776"/>
            <a:ext cx="3215060" cy="1711223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 фонд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102024,4 тыс</a:t>
            </a:r>
            <a:r>
              <a:rPr lang="ru-RU" b="1" dirty="0" smtClean="0">
                <a:ln w="9525" cmpd="sng">
                  <a:prstDash val="solid"/>
                </a:ln>
                <a:solidFill>
                  <a:srgbClr val="99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b="1" dirty="0">
              <a:solidFill>
                <a:srgbClr val="99FF66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34920"/>
              </p:ext>
            </p:extLst>
          </p:nvPr>
        </p:nvGraphicFramePr>
        <p:xfrm>
          <a:off x="4427983" y="3933056"/>
          <a:ext cx="8331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63556"/>
            <a:ext cx="8229600" cy="4428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подготовлена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финансово-экономическим отделом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Финансово-экономический отдел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Администрации Миллеровского городского поселения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находится по адресу: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Ростовская область, г. Миллерово,  ул. Ленина, № 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ru-RU" b="1" dirty="0" err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b="1" dirty="0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smtClean="0">
                <a:solidFill>
                  <a:srgbClr val="0070C0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8(86385)2-62-75, электронная почта  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amgp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b="1" dirty="0">
                <a:solidFill>
                  <a:srgbClr val="238EAF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Информацию о бюджете можно получить на официальном сайте Миллеровского </a:t>
            </a:r>
            <a:r>
              <a:rPr lang="ru-RU" b="1" dirty="0" smtClean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>
                <a:solidFill>
                  <a:srgbClr val="120175"/>
                </a:solidFill>
                <a:latin typeface="Constantia" panose="020306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поселения Миллеровского района: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http://millerovo.name/index/bjudzhet_dlja_grazhdan/0-48</a:t>
            </a:r>
            <a:endParaRPr lang="ru-RU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17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НЕОБХОДИМОСТЬ ВНОСИМЫХ ИЗМЕНЕНИЙ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 smtClean="0"/>
              <a:t>В решение Собрания депутатов Миллеровского городского поселения от 27 декабря 2018 года № 117 «О бюджете Миллеровского городского поселения </a:t>
            </a:r>
            <a:r>
              <a:rPr lang="ru-RU" sz="1400" dirty="0"/>
              <a:t>на 2019 год </a:t>
            </a:r>
            <a:r>
              <a:rPr lang="ru-RU" sz="1400" dirty="0" smtClean="0"/>
              <a:t>и на плановый период 2020 и 2021 годов» </a:t>
            </a:r>
            <a:r>
              <a:rPr lang="ru-RU" sz="1400" dirty="0" smtClean="0"/>
              <a:t>третий </a:t>
            </a:r>
            <a:r>
              <a:rPr lang="ru-RU" sz="1400" dirty="0" smtClean="0"/>
              <a:t>раз вносятся изменения </a:t>
            </a:r>
          </a:p>
          <a:p>
            <a:pPr marL="109728" indent="0" algn="ctr">
              <a:buNone/>
            </a:pPr>
            <a:r>
              <a:rPr lang="ru-RU" sz="1000" b="1" dirty="0" smtClean="0"/>
              <a:t>НЕОБХОДИМОСТЬ ВНОСИМЫХ ИЗМЕНЕНИЙ ОБУСЛОВЛЕНЫ СЛЕДУЮЩИМИ ПРИЧИНАМИ:</a:t>
            </a:r>
            <a:endParaRPr lang="ru-RU" sz="1000" b="1" dirty="0"/>
          </a:p>
          <a:p>
            <a:r>
              <a:rPr lang="ru-RU" sz="1400" dirty="0" smtClean="0"/>
              <a:t>Необходимость исключения из бюджета поселения средств областного бюджета в соответствии с нормативно-правовыми актами</a:t>
            </a:r>
          </a:p>
          <a:p>
            <a:r>
              <a:rPr lang="ru-RU" sz="1400" dirty="0" smtClean="0"/>
              <a:t>Уточнением плановых назначений по неналоговым доходам с учетом текущей динамики поступления доходов</a:t>
            </a:r>
          </a:p>
          <a:p>
            <a:r>
              <a:rPr lang="ru-RU" sz="1400" dirty="0" smtClean="0"/>
              <a:t>Уточнением и перераспределением отдельных расходов бюджета поселения в связи с необходимостью финансового обеспечения мероприятий по приоритетным направлениям</a:t>
            </a:r>
          </a:p>
          <a:p>
            <a:r>
              <a:rPr lang="ru-RU" sz="1400" dirty="0" smtClean="0"/>
              <a:t>Изменения </a:t>
            </a:r>
            <a:r>
              <a:rPr lang="ru-RU" sz="1400" dirty="0" smtClean="0"/>
              <a:t>вносимые </a:t>
            </a:r>
            <a:r>
              <a:rPr lang="ru-RU" sz="1400" dirty="0"/>
              <a:t>согласно изменений </a:t>
            </a:r>
            <a:r>
              <a:rPr lang="ru-RU" sz="1400" dirty="0" smtClean="0"/>
              <a:t>Бюджетной Классификации РФ</a:t>
            </a:r>
          </a:p>
          <a:p>
            <a:pPr marL="109728" indent="0">
              <a:buNone/>
            </a:pPr>
            <a:r>
              <a:rPr lang="ru-RU" sz="1400" dirty="0"/>
              <a:t>	</a:t>
            </a:r>
            <a:r>
              <a:rPr lang="ru-RU" sz="1400" dirty="0" smtClean="0"/>
              <a:t>С учетов вносимых поправок изменились основные параметры бюджета поселения на 2019 год</a:t>
            </a:r>
          </a:p>
          <a:p>
            <a:endParaRPr lang="ru-RU" sz="1400" dirty="0"/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6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dirty="0" smtClean="0"/>
              <a:t> </a:t>
            </a:r>
            <a:r>
              <a:rPr lang="ru-RU" sz="4400" dirty="0"/>
              <a:t>Основные параметры бюджета Миллеровского городского поселения на 2019 год и на плановый период 2020 и 2021 </a:t>
            </a:r>
            <a:r>
              <a:rPr lang="ru-RU" sz="4400" dirty="0" smtClean="0"/>
              <a:t>годы</a:t>
            </a:r>
          </a:p>
          <a:p>
            <a:pPr marL="109728" indent="0" algn="ctr">
              <a:buNone/>
            </a:pPr>
            <a:r>
              <a:rPr lang="ru-RU" sz="4400" dirty="0" smtClean="0"/>
              <a:t>(изменение 3)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01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доходов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35004"/>
              </p:ext>
            </p:extLst>
          </p:nvPr>
        </p:nvGraphicFramePr>
        <p:xfrm>
          <a:off x="467544" y="1909337"/>
          <a:ext cx="8496944" cy="4315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111714,9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111 818,7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113892,1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117604,7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 на прибыль,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48 117,9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50815,7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53245,5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7888,3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8457,0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9363,7</a:t>
                      </a:r>
                      <a:endParaRPr lang="ru-RU" sz="1400" dirty="0"/>
                    </a:p>
                  </a:txBody>
                  <a:tcPr/>
                </a:tc>
              </a:tr>
              <a:tr h="259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1598,6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1659,4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1725,7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45544,8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45949,2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46208,8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6610,5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6610,5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6293,4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6331,6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25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673304"/>
              </p:ext>
            </p:extLst>
          </p:nvPr>
        </p:nvGraphicFramePr>
        <p:xfrm>
          <a:off x="439792" y="980728"/>
          <a:ext cx="8496944" cy="467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619,4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доходы от продажи материальных и нематериальных активов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26,6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штрафы, санкции, возмещение ущерба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891,0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299,6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311,6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417,8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242921,3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236 590,1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-6331,2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46855,0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46548,0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35927,3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35 927,3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29765,1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30721,8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межбюджетные трансферты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207558,9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201 227,7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-6331,2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17089,7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68826,0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34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683272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46039"/>
              </p:ext>
            </p:extLst>
          </p:nvPr>
        </p:nvGraphicFramePr>
        <p:xfrm>
          <a:off x="251520" y="1558465"/>
          <a:ext cx="8496944" cy="464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ний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остатков субсидий, субвенций и иных межбюджетных трансфертов, имеющих целевое назначение, прошлых лет, а также от возврата организациями остатков субсидий прошлых лет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 из бюджетов городских поселений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-574,1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-574,1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 ДОХОДОВ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354636,2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348 408,8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-6227,4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Сведения об изменении расходов бюджета поселения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220787"/>
              </p:ext>
            </p:extLst>
          </p:nvPr>
        </p:nvGraphicFramePr>
        <p:xfrm>
          <a:off x="467544" y="1909337"/>
          <a:ext cx="8496944" cy="4610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</a:t>
                      </a:r>
                      <a:r>
                        <a:rPr lang="ru-RU" baseline="0" dirty="0" smtClean="0"/>
                        <a:t>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22834,5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23 586,2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751,7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24340,9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28202,3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097,1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2 144,6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2 196,4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102647,5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44273,0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31905,4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222384,5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214 056,5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- 8 328,0 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69439,6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133169,7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45,0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21427,1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22 776,0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+ 1 348,9 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19369,1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20499,0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09082"/>
              </p:ext>
            </p:extLst>
          </p:nvPr>
        </p:nvGraphicFramePr>
        <p:xfrm>
          <a:off x="467544" y="1909337"/>
          <a:ext cx="8496944" cy="2045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080120"/>
                <a:gridCol w="936104"/>
                <a:gridCol w="864096"/>
                <a:gridCol w="1080120"/>
                <a:gridCol w="1080120"/>
              </a:tblGrid>
              <a:tr h="1303639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 (по разделам)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Первона-чальный</a:t>
                      </a:r>
                      <a:r>
                        <a:rPr lang="ru-RU" sz="1400" dirty="0" smtClean="0"/>
                        <a:t> 2019 год (с 1 изменением)</a:t>
                      </a:r>
                      <a:endParaRPr lang="ru-RU" sz="14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учетом и</a:t>
                      </a:r>
                      <a:r>
                        <a:rPr lang="ru-RU" dirty="0" smtClean="0"/>
                        <a:t>змене-</a:t>
                      </a:r>
                      <a:r>
                        <a:rPr lang="ru-RU" dirty="0" err="1" smtClean="0"/>
                        <a:t>ния</a:t>
                      </a:r>
                      <a:r>
                        <a:rPr lang="ru-RU" baseline="0" dirty="0" smtClean="0"/>
                        <a:t> 2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Отклоне-ния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20201 год</a:t>
                      </a:r>
                      <a:endParaRPr lang="ru-RU" dirty="0"/>
                    </a:p>
                  </a:txBody>
                  <a:tcPr vert="vert27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1312,1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1 134,9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372747,8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366 520,4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19460,4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160747,1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217152,7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22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27434</TotalTime>
  <Words>1730</Words>
  <Application>Microsoft Office PowerPoint</Application>
  <PresentationFormat>Экран (4:3)</PresentationFormat>
  <Paragraphs>594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Calibri</vt:lpstr>
      <vt:lpstr>Constantia</vt:lpstr>
      <vt:lpstr>Georgia</vt:lpstr>
      <vt:lpstr>Times New Roman</vt:lpstr>
      <vt:lpstr>Times New Roman CYR</vt:lpstr>
      <vt:lpstr>Trebuchet MS</vt:lpstr>
      <vt:lpstr>Wingdings 2</vt:lpstr>
      <vt:lpstr>10195094</vt:lpstr>
      <vt:lpstr>Городская</vt:lpstr>
      <vt:lpstr>3_Городская</vt:lpstr>
      <vt:lpstr>19_Городская</vt:lpstr>
      <vt:lpstr>Администрация Миллеровского городского поселения   </vt:lpstr>
      <vt:lpstr>Презентация PowerPoint</vt:lpstr>
      <vt:lpstr>НЕОБХОДИМОСТЬ ВНОСИМЫХ ИЗМЕНЕНИЙ</vt:lpstr>
      <vt:lpstr>Презентация PowerPoint</vt:lpstr>
      <vt:lpstr>Сведения об изменении доходов бюджета поселения</vt:lpstr>
      <vt:lpstr>Презентация PowerPoint</vt:lpstr>
      <vt:lpstr>Презентация PowerPoint</vt:lpstr>
      <vt:lpstr>Сведения об изменении расходов бюджета поселения</vt:lpstr>
      <vt:lpstr>Презентация PowerPoint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ОБРАЗОВАНИЕ</vt:lpstr>
      <vt:lpstr>КУЛЬТУРА, КИНЕМАТОГРАФИЯ</vt:lpstr>
      <vt:lpstr>СОЦИАЛЬНАЯ ПОЛИТИКА</vt:lpstr>
      <vt:lpstr>ОБСЛУЖИВАНИЕ МУНИЦИПАЛЬНОГО ДОЛГА</vt:lpstr>
      <vt:lpstr>Сведения об изменении расходов по муниципальным программам</vt:lpstr>
      <vt:lpstr>Презентация PowerPoint</vt:lpstr>
      <vt:lpstr>Презентация PowerPoint</vt:lpstr>
      <vt:lpstr>Причины уточнения расходов бюджета  по муниципальным программам</vt:lpstr>
      <vt:lpstr>Причины уточнения расходов бюджета  по муниципальным программам</vt:lpstr>
      <vt:lpstr>Причины уточнения расходов бюджета  по муниципальным программам</vt:lpstr>
      <vt:lpstr>Дорожный фонд Миллеровского                             городского                                             поселения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2102</cp:revision>
  <dcterms:created xsi:type="dcterms:W3CDTF">2011-10-21T12:19:44Z</dcterms:created>
  <dcterms:modified xsi:type="dcterms:W3CDTF">2019-07-30T08:08:19Z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